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 varScale="1">
        <p:scale>
          <a:sx n="85" d="100"/>
          <a:sy n="85" d="100"/>
        </p:scale>
        <p:origin x="564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"/>
          <c:y val="0.2989024885112806"/>
          <c:w val="0.43074207032551937"/>
          <c:h val="0.586309163151344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3C4DBF-CF68-4712-BBB3-7DB071BC8679}"/>
            </a:ext>
          </a:extLst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9AC8CC9-1AA7-4634-9130-19BBCF79E2AD}"/>
            </a:ext>
          </a:extLst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48A8B06-1B30-404B-9EE4-54F392C52B27}"/>
            </a:ext>
          </a:extLst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6995C0C7-33A5-496D-B961-49F08EDD996A}"/>
            </a:ext>
          </a:extLst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543B37EA-0293-4021-A0ED-BA72250EF5C5}"/>
            </a:ext>
          </a:extLst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362855"/>
              </p:ext>
            </p:extLst>
          </p:nvPr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126" name="Текстове поле 2"/>
          <p:cNvSpPr txBox="1">
            <a:spLocks noChangeArrowheads="1"/>
          </p:cNvSpPr>
          <p:nvPr/>
        </p:nvSpPr>
        <p:spPr bwMode="auto">
          <a:xfrm>
            <a:off x="4531404" y="455882"/>
            <a:ext cx="5309193" cy="414262"/>
          </a:xfrm>
          <a:prstGeom prst="rect">
            <a:avLst/>
          </a:prstGeom>
          <a:solidFill>
            <a:srgbClr val="A0A8BB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СУББАСЕЙН СЕРЕДНЬОГО ДНІПРА</a:t>
            </a:r>
            <a:endParaRPr lang="uk-UA" altLang="uk-UA" sz="11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0677" y="6448693"/>
            <a:ext cx="4249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3041" y="2546976"/>
            <a:ext cx="4809448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lvl="0"/>
            <a:endParaRPr lang="ru-RU" sz="800" dirty="0"/>
          </a:p>
          <a:p>
            <a:pPr lvl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1,37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 smtClean="0"/>
              <a:t>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максимальне </a:t>
            </a:r>
            <a:r>
              <a:rPr lang="uk-UA" sz="800" dirty="0"/>
              <a:t>значення </a:t>
            </a:r>
            <a:r>
              <a:rPr lang="uk-UA" sz="800" dirty="0" smtClean="0"/>
              <a:t>- зафіксовано </a:t>
            </a:r>
            <a:r>
              <a:rPr lang="uk-UA" sz="800" b="1" dirty="0" smtClean="0"/>
              <a:t>перевищення:</a:t>
            </a:r>
          </a:p>
          <a:p>
            <a:r>
              <a:rPr lang="uk-UA" sz="800" dirty="0" smtClean="0"/>
              <a:t>- 4,92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  <a:endParaRPr lang="uk-UA" sz="800" b="1" dirty="0"/>
          </a:p>
          <a:p>
            <a:pPr lvl="0"/>
            <a:r>
              <a:rPr lang="uk-UA" sz="800" dirty="0" smtClean="0">
                <a:solidFill>
                  <a:srgbClr val="000000"/>
                </a:solidFill>
              </a:rPr>
              <a:t>- 4,16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>
                <a:solidFill>
                  <a:srgbClr val="000000"/>
                </a:solidFill>
              </a:rPr>
              <a:t>р. Дніпро, 550 км, м. </a:t>
            </a:r>
            <a:r>
              <a:rPr lang="ru-RU" sz="800" dirty="0" err="1">
                <a:solidFill>
                  <a:srgbClr val="000000"/>
                </a:solidFill>
              </a:rPr>
              <a:t>Горішні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Плавні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водозабір</a:t>
            </a:r>
            <a:r>
              <a:rPr lang="ru-RU" sz="800" dirty="0">
                <a:solidFill>
                  <a:srgbClr val="000000"/>
                </a:solidFill>
              </a:rPr>
              <a:t>;</a:t>
            </a:r>
          </a:p>
          <a:p>
            <a:pPr lvl="0"/>
            <a:r>
              <a:rPr lang="uk-UA" sz="800" dirty="0">
                <a:solidFill>
                  <a:srgbClr val="000000"/>
                </a:solidFill>
              </a:rPr>
              <a:t>- </a:t>
            </a:r>
            <a:r>
              <a:rPr lang="uk-UA" sz="800" dirty="0" smtClean="0">
                <a:solidFill>
                  <a:srgbClr val="000000"/>
                </a:solidFill>
              </a:rPr>
              <a:t>4,08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 smtClean="0">
                <a:solidFill>
                  <a:srgbClr val="000000"/>
                </a:solidFill>
              </a:rPr>
              <a:t>м.Бердичів</a:t>
            </a:r>
            <a:endParaRPr lang="uk-UA" sz="800" b="1" dirty="0" smtClean="0"/>
          </a:p>
          <a:p>
            <a:r>
              <a:rPr lang="uk-UA" sz="800" dirty="0"/>
              <a:t>- </a:t>
            </a:r>
            <a:r>
              <a:rPr lang="uk-UA" sz="800" dirty="0" smtClean="0"/>
              <a:t>4,00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r>
              <a:rPr lang="uk-UA" sz="800" dirty="0" smtClean="0"/>
              <a:t>- 3,80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r>
              <a:rPr lang="ru-RU" sz="800" dirty="0" smtClean="0"/>
              <a:t>- 3,58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 р. Дніпро, 580 км, </a:t>
            </a:r>
            <a:r>
              <a:rPr lang="ru-RU" sz="800" dirty="0" err="1" smtClean="0"/>
              <a:t>правий</a:t>
            </a:r>
            <a:r>
              <a:rPr lang="ru-RU" sz="800" dirty="0" smtClean="0"/>
              <a:t> берег,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</a:t>
            </a:r>
            <a:r>
              <a:rPr lang="ru-RU" sz="800" dirty="0" err="1" smtClean="0"/>
              <a:t>Світловодськ</a:t>
            </a:r>
            <a:r>
              <a:rPr lang="ru-RU" sz="800" dirty="0" smtClean="0"/>
              <a:t> </a:t>
            </a:r>
            <a:endParaRPr lang="ru-RU" sz="800" dirty="0"/>
          </a:p>
          <a:p>
            <a:pPr lvl="0"/>
            <a:r>
              <a:rPr lang="uk-UA" sz="800" dirty="0"/>
              <a:t>- </a:t>
            </a:r>
            <a:r>
              <a:rPr lang="uk-UA" sz="800" dirty="0" smtClean="0"/>
              <a:t>3,28 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r>
              <a:rPr lang="uk-UA" sz="800" dirty="0" smtClean="0"/>
              <a:t>- 3,12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endParaRPr lang="uk-UA" sz="800" dirty="0" smtClean="0"/>
          </a:p>
          <a:p>
            <a:endParaRPr lang="ru-RU" sz="800" dirty="0"/>
          </a:p>
          <a:p>
            <a:r>
              <a:rPr lang="ru-RU" sz="800" dirty="0" smtClean="0"/>
              <a:t> </a:t>
            </a:r>
            <a:r>
              <a:rPr lang="uk-UA" sz="800" b="1" dirty="0" smtClean="0"/>
              <a:t>ХСК (норма – 50 мгО</a:t>
            </a:r>
            <a:r>
              <a:rPr lang="uk-UA" sz="800" b="1" baseline="-25000" dirty="0" smtClean="0">
                <a:solidFill>
                  <a:srgbClr val="000000"/>
                </a:solidFill>
              </a:rPr>
              <a:t>2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dirty="0" smtClean="0"/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 мінімальне значення – </a:t>
            </a:r>
            <a:r>
              <a:rPr lang="ru-RU" sz="800" dirty="0" smtClean="0"/>
              <a:t>16,20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uk-UA" sz="900" dirty="0" smtClean="0"/>
              <a:t> </a:t>
            </a:r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 максимальне 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  <a:endParaRPr lang="uk-UA" sz="800" dirty="0" smtClean="0"/>
          </a:p>
          <a:p>
            <a:r>
              <a:rPr lang="uk-UA" sz="800" dirty="0"/>
              <a:t>-</a:t>
            </a:r>
            <a:r>
              <a:rPr lang="uk-UA" sz="800" dirty="0" smtClean="0"/>
              <a:t> </a:t>
            </a:r>
            <a:r>
              <a:rPr lang="ru-RU" sz="800" dirty="0" smtClean="0"/>
              <a:t>51,71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 smtClean="0"/>
              <a:t>Церква</a:t>
            </a:r>
            <a:endParaRPr lang="ru-RU" sz="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3041" y="5157192"/>
            <a:ext cx="4719958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800" b="1" dirty="0" err="1" smtClean="0"/>
              <a:t>Біогенні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lvl="0"/>
            <a:endParaRPr lang="ru-RU" sz="800" b="1" dirty="0" smtClean="0"/>
          </a:p>
          <a:p>
            <a:r>
              <a:rPr lang="ru-RU" sz="800" dirty="0" err="1" smtClean="0"/>
              <a:t>Амоній</a:t>
            </a:r>
            <a:r>
              <a:rPr lang="ru-RU" sz="800" dirty="0" smtClean="0"/>
              <a:t>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 smtClean="0"/>
              <a:t>мг/</a:t>
            </a:r>
            <a:r>
              <a:rPr lang="ru-RU" sz="800" dirty="0" smtClean="0"/>
              <a:t>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)</a:t>
            </a:r>
          </a:p>
          <a:p>
            <a:r>
              <a:rPr lang="ru-RU" sz="800" baseline="30000" dirty="0" smtClean="0"/>
              <a:t> </a:t>
            </a:r>
            <a:r>
              <a:rPr lang="uk-UA" sz="800" dirty="0"/>
              <a:t>мінімальне </a:t>
            </a:r>
            <a:r>
              <a:rPr lang="uk-UA" sz="800" dirty="0" smtClean="0"/>
              <a:t>значення-0,14 мг/</a:t>
            </a:r>
            <a:r>
              <a:rPr lang="ru-RU" sz="800" dirty="0" smtClean="0"/>
              <a:t>дм</a:t>
            </a:r>
            <a:r>
              <a:rPr lang="ru-RU" sz="800" baseline="30000" dirty="0" smtClean="0"/>
              <a:t>3 </a:t>
            </a:r>
            <a:endParaRPr lang="ru-RU" sz="800" dirty="0"/>
          </a:p>
          <a:p>
            <a:r>
              <a:rPr lang="ru-RU" sz="800" baseline="30000" dirty="0" smtClean="0"/>
              <a:t> </a:t>
            </a:r>
            <a:r>
              <a:rPr lang="uk-UA" sz="800" dirty="0" smtClean="0"/>
              <a:t>максимальне значення – </a:t>
            </a:r>
            <a:r>
              <a:rPr lang="uk-UA" sz="800" dirty="0"/>
              <a:t>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r>
              <a:rPr lang="uk-UA" sz="800" dirty="0"/>
              <a:t>- </a:t>
            </a:r>
            <a:r>
              <a:rPr lang="uk-UA" sz="800" dirty="0" smtClean="0"/>
              <a:t>5,33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м.Миронівка</a:t>
            </a:r>
            <a:endParaRPr lang="uk-UA" sz="800" b="1" dirty="0"/>
          </a:p>
          <a:p>
            <a:r>
              <a:rPr lang="uk-UA" sz="800" dirty="0" smtClean="0"/>
              <a:t>- 1,40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 smtClean="0"/>
              <a:t>Церква</a:t>
            </a:r>
            <a:endParaRPr lang="x-none" sz="800" dirty="0" smtClean="0"/>
          </a:p>
          <a:p>
            <a:r>
              <a:rPr lang="ru-RU" sz="800" dirty="0" smtClean="0"/>
              <a:t>Фосфат-</a:t>
            </a:r>
            <a:r>
              <a:rPr lang="ru-RU" sz="800" dirty="0" err="1" smtClean="0"/>
              <a:t>іони</a:t>
            </a:r>
            <a:r>
              <a:rPr lang="ru-RU" sz="800" dirty="0" smtClean="0"/>
              <a:t> </a:t>
            </a:r>
            <a:r>
              <a:rPr lang="ru-RU" sz="800" dirty="0"/>
              <a:t>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0,04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до 3,59 мг/дм</a:t>
            </a:r>
            <a:r>
              <a:rPr lang="ru-RU" sz="800" baseline="30000" dirty="0" smtClean="0"/>
              <a:t>3 </a:t>
            </a:r>
            <a:endParaRPr lang="ru-RU" sz="800" dirty="0" smtClean="0"/>
          </a:p>
          <a:p>
            <a:r>
              <a:rPr lang="ru-RU" sz="800" dirty="0" err="1" smtClean="0"/>
              <a:t>Нітрат-іони</a:t>
            </a:r>
            <a:r>
              <a:rPr lang="ru-RU" sz="800" dirty="0" smtClean="0"/>
              <a:t> </a:t>
            </a:r>
            <a:r>
              <a:rPr lang="ru-RU" sz="800" dirty="0"/>
              <a:t>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0,25 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 до </a:t>
            </a:r>
            <a:r>
              <a:rPr lang="uk-UA" sz="800" dirty="0" smtClean="0"/>
              <a:t>23,46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endParaRPr lang="x-none" sz="800" dirty="0"/>
          </a:p>
          <a:p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0,02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 smtClean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/>
              <a:t>15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x-none" sz="800" dirty="0"/>
          </a:p>
          <a:p>
            <a:pPr lvl="0"/>
            <a:r>
              <a:rPr lang="ru-RU" sz="800" dirty="0" err="1" smtClean="0"/>
              <a:t>Сухий</a:t>
            </a:r>
            <a:r>
              <a:rPr lang="ru-RU" sz="800" dirty="0" smtClean="0"/>
              <a:t> </a:t>
            </a:r>
            <a:r>
              <a:rPr lang="ru-RU" sz="800" dirty="0" err="1" smtClean="0"/>
              <a:t>залишок</a:t>
            </a:r>
            <a:r>
              <a:rPr lang="ru-RU" sz="800" dirty="0" smtClean="0"/>
              <a:t> (норма – 1000 </a:t>
            </a:r>
            <a:r>
              <a:rPr lang="uk-UA" sz="800" dirty="0" smtClean="0"/>
              <a:t>мг/дм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) - в межах </a:t>
            </a:r>
            <a:r>
              <a:rPr lang="ru-RU" sz="800" dirty="0" err="1" smtClean="0"/>
              <a:t>від</a:t>
            </a:r>
            <a:r>
              <a:rPr lang="ru-RU" sz="800" dirty="0" smtClean="0"/>
              <a:t> 223,0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до </a:t>
            </a:r>
            <a:r>
              <a:rPr lang="uk-UA" sz="800" dirty="0" smtClean="0"/>
              <a:t>599,00</a:t>
            </a:r>
            <a:r>
              <a:rPr lang="ru-RU" sz="800" dirty="0" smtClean="0"/>
              <a:t> мг/дм</a:t>
            </a:r>
            <a:r>
              <a:rPr lang="ru-RU" sz="800" baseline="30000" dirty="0" smtClean="0"/>
              <a:t>3   </a:t>
            </a:r>
            <a:endParaRPr lang="uk-UA" sz="800" baseline="30000" dirty="0"/>
          </a:p>
          <a:p>
            <a:pPr lvl="0"/>
            <a:endParaRPr lang="uk-UA" sz="800" baseline="300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437374" y="561589"/>
            <a:ext cx="3608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</a:t>
            </a:r>
            <a:r>
              <a:rPr lang="uk-UA" altLang="uk-UA" sz="160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uk-UA" altLang="uk-UA" sz="16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ГРУДНІ</a:t>
            </a:r>
            <a:r>
              <a:rPr lang="uk-UA" altLang="uk-UA" sz="16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88504" y="2103601"/>
            <a:ext cx="4042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ЯКІСТЬ ВОДИ У МІСЦЯХ ПИТНИХ ВОДОЗАБОРІВ</a:t>
            </a: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961112" y="2494747"/>
            <a:ext cx="3752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95363" y="3198118"/>
            <a:ext cx="49106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 smtClean="0"/>
              <a:t>речовини</a:t>
            </a:r>
            <a:endParaRPr lang="ru-RU" sz="800" b="1" smtClean="0"/>
          </a:p>
          <a:p>
            <a:pPr lvl="0"/>
            <a:endParaRPr lang="ru-RU" sz="800" b="1" dirty="0" smtClean="0"/>
          </a:p>
          <a:p>
            <a:pPr lvl="0"/>
            <a:endParaRPr lang="ru-RU" sz="800" b="1" dirty="0"/>
          </a:p>
          <a:p>
            <a:pPr lvl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 smtClean="0"/>
              <a:t>:</a:t>
            </a:r>
          </a:p>
          <a:p>
            <a:pPr lvl="0"/>
            <a:endParaRPr lang="ru-RU" sz="800" dirty="0"/>
          </a:p>
          <a:p>
            <a:pPr lvl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 smtClean="0"/>
              <a:t>):</a:t>
            </a:r>
            <a:endParaRPr lang="uk-UA" sz="800" dirty="0" smtClean="0"/>
          </a:p>
          <a:p>
            <a:r>
              <a:rPr lang="uk-UA" sz="800" dirty="0" smtClean="0">
                <a:solidFill>
                  <a:srgbClr val="000000"/>
                </a:solidFill>
              </a:rPr>
              <a:t> - 0,360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питний в/з </a:t>
            </a:r>
            <a:r>
              <a:rPr lang="ru-RU" sz="800" dirty="0" err="1" smtClean="0"/>
              <a:t>м.Житомир</a:t>
            </a:r>
            <a:r>
              <a:rPr lang="ru-RU" sz="800" dirty="0" smtClean="0"/>
              <a:t>                                     </a:t>
            </a:r>
          </a:p>
          <a:p>
            <a:r>
              <a:rPr lang="uk-UA" sz="800" dirty="0" smtClean="0"/>
              <a:t> - 0,377 мг/дм</a:t>
            </a:r>
            <a:r>
              <a:rPr lang="uk-UA" sz="800" baseline="30000" dirty="0" smtClean="0"/>
              <a:t>3 </a:t>
            </a:r>
            <a:r>
              <a:rPr lang="uk-UA" sz="800" dirty="0" smtClean="0"/>
              <a:t>р. </a:t>
            </a:r>
            <a:r>
              <a:rPr lang="uk-UA" sz="800" dirty="0" err="1" smtClean="0"/>
              <a:t>Ірша</a:t>
            </a:r>
            <a:r>
              <a:rPr lang="uk-UA" sz="800" dirty="0" smtClean="0"/>
              <a:t>,, </a:t>
            </a:r>
            <a:r>
              <a:rPr lang="ru-RU" sz="800" dirty="0" smtClean="0"/>
              <a:t>93 км, в/</a:t>
            </a:r>
            <a:r>
              <a:rPr lang="ru-RU" sz="800" dirty="0" err="1" smtClean="0"/>
              <a:t>б'єф</a:t>
            </a:r>
            <a:r>
              <a:rPr lang="ru-RU" sz="800" dirty="0" smtClean="0"/>
              <a:t>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</a:t>
            </a:r>
            <a:r>
              <a:rPr lang="ru-RU" sz="800" dirty="0" err="1" smtClean="0"/>
              <a:t>смт.Нова</a:t>
            </a:r>
            <a:r>
              <a:rPr lang="ru-RU" sz="800" dirty="0" smtClean="0"/>
              <a:t> Борова</a:t>
            </a:r>
            <a:r>
              <a:rPr lang="uk-UA" sz="800" dirty="0" smtClean="0"/>
              <a:t>;</a:t>
            </a:r>
          </a:p>
          <a:p>
            <a:pPr lvl="0"/>
            <a:r>
              <a:rPr lang="uk-UA" sz="800" dirty="0"/>
              <a:t> </a:t>
            </a:r>
            <a:r>
              <a:rPr lang="uk-UA" sz="800" dirty="0" smtClean="0"/>
              <a:t>- 0,389 мг/дм</a:t>
            </a:r>
            <a:r>
              <a:rPr lang="uk-UA" sz="800" baseline="30000" dirty="0" smtClean="0"/>
              <a:t>3</a:t>
            </a:r>
            <a:r>
              <a:rPr lang="uk-UA" sz="800" dirty="0"/>
              <a:t> р. </a:t>
            </a:r>
            <a:r>
              <a:rPr lang="uk-UA" sz="800" dirty="0" err="1" smtClean="0"/>
              <a:t>Ірша</a:t>
            </a:r>
            <a:r>
              <a:rPr lang="uk-UA" sz="800" dirty="0" smtClean="0"/>
              <a:t>,</a:t>
            </a:r>
            <a:r>
              <a:rPr lang="uk-UA" sz="800" baseline="30000" dirty="0" smtClean="0"/>
              <a:t> </a:t>
            </a:r>
            <a:r>
              <a:rPr lang="ru-RU" sz="800" dirty="0"/>
              <a:t>31 км, питний в/з </a:t>
            </a:r>
            <a:r>
              <a:rPr lang="ru-RU" sz="800" dirty="0" err="1" smtClean="0"/>
              <a:t>м.Малин</a:t>
            </a:r>
            <a:r>
              <a:rPr lang="ru-RU" sz="800" dirty="0" smtClean="0"/>
              <a:t>;</a:t>
            </a:r>
            <a:endParaRPr lang="uk-UA" sz="800" dirty="0" smtClean="0"/>
          </a:p>
          <a:p>
            <a:r>
              <a:rPr lang="uk-UA" sz="800" dirty="0" smtClean="0"/>
              <a:t> - 0,672 мг/</a:t>
            </a:r>
            <a:r>
              <a:rPr lang="uk-UA" sz="800" baseline="30000" dirty="0" smtClean="0"/>
              <a:t> </a:t>
            </a:r>
            <a:r>
              <a:rPr lang="uk-UA" sz="800" dirty="0" smtClean="0"/>
              <a:t>дм</a:t>
            </a:r>
            <a:r>
              <a:rPr lang="uk-UA" sz="800" baseline="30000" dirty="0" smtClean="0"/>
              <a:t>3</a:t>
            </a:r>
            <a:r>
              <a:rPr lang="ru-RU" sz="800" dirty="0" smtClean="0">
                <a:ea typeface="Verdana" panose="020B0604030504040204" pitchFamily="34" charset="0"/>
              </a:rPr>
              <a:t> р</a:t>
            </a:r>
            <a:r>
              <a:rPr lang="ru-RU" sz="800" dirty="0" smtClean="0"/>
              <a:t>. Возня</a:t>
            </a:r>
            <a:r>
              <a:rPr lang="ru-RU" sz="800" dirty="0" smtClean="0">
                <a:ea typeface="Verdana" panose="020B0604030504040204" pitchFamily="34" charset="0"/>
              </a:rPr>
              <a:t>,</a:t>
            </a:r>
            <a:r>
              <a:rPr lang="uk-UA" sz="800" baseline="30000" dirty="0" smtClean="0"/>
              <a:t> </a:t>
            </a:r>
            <a:r>
              <a:rPr lang="ru-RU" sz="800" dirty="0" smtClean="0"/>
              <a:t> 8км ,</a:t>
            </a:r>
            <a:r>
              <a:rPr lang="ru-RU" sz="800" dirty="0" err="1" smtClean="0"/>
              <a:t>с.Рудня</a:t>
            </a:r>
            <a:r>
              <a:rPr lang="ru-RU" sz="800" dirty="0" smtClean="0"/>
              <a:t> </a:t>
            </a:r>
            <a:r>
              <a:rPr lang="ru-RU" sz="800" dirty="0" err="1" smtClean="0"/>
              <a:t>Городищенська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</a:t>
            </a:r>
            <a:r>
              <a:rPr lang="ru-RU" sz="800" dirty="0" err="1" smtClean="0"/>
              <a:t>м.Малин</a:t>
            </a:r>
            <a:r>
              <a:rPr lang="ru-RU" sz="800" dirty="0" smtClean="0">
                <a:ea typeface="Verdana" panose="020B0604030504040204" pitchFamily="34" charset="0"/>
              </a:rPr>
              <a:t>;</a:t>
            </a:r>
          </a:p>
          <a:p>
            <a:endParaRPr lang="ru-RU" sz="800" dirty="0" smtClean="0">
              <a:ea typeface="Verdana" panose="020B0604030504040204" pitchFamily="34" charset="0"/>
            </a:endParaRPr>
          </a:p>
          <a:p>
            <a:endParaRPr lang="uk-UA" sz="800" dirty="0" smtClean="0"/>
          </a:p>
          <a:p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 smtClean="0"/>
              <a:t>):</a:t>
            </a:r>
            <a:r>
              <a:rPr lang="uk-UA" sz="800" dirty="0" smtClean="0"/>
              <a:t> </a:t>
            </a:r>
          </a:p>
          <a:p>
            <a:r>
              <a:rPr lang="uk-UA" sz="800" dirty="0" smtClean="0"/>
              <a:t> - 0,130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 </a:t>
            </a:r>
            <a:r>
              <a:rPr lang="ru-RU" sz="800" dirty="0" smtClean="0"/>
              <a:t>- 0,061 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 smtClean="0"/>
              <a:t> Дніпро,</a:t>
            </a:r>
            <a:r>
              <a:rPr lang="en-US" sz="800" dirty="0" smtClean="0"/>
              <a:t> </a:t>
            </a:r>
            <a:r>
              <a:rPr lang="ru-RU" sz="800" dirty="0" smtClean="0"/>
              <a:t>594 км, </a:t>
            </a:r>
            <a:r>
              <a:rPr lang="ru-RU" sz="800" dirty="0"/>
              <a:t>с. </a:t>
            </a:r>
            <a:r>
              <a:rPr lang="ru-RU" sz="800" dirty="0" err="1" smtClean="0"/>
              <a:t>Пронозівка</a:t>
            </a:r>
            <a:r>
              <a:rPr lang="ru-RU" sz="800" dirty="0" smtClean="0"/>
              <a:t>, н/с </a:t>
            </a:r>
            <a:r>
              <a:rPr lang="ru-RU" sz="800" dirty="0" err="1" smtClean="0"/>
              <a:t>Градизької</a:t>
            </a:r>
            <a:r>
              <a:rPr lang="ru-RU" sz="800" dirty="0" smtClean="0"/>
              <a:t> з/с;</a:t>
            </a:r>
          </a:p>
          <a:p>
            <a:pPr lvl="0"/>
            <a:r>
              <a:rPr lang="uk-UA" sz="800" dirty="0" smtClean="0">
                <a:solidFill>
                  <a:srgbClr val="000000"/>
                </a:solidFill>
              </a:rPr>
              <a:t> - 0,051</a:t>
            </a:r>
            <a:r>
              <a:rPr lang="ru-RU" sz="800" dirty="0" smtClean="0"/>
              <a:t>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р. Дніпро,</a:t>
            </a:r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ru-RU" sz="800" dirty="0"/>
              <a:t>580 </a:t>
            </a:r>
            <a:r>
              <a:rPr lang="ru-RU" sz="800" dirty="0" smtClean="0"/>
              <a:t>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lvl="0"/>
            <a:r>
              <a:rPr lang="ru-RU" sz="800" dirty="0" smtClean="0"/>
              <a:t> - 0,058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р. Дніпро, </a:t>
            </a:r>
            <a:r>
              <a:rPr lang="ru-RU" sz="800" dirty="0"/>
              <a:t>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 smtClean="0"/>
              <a:t>водозабір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0,100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smtClean="0"/>
              <a:t>в/з</a:t>
            </a:r>
          </a:p>
          <a:p>
            <a:r>
              <a:rPr lang="uk-UA" sz="800" dirty="0"/>
              <a:t> - </a:t>
            </a:r>
            <a:r>
              <a:rPr lang="uk-UA" sz="800" dirty="0" smtClean="0"/>
              <a:t>0,073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 smtClean="0"/>
          </a:p>
          <a:p>
            <a:pPr lvl="0"/>
            <a:r>
              <a:rPr lang="uk-UA" sz="800" dirty="0" smtClean="0"/>
              <a:t> </a:t>
            </a:r>
            <a:r>
              <a:rPr lang="uk-UA" sz="800" dirty="0"/>
              <a:t>- </a:t>
            </a:r>
            <a:r>
              <a:rPr lang="uk-UA" sz="800" dirty="0" smtClean="0"/>
              <a:t>0,056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 </a:t>
            </a:r>
            <a:r>
              <a:rPr lang="ru-RU" sz="800" dirty="0" err="1" smtClean="0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 smtClean="0"/>
              <a:t> </a:t>
            </a:r>
            <a:r>
              <a:rPr lang="ru-RU" sz="800" dirty="0" smtClean="0"/>
              <a:t>59 </a:t>
            </a:r>
            <a:r>
              <a:rPr lang="ru-RU" sz="800" dirty="0"/>
              <a:t>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м.Бердичів</a:t>
            </a:r>
            <a:r>
              <a:rPr lang="ru-RU" sz="800" dirty="0" smtClean="0"/>
              <a:t>;</a:t>
            </a:r>
            <a:r>
              <a:rPr lang="uk-UA" sz="800" dirty="0" smtClean="0"/>
              <a:t> </a:t>
            </a:r>
            <a:endParaRPr lang="ru-RU" sz="800" dirty="0" smtClean="0"/>
          </a:p>
          <a:p>
            <a:pPr lvl="0"/>
            <a:r>
              <a:rPr lang="uk-UA" sz="800" dirty="0" smtClean="0"/>
              <a:t> - 0,080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 smtClean="0"/>
              <a:t>, </a:t>
            </a:r>
            <a:r>
              <a:rPr lang="ru-RU" sz="800" dirty="0"/>
              <a:t>93 </a:t>
            </a:r>
            <a:r>
              <a:rPr lang="ru-RU" sz="800" dirty="0" smtClean="0"/>
              <a:t>км, </a:t>
            </a:r>
            <a:r>
              <a:rPr lang="ru-RU" sz="800" dirty="0" err="1" smtClean="0"/>
              <a:t>Іршанське</a:t>
            </a:r>
            <a:r>
              <a:rPr lang="ru-RU" sz="800" dirty="0" smtClean="0"/>
              <a:t> </a:t>
            </a:r>
            <a:r>
              <a:rPr lang="ru-RU" sz="800" dirty="0" err="1" smtClean="0"/>
              <a:t>вдсх</a:t>
            </a:r>
            <a:r>
              <a:rPr lang="ru-RU" sz="800" dirty="0"/>
              <a:t>,</a:t>
            </a:r>
            <a:r>
              <a:rPr lang="ru-RU" sz="800" dirty="0" smtClean="0"/>
              <a:t> </a:t>
            </a:r>
            <a:r>
              <a:rPr lang="ru-RU" sz="800" dirty="0"/>
              <a:t>в/</a:t>
            </a:r>
            <a:r>
              <a:rPr lang="ru-RU" sz="800" dirty="0" err="1"/>
              <a:t>б'єф</a:t>
            </a:r>
            <a:r>
              <a:rPr lang="ru-RU" sz="800" dirty="0"/>
              <a:t> питний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 smtClean="0"/>
              <a:t>;</a:t>
            </a:r>
          </a:p>
          <a:p>
            <a:r>
              <a:rPr lang="uk-UA" sz="800" dirty="0" smtClean="0"/>
              <a:t> - 0,091 мг/дм</a:t>
            </a:r>
            <a:r>
              <a:rPr lang="uk-UA" sz="800" baseline="30000" dirty="0" smtClean="0"/>
              <a:t>3</a:t>
            </a:r>
            <a:r>
              <a:rPr lang="uk-UA" sz="800" dirty="0" smtClean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 smtClean="0"/>
              <a:t>Малинське</a:t>
            </a:r>
            <a:r>
              <a:rPr lang="ru-RU" sz="800" dirty="0" smtClean="0"/>
              <a:t> </a:t>
            </a:r>
            <a:r>
              <a:rPr lang="ru-RU" sz="800" dirty="0" err="1" smtClean="0"/>
              <a:t>вдсх</a:t>
            </a:r>
            <a:r>
              <a:rPr lang="ru-RU" sz="800" dirty="0" smtClean="0"/>
              <a:t>., питний </a:t>
            </a:r>
            <a:r>
              <a:rPr lang="ru-RU" sz="800" dirty="0"/>
              <a:t>в/з </a:t>
            </a:r>
            <a:r>
              <a:rPr lang="ru-RU" sz="800" dirty="0" err="1" smtClean="0"/>
              <a:t>м.Малин</a:t>
            </a:r>
            <a:r>
              <a:rPr lang="ru-RU" sz="800" dirty="0" smtClean="0"/>
              <a:t>;</a:t>
            </a:r>
          </a:p>
          <a:p>
            <a:r>
              <a:rPr lang="uk-UA" sz="800" dirty="0"/>
              <a:t> </a:t>
            </a:r>
            <a:r>
              <a:rPr lang="uk-UA" sz="800" dirty="0" smtClean="0"/>
              <a:t>- 0,182мг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 smtClean="0"/>
              <a:t>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 </a:t>
            </a:r>
            <a:r>
              <a:rPr lang="ru-RU" sz="800" dirty="0"/>
              <a:t>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</a:t>
            </a:r>
            <a:r>
              <a:rPr lang="ru-RU" sz="800" dirty="0" smtClean="0"/>
              <a:t>8км, </a:t>
            </a:r>
            <a:r>
              <a:rPr lang="ru-RU" sz="800" dirty="0" err="1" smtClean="0"/>
              <a:t>с.Рудня</a:t>
            </a:r>
            <a:r>
              <a:rPr lang="ru-RU" sz="800" dirty="0" smtClean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питний в/з </a:t>
            </a:r>
            <a:r>
              <a:rPr lang="ru-RU" sz="800" dirty="0" err="1" smtClean="0"/>
              <a:t>м.Малин</a:t>
            </a:r>
            <a:r>
              <a:rPr lang="ru-RU" sz="8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uk-UA" sz="800" dirty="0"/>
              <a:t> - </a:t>
            </a:r>
            <a:r>
              <a:rPr lang="uk-UA" sz="800" dirty="0" smtClean="0"/>
              <a:t>0,080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0,110мг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0,060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м.Миронівка</a:t>
            </a:r>
            <a:endParaRPr lang="ru-RU" sz="800" dirty="0" smtClean="0"/>
          </a:p>
          <a:p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 smtClean="0">
              <a:solidFill>
                <a:srgbClr val="92D05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F29F3D-EBCE-4301-B06A-1B74AAF142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437" y="849714"/>
            <a:ext cx="4556160" cy="20024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4368810</TotalTime>
  <Words>655</Words>
  <Application>Microsoft Office PowerPoint</Application>
  <PresentationFormat>Лист A4 (210x297 мм)</PresentationFormat>
  <Paragraphs>74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 Light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1939</cp:revision>
  <cp:lastPrinted>2025-01-15T13:32:40Z</cp:lastPrinted>
  <dcterms:created xsi:type="dcterms:W3CDTF">2006-06-01T14:33:20Z</dcterms:created>
  <dcterms:modified xsi:type="dcterms:W3CDTF">2025-01-16T06:10:50Z</dcterms:modified>
</cp:coreProperties>
</file>