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62" r:id="rId2"/>
  </p:sldIdLst>
  <p:sldSz cx="9906000" cy="6858000" type="A4"/>
  <p:notesSz cx="9926638" cy="679767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85D"/>
    <a:srgbClr val="F79646"/>
    <a:srgbClr val="7F7F7F"/>
    <a:srgbClr val="92CDD2"/>
    <a:srgbClr val="A6F380"/>
    <a:srgbClr val="E3A22D"/>
    <a:srgbClr val="92D050"/>
    <a:srgbClr val="D9961D"/>
    <a:srgbClr val="808080"/>
    <a:srgbClr val="B8B7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364" autoAdjust="0"/>
  </p:normalViewPr>
  <p:slideViewPr>
    <p:cSldViewPr>
      <p:cViewPr varScale="1">
        <p:scale>
          <a:sx n="85" d="100"/>
          <a:sy n="85" d="100"/>
        </p:scale>
        <p:origin x="564" y="84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2">
            <a:extLst>
              <a:ext uri="{FF2B5EF4-FFF2-40B4-BE49-F238E27FC236}">
                <a16:creationId xmlns:a16="http://schemas.microsoft.com/office/drawing/2014/main" id="{3072F850-B5DF-4006-A1E1-7A213CBA0E1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300860" cy="340276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5" name="Rectangle 3">
            <a:extLst>
              <a:ext uri="{FF2B5EF4-FFF2-40B4-BE49-F238E27FC236}">
                <a16:creationId xmlns:a16="http://schemas.microsoft.com/office/drawing/2014/main" id="{94DC3FEE-FA83-4257-A772-1355924C382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2627" y="0"/>
            <a:ext cx="4302435" cy="340276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6" name="Rectangle 4">
            <a:extLst>
              <a:ext uri="{FF2B5EF4-FFF2-40B4-BE49-F238E27FC236}">
                <a16:creationId xmlns:a16="http://schemas.microsoft.com/office/drawing/2014/main" id="{7B6703F6-A8C9-4D72-BBA7-B56FCE68561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6455832"/>
            <a:ext cx="4300860" cy="34027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7" name="Rectangle 5">
            <a:extLst>
              <a:ext uri="{FF2B5EF4-FFF2-40B4-BE49-F238E27FC236}">
                <a16:creationId xmlns:a16="http://schemas.microsoft.com/office/drawing/2014/main" id="{CC270500-A4A7-49EF-91E4-DB40E04DEB31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2627" y="6455832"/>
            <a:ext cx="4302435" cy="34027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02E9A9A-32CC-42A5-A45D-85DC2528E247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4630196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>
              <a:ext uri="{FF2B5EF4-FFF2-40B4-BE49-F238E27FC236}">
                <a16:creationId xmlns:a16="http://schemas.microsoft.com/office/drawing/2014/main" id="{E665D511-3758-445B-BD94-D3C7AE38B46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300860" cy="340276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AE492ADA-EA5A-4F34-AC09-D9930D6B05C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622627" y="0"/>
            <a:ext cx="4302435" cy="340276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21025" y="509588"/>
            <a:ext cx="3683000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3733" name="Rectangle 5">
            <a:extLst>
              <a:ext uri="{FF2B5EF4-FFF2-40B4-BE49-F238E27FC236}">
                <a16:creationId xmlns:a16="http://schemas.microsoft.com/office/drawing/2014/main" id="{79BA2A0B-F7FC-4BA7-AD46-F1484A9D3FD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506" y="3228700"/>
            <a:ext cx="7941626" cy="305934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73734" name="Rectangle 6">
            <a:extLst>
              <a:ext uri="{FF2B5EF4-FFF2-40B4-BE49-F238E27FC236}">
                <a16:creationId xmlns:a16="http://schemas.microsoft.com/office/drawing/2014/main" id="{CAE649F8-16EE-4BAC-BF8F-B6B6DC51B59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455832"/>
            <a:ext cx="4300860" cy="34027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3735" name="Rectangle 7">
            <a:extLst>
              <a:ext uri="{FF2B5EF4-FFF2-40B4-BE49-F238E27FC236}">
                <a16:creationId xmlns:a16="http://schemas.microsoft.com/office/drawing/2014/main" id="{20F58563-AD88-4F80-80D9-FA5E2D7A846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2627" y="6455832"/>
            <a:ext cx="4302435" cy="34027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B406EBE-2A7D-4627-9BF9-A36B9A0861FB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0086639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406EBE-2A7D-4627-9BF9-A36B9A0861FB}" type="slidenum">
              <a:rPr lang="ru-RU" altLang="uk-UA" smtClean="0"/>
              <a:pPr>
                <a:defRPr/>
              </a:pPr>
              <a:t>1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3700163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9CDC5B-01D7-4D77-A37D-F34DB989BF78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801629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AD8328-A7FC-4711-BDF3-2EFFDC779E57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289065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6C6651-9859-4787-8EA6-9FE41258222A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5138445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57F01-44F8-4529-B04C-B6C06411D699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7283065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396C50-6D17-445A-9B5D-C080B4F4A098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5505825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035550" y="1600200"/>
            <a:ext cx="437515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5035550" y="3938589"/>
            <a:ext cx="437515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4F00B6-FA82-4CAD-BDAB-04B720B0669D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976670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0141E3-344F-44E0-89AE-AEC8C6107F8F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728525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E8ED2-6A8F-4E75-A66A-14F6F526746E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4164668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C9CC16-70FD-4C5C-9CAA-BCCD79447CC2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19750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2BEC61-9036-4569-A8BF-0959457EECF2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030460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BBCFA5-CA30-4F34-AD4F-6BA4F08A06E4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377495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0C4985-BC76-4A72-B333-E649EAA28F74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967913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703868-435C-4DA1-B325-FD3D3E89265F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097345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30BBC5-B8D1-4242-B906-0FF7EEF46CD2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507113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DE4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/>
              <a:t>Образец текста</a:t>
            </a:r>
          </a:p>
          <a:p>
            <a:pPr lvl="1"/>
            <a:r>
              <a:rPr lang="ru-RU" altLang="uk-UA"/>
              <a:t>Второй уровень</a:t>
            </a:r>
          </a:p>
          <a:p>
            <a:pPr lvl="2"/>
            <a:r>
              <a:rPr lang="ru-RU" altLang="uk-UA"/>
              <a:t>Третий уровень</a:t>
            </a:r>
          </a:p>
          <a:p>
            <a:pPr lvl="3"/>
            <a:r>
              <a:rPr lang="ru-RU" altLang="uk-UA"/>
              <a:t>Четвертый уровень</a:t>
            </a:r>
          </a:p>
          <a:p>
            <a:pPr lvl="4"/>
            <a:r>
              <a:rPr lang="ru-RU" altLang="uk-UA"/>
              <a:t>Пятый уровень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E477F7F-CD29-4136-B156-BC2DE3A37667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CFDFE"/>
            </a:gs>
            <a:gs pos="74001">
              <a:srgbClr val="E0F1F2"/>
            </a:gs>
            <a:gs pos="83000">
              <a:srgbClr val="E0F1F2"/>
            </a:gs>
            <a:gs pos="100000">
              <a:srgbClr val="EBF6F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041" y="73676"/>
            <a:ext cx="471487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Рисунок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528" y="140351"/>
            <a:ext cx="9136069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Прямоугольник 12"/>
          <p:cNvSpPr/>
          <p:nvPr/>
        </p:nvSpPr>
        <p:spPr>
          <a:xfrm>
            <a:off x="190677" y="6448693"/>
            <a:ext cx="424917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uk-UA" sz="800" b="1" dirty="0" smtClean="0">
                <a:ea typeface="Verdana" pitchFamily="34" charset="0"/>
              </a:rPr>
              <a:t>   </a:t>
            </a:r>
            <a:endParaRPr lang="ru-RU" sz="800" b="1" dirty="0" smtClean="0">
              <a:ea typeface="Verdana" pitchFamily="34" charset="0"/>
            </a:endParaRPr>
          </a:p>
          <a:p>
            <a:r>
              <a:rPr lang="uk-UA" sz="800" dirty="0" smtClean="0">
                <a:ea typeface="Verdana" pitchFamily="34" charset="0"/>
              </a:rPr>
              <a:t>  </a:t>
            </a:r>
            <a:endParaRPr lang="uk-UA" sz="800" dirty="0">
              <a:ea typeface="Verdana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233040" y="764704"/>
            <a:ext cx="868039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400" dirty="0">
                <a:solidFill>
                  <a:schemeClr val="bg2"/>
                </a:solidFill>
                <a:latin typeface="Arial Black" panose="020B0A04020102020204" pitchFamily="34" charset="0"/>
              </a:rPr>
              <a:t>АНАЛІЗ СТАНУ МАСИВІВ ПОВЕРХНЕВИХ ВОД ЗА ХІМІЧНИМИ ПОКАЗНИКАМИ</a:t>
            </a:r>
            <a:endParaRPr lang="ru-RU" sz="1400" dirty="0"/>
          </a:p>
        </p:txBody>
      </p:sp>
      <p:sp>
        <p:nvSpPr>
          <p:cNvPr id="3" name="TextBox 2"/>
          <p:cNvSpPr txBox="1"/>
          <p:nvPr/>
        </p:nvSpPr>
        <p:spPr>
          <a:xfrm>
            <a:off x="8546178" y="107046"/>
            <a:ext cx="10977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Додаток </a:t>
            </a:r>
            <a:endParaRPr lang="uk-UA" sz="1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48544" y="1628800"/>
            <a:ext cx="7697634" cy="1800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800" b="1" dirty="0" smtClean="0"/>
              <a:t>Зафіксовано </a:t>
            </a:r>
            <a:r>
              <a:rPr lang="uk-UA" sz="800" b="1" dirty="0"/>
              <a:t>перевищення </a:t>
            </a:r>
            <a:r>
              <a:rPr lang="uk-UA" sz="800" b="1" dirty="0" smtClean="0"/>
              <a:t>вмісту: миш</a:t>
            </a:r>
            <a:r>
              <a:rPr lang="en-US" sz="800" b="1" dirty="0" smtClean="0"/>
              <a:t>’</a:t>
            </a:r>
            <a:r>
              <a:rPr lang="uk-UA" sz="800" b="1" dirty="0" smtClean="0"/>
              <a:t>як </a:t>
            </a:r>
            <a:r>
              <a:rPr lang="uk-UA" sz="800" b="1" dirty="0"/>
              <a:t>(</a:t>
            </a:r>
            <a:r>
              <a:rPr lang="uk-UA" sz="800" b="1" dirty="0" smtClean="0"/>
              <a:t>норма-4,3 </a:t>
            </a:r>
            <a:r>
              <a:rPr lang="uk-UA" sz="800" b="1" dirty="0" err="1" smtClean="0"/>
              <a:t>мкг</a:t>
            </a:r>
            <a:r>
              <a:rPr lang="uk-UA" sz="800" b="1" dirty="0" smtClean="0"/>
              <a:t>/дм</a:t>
            </a:r>
            <a:r>
              <a:rPr lang="uk-UA" sz="800" b="1" baseline="30000" dirty="0" smtClean="0"/>
              <a:t>3</a:t>
            </a:r>
            <a:r>
              <a:rPr lang="uk-UA" sz="800" b="1" dirty="0" smtClean="0"/>
              <a:t>) </a:t>
            </a:r>
          </a:p>
          <a:p>
            <a:r>
              <a:rPr lang="uk-UA" sz="800" dirty="0" smtClean="0"/>
              <a:t>-12,5 </a:t>
            </a:r>
            <a:r>
              <a:rPr lang="ru-RU" sz="800" dirty="0"/>
              <a:t>мкг/дм</a:t>
            </a:r>
            <a:r>
              <a:rPr lang="ru-RU" sz="800" baseline="30000" dirty="0"/>
              <a:t>3</a:t>
            </a:r>
            <a:r>
              <a:rPr lang="uk-UA" sz="800" dirty="0"/>
              <a:t>    р</a:t>
            </a:r>
            <a:r>
              <a:rPr lang="ru-RU" sz="800" dirty="0"/>
              <a:t>. Дніпро, 897 км, </a:t>
            </a:r>
            <a:r>
              <a:rPr lang="ru-RU" sz="800" dirty="0" err="1"/>
              <a:t>м.Вишгород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ru-RU" sz="800" dirty="0"/>
              <a:t> </a:t>
            </a:r>
            <a:r>
              <a:rPr lang="ru-RU" sz="800" dirty="0" err="1"/>
              <a:t>м.Київ</a:t>
            </a:r>
            <a:r>
              <a:rPr lang="ru-RU" sz="800" dirty="0"/>
              <a:t>;</a:t>
            </a:r>
          </a:p>
          <a:p>
            <a:r>
              <a:rPr lang="uk-UA" sz="800" dirty="0" smtClean="0"/>
              <a:t>-13,1 </a:t>
            </a:r>
            <a:r>
              <a:rPr lang="ru-RU" sz="800" dirty="0"/>
              <a:t>мкг/дм</a:t>
            </a:r>
            <a:r>
              <a:rPr lang="ru-RU" sz="800" baseline="30000" dirty="0"/>
              <a:t>3    </a:t>
            </a:r>
            <a:r>
              <a:rPr lang="uk-UA" sz="800" dirty="0"/>
              <a:t>р</a:t>
            </a:r>
            <a:r>
              <a:rPr lang="ru-RU" sz="800" dirty="0"/>
              <a:t>. Дніпро,678 км, </a:t>
            </a:r>
            <a:r>
              <a:rPr lang="ru-RU" sz="800" dirty="0" err="1"/>
              <a:t>с.Сокирне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ru-RU" sz="800" dirty="0"/>
              <a:t> </a:t>
            </a:r>
            <a:r>
              <a:rPr lang="ru-RU" sz="800" dirty="0" err="1"/>
              <a:t>м.Черкаси</a:t>
            </a:r>
            <a:r>
              <a:rPr lang="ru-RU" sz="800" dirty="0"/>
              <a:t>;</a:t>
            </a:r>
            <a:endParaRPr lang="uk-UA" sz="800" b="1" dirty="0"/>
          </a:p>
          <a:p>
            <a:r>
              <a:rPr lang="uk-UA" sz="800" dirty="0" smtClean="0"/>
              <a:t>-10,3 </a:t>
            </a:r>
            <a:r>
              <a:rPr lang="ru-RU" sz="800" dirty="0"/>
              <a:t>мкг/дм</a:t>
            </a:r>
            <a:r>
              <a:rPr lang="ru-RU" sz="800" baseline="30000" dirty="0"/>
              <a:t>3    </a:t>
            </a:r>
            <a:r>
              <a:rPr lang="uk-UA" sz="800" dirty="0">
                <a:solidFill>
                  <a:srgbClr val="000000"/>
                </a:solidFill>
              </a:rPr>
              <a:t>р. </a:t>
            </a:r>
            <a:r>
              <a:rPr lang="ru-RU" sz="800" dirty="0"/>
              <a:t> Дніпро,</a:t>
            </a:r>
            <a:r>
              <a:rPr lang="en-US" sz="800" dirty="0"/>
              <a:t> </a:t>
            </a:r>
            <a:r>
              <a:rPr lang="ru-RU" sz="800" dirty="0"/>
              <a:t>594 км, с. </a:t>
            </a:r>
            <a:r>
              <a:rPr lang="ru-RU" sz="800" dirty="0" err="1"/>
              <a:t>Пронозівка</a:t>
            </a:r>
            <a:r>
              <a:rPr lang="ru-RU" sz="800" dirty="0"/>
              <a:t>, н/с </a:t>
            </a:r>
            <a:r>
              <a:rPr lang="ru-RU" sz="800" dirty="0" err="1"/>
              <a:t>Градизької</a:t>
            </a:r>
            <a:r>
              <a:rPr lang="ru-RU" sz="800" dirty="0"/>
              <a:t> з/с</a:t>
            </a:r>
            <a:r>
              <a:rPr lang="ru-RU" sz="800" dirty="0" smtClean="0"/>
              <a:t>;</a:t>
            </a:r>
          </a:p>
          <a:p>
            <a:r>
              <a:rPr lang="uk-UA" sz="800" dirty="0" smtClean="0"/>
              <a:t>-13,3  </a:t>
            </a:r>
            <a:r>
              <a:rPr lang="ru-RU" sz="800" dirty="0"/>
              <a:t>мкг/дм</a:t>
            </a:r>
            <a:r>
              <a:rPr lang="ru-RU" sz="800" baseline="30000" dirty="0"/>
              <a:t>3   </a:t>
            </a:r>
            <a:r>
              <a:rPr lang="ru-RU" sz="800" dirty="0"/>
              <a:t>р. Дніпро, 550 км, м. </a:t>
            </a:r>
            <a:r>
              <a:rPr lang="ru-RU" sz="800" dirty="0" err="1"/>
              <a:t>Горішні</a:t>
            </a:r>
            <a:r>
              <a:rPr lang="ru-RU" sz="800" dirty="0"/>
              <a:t> </a:t>
            </a:r>
            <a:r>
              <a:rPr lang="ru-RU" sz="800" dirty="0" err="1"/>
              <a:t>Плавні</a:t>
            </a:r>
            <a:r>
              <a:rPr lang="ru-RU" sz="800" dirty="0"/>
              <a:t>, </a:t>
            </a:r>
            <a:r>
              <a:rPr lang="ru-RU" sz="800" dirty="0" err="1"/>
              <a:t>водозабір</a:t>
            </a:r>
            <a:r>
              <a:rPr lang="ru-RU" sz="800" dirty="0"/>
              <a:t>;</a:t>
            </a:r>
          </a:p>
          <a:p>
            <a:pPr lvl="0"/>
            <a:r>
              <a:rPr lang="uk-UA" sz="800" dirty="0"/>
              <a:t>-</a:t>
            </a:r>
            <a:r>
              <a:rPr lang="uk-UA" sz="800" dirty="0" smtClean="0"/>
              <a:t>11,4  </a:t>
            </a:r>
            <a:r>
              <a:rPr lang="ru-RU" sz="800" dirty="0"/>
              <a:t>мкг/дм</a:t>
            </a:r>
            <a:r>
              <a:rPr lang="ru-RU" sz="800" baseline="30000" dirty="0"/>
              <a:t>3 </a:t>
            </a:r>
            <a:r>
              <a:rPr lang="ru-RU" sz="800" dirty="0"/>
              <a:t>р. Дніпро, 476 км, м. </a:t>
            </a:r>
            <a:r>
              <a:rPr lang="ru-RU" sz="800" dirty="0" err="1"/>
              <a:t>Верхньодніпровськ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в/з; </a:t>
            </a:r>
          </a:p>
          <a:p>
            <a:pPr lvl="0"/>
            <a:r>
              <a:rPr lang="uk-UA" sz="800" dirty="0" smtClean="0"/>
              <a:t>-11,0 </a:t>
            </a:r>
            <a:r>
              <a:rPr lang="ru-RU" sz="800" dirty="0"/>
              <a:t>мкг/дм</a:t>
            </a:r>
            <a:r>
              <a:rPr lang="ru-RU" sz="800" baseline="30000" dirty="0"/>
              <a:t>3    </a:t>
            </a:r>
            <a:r>
              <a:rPr lang="ru-RU" sz="800" dirty="0"/>
              <a:t>р. Дніпро, 462 км, </a:t>
            </a:r>
            <a:r>
              <a:rPr lang="ru-RU" sz="800" dirty="0" err="1"/>
              <a:t>смт</a:t>
            </a:r>
            <a:r>
              <a:rPr lang="ru-RU" sz="800" dirty="0"/>
              <a:t> </a:t>
            </a:r>
            <a:r>
              <a:rPr lang="ru-RU" sz="800" dirty="0" err="1"/>
              <a:t>Аули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м. Дніпро та </a:t>
            </a:r>
            <a:r>
              <a:rPr lang="ru-RU" sz="800" dirty="0" err="1" smtClean="0"/>
              <a:t>Кам'янське</a:t>
            </a:r>
            <a:r>
              <a:rPr lang="ru-RU" sz="800" dirty="0" smtClean="0"/>
              <a:t>;</a:t>
            </a:r>
            <a:endParaRPr lang="uk-UA" sz="700" dirty="0" smtClean="0"/>
          </a:p>
          <a:p>
            <a:pPr lvl="0"/>
            <a:r>
              <a:rPr lang="uk-UA" sz="700" dirty="0"/>
              <a:t>-</a:t>
            </a:r>
            <a:r>
              <a:rPr lang="ru-RU" sz="800" dirty="0" smtClean="0"/>
              <a:t>12,4 мкг/дм</a:t>
            </a:r>
            <a:r>
              <a:rPr lang="ru-RU" sz="800" baseline="30000" dirty="0" smtClean="0"/>
              <a:t>3 </a:t>
            </a:r>
            <a:r>
              <a:rPr lang="ru-RU" sz="800" dirty="0"/>
              <a:t>р. </a:t>
            </a:r>
            <a:r>
              <a:rPr lang="ru-RU" sz="800" dirty="0" err="1"/>
              <a:t>Рось</a:t>
            </a:r>
            <a:r>
              <a:rPr lang="ru-RU" sz="800" dirty="0"/>
              <a:t>, </a:t>
            </a:r>
            <a:r>
              <a:rPr lang="uk-UA" sz="800" baseline="30000" dirty="0"/>
              <a:t> </a:t>
            </a:r>
            <a:r>
              <a:rPr lang="ru-RU" sz="800" dirty="0"/>
              <a:t>64 км, м. </a:t>
            </a:r>
            <a:r>
              <a:rPr lang="ru-RU" sz="800" dirty="0" err="1"/>
              <a:t>Корсунь-Шевченківський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ru-RU" sz="800" dirty="0"/>
              <a:t>  </a:t>
            </a:r>
            <a:endParaRPr lang="ru-RU" sz="800" dirty="0" smtClean="0"/>
          </a:p>
          <a:p>
            <a:endParaRPr lang="ru-RU" sz="800" dirty="0"/>
          </a:p>
          <a:p>
            <a:r>
              <a:rPr lang="uk-UA" sz="800" b="1" dirty="0" smtClean="0"/>
              <a:t>Зафіксовано перевищення вмісту: нікель </a:t>
            </a:r>
            <a:r>
              <a:rPr lang="uk-UA" sz="800" b="1" dirty="0"/>
              <a:t>і  його сполуки </a:t>
            </a:r>
            <a:r>
              <a:rPr lang="uk-UA" sz="800" b="1" dirty="0" smtClean="0"/>
              <a:t>      (</a:t>
            </a:r>
            <a:r>
              <a:rPr lang="uk-UA" sz="800" b="1" dirty="0"/>
              <a:t>норма-34 </a:t>
            </a:r>
            <a:r>
              <a:rPr lang="uk-UA" sz="800" b="1" dirty="0" err="1" smtClean="0"/>
              <a:t>мкг</a:t>
            </a:r>
            <a:r>
              <a:rPr lang="uk-UA" sz="800" b="1" dirty="0" smtClean="0"/>
              <a:t>/дм</a:t>
            </a:r>
            <a:r>
              <a:rPr lang="uk-UA" sz="800" b="1" baseline="30000" dirty="0" smtClean="0"/>
              <a:t>3</a:t>
            </a:r>
            <a:r>
              <a:rPr lang="uk-UA" sz="800" b="1" dirty="0" smtClean="0"/>
              <a:t> )</a:t>
            </a:r>
          </a:p>
          <a:p>
            <a:endParaRPr lang="uk-UA" sz="700" dirty="0" smtClean="0"/>
          </a:p>
          <a:p>
            <a:r>
              <a:rPr lang="uk-UA" sz="800" dirty="0" smtClean="0"/>
              <a:t> -37,0 </a:t>
            </a:r>
            <a:r>
              <a:rPr lang="ru-RU" sz="800" dirty="0" smtClean="0"/>
              <a:t>мкг/дм</a:t>
            </a:r>
            <a:r>
              <a:rPr lang="ru-RU" sz="800" baseline="30000" dirty="0" smtClean="0"/>
              <a:t>3</a:t>
            </a:r>
            <a:r>
              <a:rPr lang="uk-UA" sz="800" dirty="0" smtClean="0"/>
              <a:t>    р</a:t>
            </a:r>
            <a:r>
              <a:rPr lang="ru-RU" sz="800" dirty="0"/>
              <a:t>. Дніпро, 897 км, </a:t>
            </a:r>
            <a:r>
              <a:rPr lang="ru-RU" sz="800" dirty="0" err="1"/>
              <a:t>м.Вишгород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ru-RU" sz="800" dirty="0"/>
              <a:t> </a:t>
            </a:r>
            <a:r>
              <a:rPr lang="ru-RU" sz="800" dirty="0" err="1"/>
              <a:t>м.Київ</a:t>
            </a:r>
            <a:r>
              <a:rPr lang="ru-RU" sz="800" dirty="0" smtClean="0"/>
              <a:t>;</a:t>
            </a:r>
            <a:endParaRPr lang="ru-RU" sz="800" dirty="0"/>
          </a:p>
          <a:p>
            <a:r>
              <a:rPr lang="uk-UA" sz="800" dirty="0" smtClean="0"/>
              <a:t> -34,5 </a:t>
            </a:r>
            <a:r>
              <a:rPr lang="ru-RU" sz="800" dirty="0"/>
              <a:t>мкг/дм</a:t>
            </a:r>
            <a:r>
              <a:rPr lang="ru-RU" sz="800" baseline="30000" dirty="0"/>
              <a:t>3 </a:t>
            </a:r>
            <a:r>
              <a:rPr lang="ru-RU" sz="800" baseline="30000" dirty="0" smtClean="0"/>
              <a:t>    </a:t>
            </a:r>
            <a:r>
              <a:rPr lang="ru-RU" sz="800" dirty="0"/>
              <a:t>р. </a:t>
            </a:r>
            <a:r>
              <a:rPr lang="ru-RU" sz="800" dirty="0" err="1"/>
              <a:t>Рось</a:t>
            </a:r>
            <a:r>
              <a:rPr lang="ru-RU" sz="800" dirty="0">
                <a:ea typeface="Verdana" panose="020B0604030504040204" pitchFamily="34" charset="0"/>
              </a:rPr>
              <a:t>, </a:t>
            </a:r>
            <a:r>
              <a:rPr lang="ru-RU" sz="800" dirty="0" err="1" smtClean="0"/>
              <a:t>с.Тептіївка</a:t>
            </a:r>
            <a:r>
              <a:rPr lang="ru-RU" sz="800" dirty="0" smtClean="0"/>
              <a:t>, </a:t>
            </a:r>
            <a:r>
              <a:rPr lang="ru-RU" sz="800" dirty="0" err="1" smtClean="0"/>
              <a:t>питний</a:t>
            </a:r>
            <a:r>
              <a:rPr lang="ru-RU" sz="800" dirty="0" smtClean="0"/>
              <a:t> </a:t>
            </a:r>
            <a:r>
              <a:rPr lang="ru-RU" sz="800" dirty="0"/>
              <a:t>в/з </a:t>
            </a:r>
            <a:r>
              <a:rPr lang="ru-RU" sz="800" dirty="0" smtClean="0"/>
              <a:t>м. </a:t>
            </a:r>
            <a:r>
              <a:rPr lang="ru-RU" sz="800" dirty="0" err="1" smtClean="0"/>
              <a:t>Миронівка</a:t>
            </a:r>
            <a:endParaRPr lang="ru-RU" sz="800" dirty="0"/>
          </a:p>
          <a:p>
            <a:r>
              <a:rPr lang="uk-UA" sz="800" dirty="0" smtClean="0"/>
              <a:t> </a:t>
            </a:r>
            <a:r>
              <a:rPr lang="ru-RU" sz="800" dirty="0" smtClean="0"/>
              <a:t> </a:t>
            </a:r>
            <a:endParaRPr lang="ru-RU" sz="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848544" y="3717033"/>
            <a:ext cx="662473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uk-UA" sz="800" b="1" dirty="0" smtClean="0">
                <a:solidFill>
                  <a:srgbClr val="000000"/>
                </a:solidFill>
              </a:rPr>
              <a:t>Зафіксовано </a:t>
            </a:r>
            <a:r>
              <a:rPr lang="uk-UA" sz="800" b="1" dirty="0">
                <a:solidFill>
                  <a:srgbClr val="000000"/>
                </a:solidFill>
              </a:rPr>
              <a:t>перевищення вмісту: кадмій і  його сполуки </a:t>
            </a:r>
            <a:r>
              <a:rPr lang="uk-UA" sz="800" b="1" dirty="0" smtClean="0">
                <a:solidFill>
                  <a:srgbClr val="000000"/>
                </a:solidFill>
              </a:rPr>
              <a:t>    (</a:t>
            </a:r>
            <a:r>
              <a:rPr lang="uk-UA" sz="800" b="1" dirty="0">
                <a:solidFill>
                  <a:srgbClr val="000000"/>
                </a:solidFill>
              </a:rPr>
              <a:t>норма-1,5 </a:t>
            </a:r>
            <a:r>
              <a:rPr lang="uk-UA" sz="800" b="1" dirty="0" err="1" smtClean="0">
                <a:solidFill>
                  <a:srgbClr val="000000"/>
                </a:solidFill>
              </a:rPr>
              <a:t>мкг</a:t>
            </a:r>
            <a:r>
              <a:rPr lang="uk-UA" sz="800" b="1" dirty="0" smtClean="0">
                <a:solidFill>
                  <a:srgbClr val="000000"/>
                </a:solidFill>
              </a:rPr>
              <a:t>/дм</a:t>
            </a:r>
            <a:r>
              <a:rPr lang="uk-UA" sz="800" b="1" baseline="30000" dirty="0" smtClean="0">
                <a:solidFill>
                  <a:srgbClr val="000000"/>
                </a:solidFill>
              </a:rPr>
              <a:t>3</a:t>
            </a:r>
            <a:r>
              <a:rPr lang="uk-UA" sz="800" b="1" dirty="0" smtClean="0">
                <a:solidFill>
                  <a:srgbClr val="000000"/>
                </a:solidFill>
              </a:rPr>
              <a:t> )</a:t>
            </a:r>
            <a:endParaRPr lang="uk-UA" sz="800" b="1" baseline="30000" dirty="0" smtClean="0">
              <a:solidFill>
                <a:srgbClr val="000000"/>
              </a:solidFill>
            </a:endParaRPr>
          </a:p>
          <a:p>
            <a:pPr lvl="0"/>
            <a:endParaRPr lang="uk-UA" sz="800" dirty="0" smtClean="0">
              <a:solidFill>
                <a:srgbClr val="000000"/>
              </a:solidFill>
            </a:endParaRPr>
          </a:p>
          <a:p>
            <a:r>
              <a:rPr lang="uk-UA" sz="800" dirty="0" smtClean="0"/>
              <a:t>-1,6  </a:t>
            </a:r>
            <a:r>
              <a:rPr lang="ru-RU" sz="800" dirty="0"/>
              <a:t>мкг/дм</a:t>
            </a:r>
            <a:r>
              <a:rPr lang="ru-RU" sz="800" baseline="30000" dirty="0"/>
              <a:t>3   </a:t>
            </a:r>
            <a:r>
              <a:rPr lang="ru-RU" sz="800" dirty="0"/>
              <a:t>р. Дніпро, 550 км, м. </a:t>
            </a:r>
            <a:r>
              <a:rPr lang="ru-RU" sz="800" dirty="0" err="1"/>
              <a:t>Горішні</a:t>
            </a:r>
            <a:r>
              <a:rPr lang="ru-RU" sz="800" dirty="0"/>
              <a:t> </a:t>
            </a:r>
            <a:r>
              <a:rPr lang="ru-RU" sz="800" dirty="0" err="1"/>
              <a:t>Плавні</a:t>
            </a:r>
            <a:r>
              <a:rPr lang="ru-RU" sz="800" dirty="0"/>
              <a:t>, </a:t>
            </a:r>
            <a:r>
              <a:rPr lang="ru-RU" sz="800" dirty="0" err="1"/>
              <a:t>водозабір</a:t>
            </a:r>
            <a:r>
              <a:rPr lang="ru-RU" sz="800" dirty="0" smtClean="0"/>
              <a:t>;</a:t>
            </a:r>
            <a:endParaRPr lang="uk-UA" sz="800" dirty="0">
              <a:solidFill>
                <a:srgbClr val="000000"/>
              </a:solidFill>
            </a:endParaRPr>
          </a:p>
          <a:p>
            <a:pPr lvl="0"/>
            <a:endParaRPr lang="ru-RU" sz="800" dirty="0">
              <a:solidFill>
                <a:srgbClr val="000000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800" b="1" dirty="0" smtClean="0"/>
              <a:t>Виявлено </a:t>
            </a:r>
            <a:r>
              <a:rPr lang="uk-UA" sz="800" b="1" dirty="0"/>
              <a:t>вміст показників в межах екологічних нормативів </a:t>
            </a:r>
            <a:r>
              <a:rPr lang="uk-UA" sz="800" b="1" dirty="0" smtClean="0"/>
              <a:t>якості:</a:t>
            </a:r>
            <a:endParaRPr lang="uk-UA" sz="8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800" b="1" dirty="0" err="1"/>
              <a:t>Проліароматичні</a:t>
            </a:r>
            <a:r>
              <a:rPr lang="uk-UA" sz="800" b="1" dirty="0"/>
              <a:t> вуглеводні- </a:t>
            </a:r>
            <a:r>
              <a:rPr lang="uk-UA" sz="800" dirty="0" err="1"/>
              <a:t>флуорантен</a:t>
            </a:r>
            <a:endParaRPr lang="uk-UA" sz="8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800" b="1" dirty="0"/>
              <a:t>Леткі органічні </a:t>
            </a:r>
            <a:r>
              <a:rPr lang="uk-UA" sz="800" b="1" dirty="0" smtClean="0"/>
              <a:t>сполуки </a:t>
            </a:r>
            <a:r>
              <a:rPr lang="uk-UA" sz="800" dirty="0" smtClean="0"/>
              <a:t>- </a:t>
            </a:r>
            <a:r>
              <a:rPr lang="uk-UA" sz="800" dirty="0" err="1"/>
              <a:t>трихлорметан</a:t>
            </a:r>
            <a:r>
              <a:rPr lang="uk-UA" sz="800" dirty="0"/>
              <a:t> (хлороформ</a:t>
            </a:r>
            <a:r>
              <a:rPr lang="uk-UA" sz="800" dirty="0" smtClean="0"/>
              <a:t>),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800" b="1" dirty="0" smtClean="0"/>
              <a:t>Важкі </a:t>
            </a:r>
            <a:r>
              <a:rPr lang="uk-UA" sz="800" b="1" dirty="0"/>
              <a:t>метали </a:t>
            </a:r>
            <a:r>
              <a:rPr lang="uk-UA" sz="700" dirty="0"/>
              <a:t>– </a:t>
            </a:r>
            <a:r>
              <a:rPr lang="uk-UA" sz="800" dirty="0"/>
              <a:t>кадмій, нікель, миш</a:t>
            </a:r>
            <a:r>
              <a:rPr lang="en-US" sz="800" dirty="0"/>
              <a:t>’</a:t>
            </a:r>
            <a:r>
              <a:rPr lang="uk-UA" sz="800" dirty="0" smtClean="0"/>
              <a:t>як та  хром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uk-UA" sz="8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uk-UA" sz="8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uk-UA" sz="800" dirty="0"/>
          </a:p>
          <a:p>
            <a:r>
              <a:rPr lang="uk-UA" sz="800" b="1" dirty="0"/>
              <a:t> </a:t>
            </a:r>
            <a:r>
              <a:rPr lang="uk-UA" sz="800" b="1" dirty="0">
                <a:solidFill>
                  <a:srgbClr val="000000"/>
                </a:solidFill>
              </a:rPr>
              <a:t>Нафтопродукти </a:t>
            </a:r>
            <a:r>
              <a:rPr lang="uk-UA" sz="800" dirty="0">
                <a:solidFill>
                  <a:srgbClr val="000000"/>
                </a:solidFill>
              </a:rPr>
              <a:t>(норма – 0,05</a:t>
            </a:r>
            <a:r>
              <a:rPr lang="uk-UA" sz="800" dirty="0"/>
              <a:t> мг/дм</a:t>
            </a:r>
            <a:r>
              <a:rPr lang="uk-UA" sz="800" baseline="30000" dirty="0"/>
              <a:t>3</a:t>
            </a:r>
            <a:r>
              <a:rPr lang="ru-RU" sz="800" dirty="0"/>
              <a:t>):</a:t>
            </a:r>
            <a:endParaRPr lang="uk-UA" sz="800" b="1" dirty="0">
              <a:solidFill>
                <a:srgbClr val="000000"/>
              </a:solidFill>
            </a:endParaRPr>
          </a:p>
          <a:p>
            <a:r>
              <a:rPr lang="uk-UA" sz="800" dirty="0">
                <a:solidFill>
                  <a:srgbClr val="000000"/>
                </a:solidFill>
              </a:rPr>
              <a:t> - </a:t>
            </a:r>
            <a:r>
              <a:rPr lang="uk-UA" sz="800" dirty="0" smtClean="0">
                <a:solidFill>
                  <a:srgbClr val="000000"/>
                </a:solidFill>
              </a:rPr>
              <a:t>0,07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</a:t>
            </a:r>
            <a:r>
              <a:rPr lang="ru-RU" sz="800" dirty="0"/>
              <a:t> </a:t>
            </a:r>
            <a:r>
              <a:rPr lang="ru-RU" sz="800" dirty="0" err="1"/>
              <a:t>р.Дніпро</a:t>
            </a:r>
            <a:r>
              <a:rPr lang="ru-RU" sz="800" dirty="0"/>
              <a:t>, </a:t>
            </a:r>
            <a:r>
              <a:rPr lang="ru-RU" sz="800" dirty="0" err="1"/>
              <a:t>Кам’янське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,</a:t>
            </a:r>
            <a:r>
              <a:rPr lang="ru-RU" sz="800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ru-RU" sz="800" dirty="0"/>
              <a:t>476 км, м. </a:t>
            </a:r>
            <a:r>
              <a:rPr lang="ru-RU" sz="800" dirty="0" err="1"/>
              <a:t>Верхньодніпровськ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</a:t>
            </a:r>
            <a:endParaRPr lang="uk-UA" sz="800" dirty="0"/>
          </a:p>
          <a:p>
            <a:r>
              <a:rPr lang="uk-UA" sz="800" dirty="0">
                <a:solidFill>
                  <a:srgbClr val="000000"/>
                </a:solidFill>
              </a:rPr>
              <a:t> </a:t>
            </a:r>
            <a:r>
              <a:rPr lang="uk-UA" sz="800">
                <a:solidFill>
                  <a:srgbClr val="000000"/>
                </a:solidFill>
              </a:rPr>
              <a:t>- </a:t>
            </a:r>
            <a:r>
              <a:rPr lang="uk-UA" sz="800" smtClean="0">
                <a:solidFill>
                  <a:srgbClr val="000000"/>
                </a:solidFill>
              </a:rPr>
              <a:t>0,09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</a:t>
            </a:r>
            <a:r>
              <a:rPr lang="ru-RU" sz="800" dirty="0" err="1"/>
              <a:t>р.Дніпро</a:t>
            </a:r>
            <a:r>
              <a:rPr lang="ru-RU" sz="800" dirty="0"/>
              <a:t>, </a:t>
            </a:r>
            <a:r>
              <a:rPr lang="ru-RU" sz="800" dirty="0" err="1"/>
              <a:t>Кам’янське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,</a:t>
            </a:r>
            <a:r>
              <a:rPr lang="ru-RU" sz="800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ru-RU" sz="800" dirty="0"/>
              <a:t>462 км, </a:t>
            </a:r>
            <a:r>
              <a:rPr lang="ru-RU" sz="800" dirty="0" err="1"/>
              <a:t>смт</a:t>
            </a:r>
            <a:r>
              <a:rPr lang="ru-RU" sz="800" dirty="0"/>
              <a:t> </a:t>
            </a:r>
            <a:r>
              <a:rPr lang="ru-RU" sz="800" dirty="0" err="1"/>
              <a:t>Аули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м. Дніпро та </a:t>
            </a:r>
            <a:r>
              <a:rPr lang="ru-RU" sz="800" dirty="0" err="1"/>
              <a:t>Кам</a:t>
            </a:r>
            <a:r>
              <a:rPr lang="en-US" sz="800" dirty="0"/>
              <a:t>’</a:t>
            </a:r>
            <a:r>
              <a:rPr lang="ru-RU" sz="800" dirty="0" err="1"/>
              <a:t>янське</a:t>
            </a:r>
            <a:r>
              <a:rPr lang="ru-RU" sz="800" dirty="0"/>
              <a:t>                                           </a:t>
            </a:r>
            <a:endParaRPr lang="x-none" sz="800" dirty="0"/>
          </a:p>
          <a:p>
            <a:pPr lvl="0"/>
            <a:endParaRPr lang="ru-RU" sz="800" dirty="0">
              <a:solidFill>
                <a:srgbClr val="000000"/>
              </a:solidFill>
            </a:endParaRPr>
          </a:p>
          <a:p>
            <a:endParaRPr lang="ru-RU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4368719</TotalTime>
  <Words>298</Words>
  <Application>Microsoft Office PowerPoint</Application>
  <PresentationFormat>Лист A4 (210x297 мм)</PresentationFormat>
  <Paragraphs>33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Arial Black</vt:lpstr>
      <vt:lpstr>Google Sans</vt:lpstr>
      <vt:lpstr>Times New Roman</vt:lpstr>
      <vt:lpstr>Verdana</vt:lpstr>
      <vt:lpstr>Оформление по умолчанию</vt:lpstr>
      <vt:lpstr>Презентация PowerPoint</vt:lpstr>
    </vt:vector>
  </TitlesOfParts>
  <Company>Home, sweet 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1929</cp:revision>
  <cp:lastPrinted>2024-11-18T14:02:55Z</cp:lastPrinted>
  <dcterms:created xsi:type="dcterms:W3CDTF">2006-06-01T14:33:20Z</dcterms:created>
  <dcterms:modified xsi:type="dcterms:W3CDTF">2024-12-11T12:25:13Z</dcterms:modified>
</cp:coreProperties>
</file>