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2" r:id="rId2"/>
  </p:sldIdLst>
  <p:sldSz cx="9906000" cy="6858000" type="A4"/>
  <p:notesSz cx="9926638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  <a:srgbClr val="808080"/>
    <a:srgbClr val="B8B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364" autoAdjust="0"/>
  </p:normalViewPr>
  <p:slideViewPr>
    <p:cSldViewPr>
      <p:cViewPr varScale="1">
        <p:scale>
          <a:sx n="85" d="100"/>
          <a:sy n="85" d="100"/>
        </p:scale>
        <p:origin x="564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"/>
          <c:y val="0.2989024885112806"/>
          <c:w val="0.43074207032551937"/>
          <c:h val="0.586309163151344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03C4DBF-CF68-4712-BBB3-7DB071BC8679}"/>
            </a:ext>
          </a:extLst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99AC8CC9-1AA7-4634-9130-19BBCF79E2AD}"/>
            </a:ext>
          </a:extLst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E48A8B06-1B30-404B-9EE4-54F392C52B27}"/>
            </a:ext>
          </a:extLst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>
            <a:ext uri="{FF2B5EF4-FFF2-40B4-BE49-F238E27FC236}">
              <a16:creationId xmlns:a16="http://schemas.microsoft.com/office/drawing/2014/main" id="{6995C0C7-33A5-496D-B961-49F08EDD996A}"/>
            </a:ext>
          </a:extLst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>
            <a:ext uri="{FF2B5EF4-FFF2-40B4-BE49-F238E27FC236}">
              <a16:creationId xmlns:a16="http://schemas.microsoft.com/office/drawing/2014/main" id="{543B37EA-0293-4021-A0ED-BA72250EF5C5}"/>
            </a:ext>
          </a:extLst>
        </cdr:cNvPr>
        <cdr:cNvCxnSpPr/>
      </cdr:nvCxnSpPr>
      <cdr:spPr>
        <a:xfrm xmlns:a="http://schemas.openxmlformats.org/drawingml/2006/main" rot="10800000" flipV="1">
          <a:off x="1924637" y="288031"/>
          <a:ext cx="720080" cy="216024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3072F850-B5DF-4006-A1E1-7A213CBA0E1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94DC3FEE-FA83-4257-A772-1355924C382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>
              <a:ext uri="{FF2B5EF4-FFF2-40B4-BE49-F238E27FC236}">
                <a16:creationId xmlns:a16="http://schemas.microsoft.com/office/drawing/2014/main" id="{7B6703F6-A8C9-4D72-BBA7-B56FCE68561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>
              <a:ext uri="{FF2B5EF4-FFF2-40B4-BE49-F238E27FC236}">
                <a16:creationId xmlns:a16="http://schemas.microsoft.com/office/drawing/2014/main" id="{CC270500-A4A7-49EF-91E4-DB40E04DEB3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02E9A9A-32CC-42A5-A45D-85DC2528E24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63019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E665D511-3758-445B-BD94-D3C7AE38B4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0860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AE492ADA-EA5A-4F34-AC09-D9930D6B05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627" y="0"/>
            <a:ext cx="4302435" cy="340276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79BA2A0B-F7FC-4BA7-AD46-F1484A9D3FD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506" y="3228700"/>
            <a:ext cx="7941626" cy="305934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>
              <a:ext uri="{FF2B5EF4-FFF2-40B4-BE49-F238E27FC236}">
                <a16:creationId xmlns:a16="http://schemas.microsoft.com/office/drawing/2014/main" id="{CAE649F8-16EE-4BAC-BF8F-B6B6DC51B5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5832"/>
            <a:ext cx="4300860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20F58563-AD88-4F80-80D9-FA5E2D7A84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627" y="6455832"/>
            <a:ext cx="4302435" cy="3402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B406EBE-2A7D-4627-9BF9-A36B9A0861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086639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406EBE-2A7D-4627-9BF9-A36B9A0861FB}" type="slidenum">
              <a:rPr lang="ru-RU" altLang="uk-UA" smtClean="0"/>
              <a:pPr>
                <a:defRPr/>
              </a:pPr>
              <a:t>1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0016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CDC5B-01D7-4D77-A37D-F34DB989BF7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0162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D8328-A7FC-4711-BDF3-2EFFDC779E5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8906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C6651-9859-4787-8EA6-9FE41258222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13844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57F01-44F8-4529-B04C-B6C06411D69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28306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96C50-6D17-445A-9B5D-C080B4F4A09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50582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F00B6-FA82-4CAD-BDAB-04B720B0669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97667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141E3-344F-44E0-89AE-AEC8C6107F8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72852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E8ED2-6A8F-4E75-A66A-14F6F526746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16466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9CC16-70FD-4C5C-9CAA-BCCD79447CC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1975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BEC61-9036-4569-A8BF-0959457EECF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3046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BCFA5-CA30-4F34-AD4F-6BA4F08A06E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77495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C4985-BC76-4A72-B333-E649EAA28F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67913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03868-435C-4DA1-B325-FD3D3E89265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09734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0BBC5-B8D1-4242-B906-0FF7EEF46CD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50711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C4484DC-B59E-4539-9FAA-0ED6123BC3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D51417-E2FF-4460-8284-25ED3BDC33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5E5824-7ED6-41EF-8752-40170E888F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E477F7F-CD29-4136-B156-BC2DE3A376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41" y="73676"/>
            <a:ext cx="471487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28" y="140351"/>
            <a:ext cx="9136069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3362855"/>
              </p:ext>
            </p:extLst>
          </p:nvPr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126" name="Текстове поле 2"/>
          <p:cNvSpPr txBox="1">
            <a:spLocks noChangeArrowheads="1"/>
          </p:cNvSpPr>
          <p:nvPr/>
        </p:nvSpPr>
        <p:spPr bwMode="auto">
          <a:xfrm>
            <a:off x="4531404" y="455882"/>
            <a:ext cx="5309193" cy="414262"/>
          </a:xfrm>
          <a:prstGeom prst="rect">
            <a:avLst/>
          </a:prstGeom>
          <a:solidFill>
            <a:srgbClr val="A0A8BB"/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5000"/>
              </a:lnSpc>
              <a:spcBef>
                <a:spcPct val="0"/>
              </a:spcBef>
              <a:spcAft>
                <a:spcPts val="1000"/>
              </a:spcAft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СУББАСЕЙН СЕРЕДНЬОГО ДНІПРА</a:t>
            </a:r>
            <a:endParaRPr lang="uk-UA" altLang="uk-UA" sz="11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90677" y="6448693"/>
            <a:ext cx="42491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800" b="1" dirty="0" smtClean="0">
                <a:ea typeface="Verdana" pitchFamily="34" charset="0"/>
              </a:rPr>
              <a:t>   </a:t>
            </a:r>
            <a:endParaRPr lang="ru-RU" sz="800" b="1" dirty="0" smtClean="0">
              <a:ea typeface="Verdana" pitchFamily="34" charset="0"/>
            </a:endParaRPr>
          </a:p>
          <a:p>
            <a:r>
              <a:rPr lang="uk-UA" sz="800" dirty="0" smtClean="0">
                <a:ea typeface="Verdana" pitchFamily="34" charset="0"/>
              </a:rPr>
              <a:t>  </a:t>
            </a:r>
            <a:endParaRPr lang="uk-UA" sz="800" dirty="0">
              <a:ea typeface="Verdana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3041" y="2546976"/>
            <a:ext cx="4809448" cy="2569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800" b="1" dirty="0" err="1"/>
              <a:t>Органічні</a:t>
            </a:r>
            <a:r>
              <a:rPr lang="ru-RU" sz="800" b="1" dirty="0"/>
              <a:t> </a:t>
            </a:r>
            <a:r>
              <a:rPr lang="ru-RU" sz="800" b="1" dirty="0" err="1" smtClean="0"/>
              <a:t>показники</a:t>
            </a:r>
            <a:endParaRPr lang="ru-RU" sz="800" b="1" dirty="0" smtClean="0"/>
          </a:p>
          <a:p>
            <a:pPr lvl="0"/>
            <a:endParaRPr lang="ru-RU" sz="800" dirty="0"/>
          </a:p>
          <a:p>
            <a:pPr lvl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 smtClean="0"/>
              <a:t>1,30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 smtClean="0"/>
              <a:t>  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 smtClean="0"/>
              <a:t>максимальне </a:t>
            </a:r>
            <a:r>
              <a:rPr lang="uk-UA" sz="800" dirty="0"/>
              <a:t>значення </a:t>
            </a:r>
            <a:r>
              <a:rPr lang="uk-UA" sz="800" dirty="0" smtClean="0"/>
              <a:t>- зафіксовано </a:t>
            </a:r>
            <a:r>
              <a:rPr lang="uk-UA" sz="800" b="1" dirty="0" smtClean="0"/>
              <a:t>перевищення:</a:t>
            </a:r>
          </a:p>
          <a:p>
            <a:pPr marL="171450" indent="-171450">
              <a:buFontTx/>
              <a:buChar char="-"/>
            </a:pPr>
            <a:r>
              <a:rPr lang="uk-UA" sz="800" dirty="0" smtClean="0"/>
              <a:t>4,70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pPr marL="171450" lvl="0" indent="-171450">
              <a:buFontTx/>
              <a:buChar char="-"/>
            </a:pPr>
            <a:r>
              <a:rPr lang="uk-UA" sz="800" dirty="0" smtClean="0">
                <a:solidFill>
                  <a:srgbClr val="000000"/>
                </a:solidFill>
              </a:rPr>
              <a:t>4,40 </a:t>
            </a:r>
            <a:r>
              <a:rPr lang="uk-UA" sz="800" dirty="0">
                <a:solidFill>
                  <a:srgbClr val="000000"/>
                </a:solidFill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>
                <a:solidFill>
                  <a:srgbClr val="000000"/>
                </a:solidFill>
              </a:rPr>
              <a:t>р. Дніпро, 550 км, м. </a:t>
            </a:r>
            <a:r>
              <a:rPr lang="ru-RU" sz="800" dirty="0" err="1">
                <a:solidFill>
                  <a:srgbClr val="000000"/>
                </a:solidFill>
              </a:rPr>
              <a:t>Горішні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Плавні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водозабір</a:t>
            </a:r>
            <a:r>
              <a:rPr lang="ru-RU" sz="800" dirty="0">
                <a:solidFill>
                  <a:srgbClr val="000000"/>
                </a:solidFill>
              </a:rPr>
              <a:t>;</a:t>
            </a:r>
          </a:p>
          <a:p>
            <a:pPr marL="171450" indent="-171450">
              <a:buFontTx/>
              <a:buChar char="-"/>
            </a:pPr>
            <a:r>
              <a:rPr lang="uk-UA" sz="800" dirty="0" smtClean="0"/>
              <a:t>4,04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Дніпро,</a:t>
            </a:r>
            <a:r>
              <a:rPr lang="en-US" sz="800" dirty="0"/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marL="171450" lvl="0" indent="-171450">
              <a:buFontTx/>
              <a:buChar char="-"/>
            </a:pPr>
            <a:r>
              <a:rPr lang="uk-UA" sz="800" dirty="0" smtClean="0">
                <a:solidFill>
                  <a:srgbClr val="000000"/>
                </a:solidFill>
              </a:rPr>
              <a:t>3,68 </a:t>
            </a:r>
            <a:r>
              <a:rPr lang="uk-UA" sz="800" dirty="0">
                <a:solidFill>
                  <a:srgbClr val="000000"/>
                </a:solidFill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р.Гнилоп</a:t>
            </a:r>
            <a:r>
              <a:rPr lang="en-US" sz="800" dirty="0">
                <a:solidFill>
                  <a:srgbClr val="000000"/>
                </a:solidFill>
              </a:rPr>
              <a:t>’</a:t>
            </a:r>
            <a:r>
              <a:rPr lang="uk-UA" sz="800" dirty="0">
                <a:solidFill>
                  <a:srgbClr val="000000"/>
                </a:solidFill>
              </a:rPr>
              <a:t>ять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Бердичівське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вдсх</a:t>
            </a:r>
            <a:r>
              <a:rPr lang="ru-RU" sz="800" dirty="0">
                <a:solidFill>
                  <a:srgbClr val="000000"/>
                </a:solidFill>
              </a:rPr>
              <a:t>.,  59 км,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>
                <a:solidFill>
                  <a:srgbClr val="000000"/>
                </a:solidFill>
              </a:rPr>
              <a:t>м.Бердичів</a:t>
            </a:r>
            <a:endParaRPr lang="uk-UA" sz="800" b="1" dirty="0"/>
          </a:p>
          <a:p>
            <a:pPr marL="171450" indent="-171450">
              <a:buFontTx/>
              <a:buChar char="-"/>
            </a:pPr>
            <a:r>
              <a:rPr lang="uk-UA" sz="800" dirty="0" smtClean="0">
                <a:solidFill>
                  <a:srgbClr val="000000"/>
                </a:solidFill>
              </a:rPr>
              <a:t>3,56 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>
                <a:solidFill>
                  <a:srgbClr val="000000"/>
                </a:solidFill>
              </a:rPr>
              <a:t>/дм</a:t>
            </a:r>
            <a:r>
              <a:rPr lang="uk-UA" sz="800" baseline="30000" dirty="0" smtClean="0">
                <a:solidFill>
                  <a:srgbClr val="000000"/>
                </a:solidFill>
              </a:rPr>
              <a:t>3</a:t>
            </a:r>
            <a:r>
              <a:rPr lang="uk-UA" sz="800" baseline="30000" dirty="0" smtClean="0"/>
              <a:t>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pPr marL="171450" indent="-171450">
              <a:buFontTx/>
              <a:buChar char="-"/>
            </a:pPr>
            <a:r>
              <a:rPr lang="uk-UA" sz="800" dirty="0" smtClean="0"/>
              <a:t>3,51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 smtClean="0"/>
              <a:t>р</a:t>
            </a:r>
            <a:r>
              <a:rPr lang="ru-RU" sz="800" dirty="0"/>
              <a:t>. Дніпро, 580 км, </a:t>
            </a:r>
            <a:r>
              <a:rPr lang="ru-RU" sz="800" dirty="0" err="1"/>
              <a:t>правий</a:t>
            </a:r>
            <a:r>
              <a:rPr lang="ru-RU" sz="800" dirty="0"/>
              <a:t> берег,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м.Світловодськ</a:t>
            </a:r>
            <a:endParaRPr lang="uk-UA" sz="800" baseline="30000" dirty="0" smtClean="0"/>
          </a:p>
          <a:p>
            <a:pPr marL="171450" indent="-171450">
              <a:buFontTx/>
              <a:buChar char="-"/>
            </a:pPr>
            <a:r>
              <a:rPr lang="uk-UA" sz="800" dirty="0" smtClean="0"/>
              <a:t>3,20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uk-UA" sz="800" dirty="0" smtClean="0">
                <a:solidFill>
                  <a:srgbClr val="000000"/>
                </a:solidFill>
              </a:rPr>
              <a:t>р</a:t>
            </a:r>
            <a:r>
              <a:rPr lang="uk-UA" sz="800" dirty="0">
                <a:solidFill>
                  <a:srgbClr val="000000"/>
                </a:solidFill>
              </a:rPr>
              <a:t>.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</a:t>
            </a:r>
            <a:r>
              <a:rPr lang="ru-RU" sz="800" dirty="0" smtClean="0"/>
              <a:t>;</a:t>
            </a:r>
            <a:endParaRPr lang="ru-RU" sz="800" dirty="0"/>
          </a:p>
          <a:p>
            <a:pPr lvl="0"/>
            <a:r>
              <a:rPr lang="uk-UA" sz="800" dirty="0"/>
              <a:t>- </a:t>
            </a:r>
            <a:r>
              <a:rPr lang="uk-UA" sz="800" dirty="0" smtClean="0"/>
              <a:t>   3,20 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 </a:t>
            </a:r>
            <a:r>
              <a:rPr lang="ru-RU" sz="800" dirty="0" smtClean="0"/>
              <a:t>р</a:t>
            </a:r>
            <a:r>
              <a:rPr lang="ru-RU" sz="800" dirty="0"/>
              <a:t>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endParaRPr lang="uk-UA" sz="800" dirty="0" smtClean="0"/>
          </a:p>
          <a:p>
            <a:endParaRPr lang="ru-RU" sz="800" dirty="0"/>
          </a:p>
          <a:p>
            <a:r>
              <a:rPr lang="ru-RU" sz="800" dirty="0" smtClean="0"/>
              <a:t> </a:t>
            </a:r>
            <a:r>
              <a:rPr lang="uk-UA" sz="800" b="1" dirty="0" smtClean="0"/>
              <a:t>ХСК (норма – 50 мгО</a:t>
            </a:r>
            <a:r>
              <a:rPr lang="uk-UA" sz="800" b="1" baseline="-25000" dirty="0" smtClean="0">
                <a:solidFill>
                  <a:srgbClr val="000000"/>
                </a:solidFill>
              </a:rPr>
              <a:t>2</a:t>
            </a:r>
            <a:r>
              <a:rPr lang="uk-UA" sz="800" b="1" dirty="0" smtClean="0"/>
              <a:t>/дм</a:t>
            </a:r>
            <a:r>
              <a:rPr lang="uk-UA" sz="800" b="1" baseline="30000" dirty="0" smtClean="0"/>
              <a:t>3</a:t>
            </a:r>
            <a:r>
              <a:rPr lang="uk-UA" sz="800" dirty="0" smtClean="0"/>
              <a:t>):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 smtClean="0"/>
              <a:t> мінімальне значення – </a:t>
            </a:r>
            <a:r>
              <a:rPr lang="ru-RU" sz="800" dirty="0" smtClean="0"/>
              <a:t>15,40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 smtClean="0"/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</a:t>
            </a:r>
            <a:r>
              <a:rPr lang="uk-UA" sz="900" dirty="0" smtClean="0"/>
              <a:t> </a:t>
            </a:r>
            <a:endParaRPr lang="uk-UA" sz="8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800" dirty="0" smtClean="0"/>
              <a:t> максимальне значення- </a:t>
            </a:r>
            <a:r>
              <a:rPr lang="uk-UA" sz="800" dirty="0"/>
              <a:t>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  <a:endParaRPr lang="uk-UA" sz="800" dirty="0" smtClean="0"/>
          </a:p>
          <a:p>
            <a:r>
              <a:rPr lang="uk-UA" sz="800" dirty="0"/>
              <a:t>-</a:t>
            </a:r>
            <a:r>
              <a:rPr lang="uk-UA" sz="800" dirty="0" smtClean="0"/>
              <a:t> </a:t>
            </a:r>
            <a:r>
              <a:rPr lang="ru-RU" sz="800" dirty="0" smtClean="0"/>
              <a:t>51,0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 smtClean="0"/>
              <a:t>мгО</a:t>
            </a:r>
            <a:r>
              <a:rPr lang="uk-UA" sz="800" baseline="-25000" dirty="0" smtClean="0">
                <a:solidFill>
                  <a:srgbClr val="000000"/>
                </a:solidFill>
              </a:rPr>
              <a:t>2</a:t>
            </a:r>
            <a:r>
              <a:rPr lang="uk-UA" sz="800" dirty="0" smtClean="0"/>
              <a:t>/дм</a:t>
            </a:r>
            <a:r>
              <a:rPr lang="uk-UA" sz="800" baseline="30000" dirty="0" smtClean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endParaRPr lang="ru-RU" sz="8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33041" y="5157192"/>
            <a:ext cx="4719958" cy="1405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800" b="1" dirty="0" err="1" smtClean="0"/>
              <a:t>Біогенні</a:t>
            </a:r>
            <a:r>
              <a:rPr lang="ru-RU" sz="800" b="1" dirty="0" smtClean="0"/>
              <a:t> </a:t>
            </a:r>
            <a:r>
              <a:rPr lang="ru-RU" sz="800" b="1" dirty="0" err="1" smtClean="0"/>
              <a:t>показники</a:t>
            </a:r>
            <a:endParaRPr lang="ru-RU" sz="800" b="1" dirty="0" smtClean="0"/>
          </a:p>
          <a:p>
            <a:pPr lvl="0"/>
            <a:endParaRPr lang="ru-RU" sz="800" b="1" dirty="0" smtClean="0"/>
          </a:p>
          <a:p>
            <a:r>
              <a:rPr lang="ru-RU" sz="800" dirty="0" err="1" smtClean="0"/>
              <a:t>Амоній</a:t>
            </a:r>
            <a:r>
              <a:rPr lang="ru-RU" sz="800" dirty="0" smtClean="0"/>
              <a:t>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 smtClean="0"/>
              <a:t>мг/</a:t>
            </a:r>
            <a:r>
              <a:rPr lang="ru-RU" sz="800" dirty="0" smtClean="0"/>
              <a:t>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)</a:t>
            </a:r>
          </a:p>
          <a:p>
            <a:r>
              <a:rPr lang="ru-RU" sz="800" baseline="30000" dirty="0" smtClean="0"/>
              <a:t> </a:t>
            </a:r>
            <a:r>
              <a:rPr lang="uk-UA" sz="800" dirty="0"/>
              <a:t>мінімальне </a:t>
            </a:r>
            <a:r>
              <a:rPr lang="uk-UA" sz="800" dirty="0" smtClean="0"/>
              <a:t>значення-0,14 мг/</a:t>
            </a:r>
            <a:r>
              <a:rPr lang="ru-RU" sz="800" dirty="0" smtClean="0"/>
              <a:t>дм</a:t>
            </a:r>
            <a:r>
              <a:rPr lang="ru-RU" sz="800" baseline="30000" dirty="0" smtClean="0"/>
              <a:t>3 </a:t>
            </a:r>
            <a:endParaRPr lang="ru-RU" sz="800" dirty="0"/>
          </a:p>
          <a:p>
            <a:r>
              <a:rPr lang="ru-RU" sz="800" baseline="30000" dirty="0" smtClean="0"/>
              <a:t> </a:t>
            </a:r>
            <a:r>
              <a:rPr lang="uk-UA" sz="800" dirty="0" smtClean="0"/>
              <a:t>максимальне значення – </a:t>
            </a:r>
            <a:r>
              <a:rPr lang="uk-UA" sz="800" dirty="0"/>
              <a:t>- 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</a:p>
          <a:p>
            <a:r>
              <a:rPr lang="uk-UA" sz="800" dirty="0" smtClean="0"/>
              <a:t>- 1,36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</a:t>
            </a:r>
            <a:r>
              <a:rPr lang="ru-RU" sz="800" dirty="0" smtClean="0"/>
              <a:t>;</a:t>
            </a:r>
            <a:endParaRPr lang="x-none" sz="800" dirty="0" smtClean="0"/>
          </a:p>
          <a:p>
            <a:r>
              <a:rPr lang="ru-RU" sz="800" dirty="0" smtClean="0"/>
              <a:t>Фосфат-</a:t>
            </a:r>
            <a:r>
              <a:rPr lang="ru-RU" sz="800" dirty="0" err="1" smtClean="0"/>
              <a:t>іони</a:t>
            </a:r>
            <a:r>
              <a:rPr lang="ru-RU" sz="800" dirty="0" smtClean="0"/>
              <a:t> </a:t>
            </a:r>
            <a:r>
              <a:rPr lang="ru-RU" sz="800" dirty="0"/>
              <a:t>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0,05 мг/дм</a:t>
            </a:r>
            <a:r>
              <a:rPr lang="ru-RU" sz="800" baseline="30000" dirty="0" smtClean="0"/>
              <a:t>3 </a:t>
            </a:r>
            <a:r>
              <a:rPr lang="ru-RU" sz="800" dirty="0" smtClean="0"/>
              <a:t> до 1,78 мг/дм</a:t>
            </a:r>
            <a:r>
              <a:rPr lang="ru-RU" sz="800" baseline="30000" dirty="0" smtClean="0"/>
              <a:t>3 </a:t>
            </a:r>
            <a:endParaRPr lang="ru-RU" sz="800" dirty="0" smtClean="0"/>
          </a:p>
          <a:p>
            <a:r>
              <a:rPr lang="ru-RU" sz="800" dirty="0" err="1" smtClean="0"/>
              <a:t>Нітрат-іони</a:t>
            </a:r>
            <a:r>
              <a:rPr lang="ru-RU" sz="800" dirty="0" smtClean="0"/>
              <a:t> </a:t>
            </a:r>
            <a:r>
              <a:rPr lang="ru-RU" sz="800" dirty="0"/>
              <a:t>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1,11 мг/дм</a:t>
            </a:r>
            <a:r>
              <a:rPr lang="ru-RU" sz="800" baseline="30000" dirty="0" smtClean="0"/>
              <a:t>3</a:t>
            </a:r>
            <a:r>
              <a:rPr lang="ru-RU" sz="800" dirty="0" smtClean="0"/>
              <a:t>  до </a:t>
            </a:r>
            <a:r>
              <a:rPr lang="uk-UA" sz="800" dirty="0" smtClean="0"/>
              <a:t>15,12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</a:t>
            </a:r>
            <a:r>
              <a:rPr lang="ru-RU" sz="800" dirty="0" smtClean="0"/>
              <a:t> </a:t>
            </a:r>
            <a:endParaRPr lang="x-none" sz="800" dirty="0"/>
          </a:p>
          <a:p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0,02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 smtClean="0"/>
              <a:t> до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uk-UA" sz="800" dirty="0" smtClean="0"/>
              <a:t>12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</a:t>
            </a:r>
            <a:r>
              <a:rPr lang="uk-UA" sz="800" dirty="0" smtClean="0"/>
              <a:t>  </a:t>
            </a:r>
            <a:endParaRPr lang="x-none" sz="800" dirty="0"/>
          </a:p>
          <a:p>
            <a:pPr lvl="0"/>
            <a:r>
              <a:rPr lang="ru-RU" sz="800" dirty="0" err="1" smtClean="0"/>
              <a:t>Сухий</a:t>
            </a:r>
            <a:r>
              <a:rPr lang="ru-RU" sz="800" dirty="0" smtClean="0"/>
              <a:t> </a:t>
            </a:r>
            <a:r>
              <a:rPr lang="ru-RU" sz="800" dirty="0" err="1" smtClean="0"/>
              <a:t>залишок</a:t>
            </a:r>
            <a:r>
              <a:rPr lang="ru-RU" sz="800" dirty="0" smtClean="0"/>
              <a:t> (норма – 1000 </a:t>
            </a:r>
            <a:r>
              <a:rPr lang="uk-UA" sz="800" dirty="0" smtClean="0"/>
              <a:t>мг/дм</a:t>
            </a:r>
            <a:r>
              <a:rPr lang="uk-UA" sz="800" baseline="30000" dirty="0" smtClean="0"/>
              <a:t>3</a:t>
            </a:r>
            <a:r>
              <a:rPr lang="ru-RU" sz="800" dirty="0" smtClean="0"/>
              <a:t>) - в межах </a:t>
            </a:r>
            <a:r>
              <a:rPr lang="ru-RU" sz="800" dirty="0" err="1" smtClean="0"/>
              <a:t>від</a:t>
            </a:r>
            <a:r>
              <a:rPr lang="ru-RU" sz="800" dirty="0" smtClean="0"/>
              <a:t> 224,0 мг/дм</a:t>
            </a:r>
            <a:r>
              <a:rPr lang="ru-RU" sz="800" baseline="30000" dirty="0" smtClean="0"/>
              <a:t>3 </a:t>
            </a:r>
            <a:r>
              <a:rPr lang="ru-RU" sz="800" dirty="0" smtClean="0"/>
              <a:t>до </a:t>
            </a:r>
            <a:r>
              <a:rPr lang="uk-UA" sz="800" dirty="0" smtClean="0"/>
              <a:t>692,00</a:t>
            </a:r>
            <a:r>
              <a:rPr lang="ru-RU" sz="800" dirty="0" smtClean="0"/>
              <a:t> мг/дм</a:t>
            </a:r>
            <a:r>
              <a:rPr lang="ru-RU" sz="800" baseline="30000" dirty="0" smtClean="0"/>
              <a:t>3   </a:t>
            </a:r>
            <a:endParaRPr lang="uk-UA" sz="800" baseline="30000" dirty="0"/>
          </a:p>
          <a:p>
            <a:pPr lvl="0"/>
            <a:endParaRPr lang="uk-UA" sz="800" baseline="30000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437374" y="561589"/>
            <a:ext cx="3340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ВІДІБРАНО У </a:t>
            </a:r>
            <a:r>
              <a:rPr lang="uk-UA" altLang="uk-UA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СІЧНІ </a:t>
            </a: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МІСЯЦІ</a:t>
            </a:r>
            <a:endParaRPr lang="uk-UA" altLang="uk-UA" sz="1600" i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88504" y="2103601"/>
            <a:ext cx="4042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200" dirty="0">
                <a:solidFill>
                  <a:schemeClr val="bg2"/>
                </a:solidFill>
                <a:latin typeface="Arial Black" panose="020B0A04020102020204" pitchFamily="34" charset="0"/>
              </a:rPr>
              <a:t>ЯКІСТЬ ВОДИ У МІСЦЯХ ПИТНИХ ВОДОЗАБОРІВ</a:t>
            </a:r>
            <a:endParaRPr lang="ru-RU" sz="1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961112" y="2494747"/>
            <a:ext cx="37529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546178" y="107046"/>
            <a:ext cx="10977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Додаток </a:t>
            </a:r>
            <a:endParaRPr lang="uk-UA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995363" y="3198118"/>
            <a:ext cx="4910637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 smtClean="0"/>
              <a:t>речовини</a:t>
            </a:r>
            <a:endParaRPr lang="ru-RU" sz="800" b="1" dirty="0" smtClean="0"/>
          </a:p>
          <a:p>
            <a:pPr lvl="0"/>
            <a:endParaRPr lang="ru-RU" sz="800" b="1" dirty="0" smtClean="0"/>
          </a:p>
          <a:p>
            <a:pPr lvl="0"/>
            <a:endParaRPr lang="ru-RU" sz="800" b="1" dirty="0"/>
          </a:p>
          <a:p>
            <a:pPr lvl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 smtClean="0"/>
              <a:t>:</a:t>
            </a:r>
          </a:p>
          <a:p>
            <a:pPr lvl="0"/>
            <a:endParaRPr lang="ru-RU" sz="800" dirty="0"/>
          </a:p>
          <a:p>
            <a:pPr lvl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 smtClean="0"/>
              <a:t>):</a:t>
            </a:r>
            <a:endParaRPr lang="uk-UA" sz="800" dirty="0" smtClean="0"/>
          </a:p>
          <a:p>
            <a:r>
              <a:rPr lang="uk-UA" sz="800" dirty="0" smtClean="0">
                <a:solidFill>
                  <a:srgbClr val="000000"/>
                </a:solidFill>
              </a:rPr>
              <a:t> - 0,372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питний в/з </a:t>
            </a:r>
            <a:r>
              <a:rPr lang="ru-RU" sz="800" dirty="0" err="1" smtClean="0"/>
              <a:t>м.Житомир</a:t>
            </a:r>
            <a:r>
              <a:rPr lang="ru-RU" sz="800" dirty="0" smtClean="0"/>
              <a:t>                                     </a:t>
            </a:r>
          </a:p>
          <a:p>
            <a:r>
              <a:rPr lang="uk-UA" sz="800" dirty="0" smtClean="0"/>
              <a:t> - 0,360 мг/дм</a:t>
            </a:r>
            <a:r>
              <a:rPr lang="uk-UA" sz="800" baseline="30000" dirty="0" smtClean="0"/>
              <a:t>3 </a:t>
            </a:r>
            <a:r>
              <a:rPr lang="uk-UA" sz="800" dirty="0" smtClean="0"/>
              <a:t>р. </a:t>
            </a:r>
            <a:r>
              <a:rPr lang="uk-UA" sz="800" dirty="0" err="1" smtClean="0"/>
              <a:t>Ірша</a:t>
            </a:r>
            <a:r>
              <a:rPr lang="uk-UA" sz="800" dirty="0" smtClean="0"/>
              <a:t>, </a:t>
            </a:r>
            <a:r>
              <a:rPr lang="ru-RU" sz="800" dirty="0" smtClean="0"/>
              <a:t>93 км, в/</a:t>
            </a:r>
            <a:r>
              <a:rPr lang="ru-RU" sz="800" dirty="0" err="1" smtClean="0"/>
              <a:t>б'єф</a:t>
            </a:r>
            <a:r>
              <a:rPr lang="ru-RU" sz="800" dirty="0" smtClean="0"/>
              <a:t>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в/з </a:t>
            </a:r>
            <a:r>
              <a:rPr lang="ru-RU" sz="800" dirty="0" err="1" smtClean="0"/>
              <a:t>смт.Нова</a:t>
            </a:r>
            <a:r>
              <a:rPr lang="ru-RU" sz="800" dirty="0" smtClean="0"/>
              <a:t> Борова</a:t>
            </a:r>
            <a:r>
              <a:rPr lang="uk-UA" sz="800" dirty="0" smtClean="0"/>
              <a:t>;</a:t>
            </a:r>
          </a:p>
          <a:p>
            <a:pPr lvl="0"/>
            <a:r>
              <a:rPr lang="uk-UA" sz="800" dirty="0"/>
              <a:t> </a:t>
            </a:r>
            <a:r>
              <a:rPr lang="uk-UA" sz="800" dirty="0" smtClean="0"/>
              <a:t>- 0,372 мг/дм</a:t>
            </a:r>
            <a:r>
              <a:rPr lang="uk-UA" sz="800" baseline="30000" dirty="0" smtClean="0"/>
              <a:t>3</a:t>
            </a:r>
            <a:r>
              <a:rPr lang="uk-UA" sz="800" dirty="0"/>
              <a:t> р. </a:t>
            </a:r>
            <a:r>
              <a:rPr lang="uk-UA" sz="800" dirty="0" err="1" smtClean="0"/>
              <a:t>Ірша</a:t>
            </a:r>
            <a:r>
              <a:rPr lang="uk-UA" sz="800" dirty="0" smtClean="0"/>
              <a:t>,</a:t>
            </a:r>
            <a:r>
              <a:rPr lang="uk-UA" sz="800" baseline="30000" dirty="0" smtClean="0"/>
              <a:t> </a:t>
            </a:r>
            <a:r>
              <a:rPr lang="ru-RU" sz="800" dirty="0"/>
              <a:t>31 км, питний в/з </a:t>
            </a:r>
            <a:r>
              <a:rPr lang="ru-RU" sz="800" dirty="0" err="1" smtClean="0"/>
              <a:t>м.Малин</a:t>
            </a:r>
            <a:r>
              <a:rPr lang="ru-RU" sz="800" dirty="0" smtClean="0"/>
              <a:t>;</a:t>
            </a:r>
            <a:endParaRPr lang="uk-UA" sz="800" dirty="0" smtClean="0"/>
          </a:p>
          <a:p>
            <a:r>
              <a:rPr lang="uk-UA" sz="800" dirty="0" smtClean="0"/>
              <a:t> - 0,593 мг/</a:t>
            </a:r>
            <a:r>
              <a:rPr lang="uk-UA" sz="800" baseline="30000" dirty="0" smtClean="0"/>
              <a:t> </a:t>
            </a:r>
            <a:r>
              <a:rPr lang="uk-UA" sz="800" dirty="0" smtClean="0"/>
              <a:t>дм</a:t>
            </a:r>
            <a:r>
              <a:rPr lang="uk-UA" sz="800" baseline="30000" dirty="0" smtClean="0"/>
              <a:t>3</a:t>
            </a:r>
            <a:r>
              <a:rPr lang="ru-RU" sz="800" dirty="0" smtClean="0">
                <a:ea typeface="Verdana" panose="020B0604030504040204" pitchFamily="34" charset="0"/>
              </a:rPr>
              <a:t> р</a:t>
            </a:r>
            <a:r>
              <a:rPr lang="ru-RU" sz="800" dirty="0" smtClean="0"/>
              <a:t>. Возня</a:t>
            </a:r>
            <a:r>
              <a:rPr lang="ru-RU" sz="800" dirty="0" smtClean="0">
                <a:ea typeface="Verdana" panose="020B0604030504040204" pitchFamily="34" charset="0"/>
              </a:rPr>
              <a:t>,</a:t>
            </a:r>
            <a:r>
              <a:rPr lang="uk-UA" sz="800" baseline="30000" dirty="0" smtClean="0"/>
              <a:t> </a:t>
            </a:r>
            <a:r>
              <a:rPr lang="ru-RU" sz="800" dirty="0" smtClean="0"/>
              <a:t> 8км ,</a:t>
            </a:r>
            <a:r>
              <a:rPr lang="ru-RU" sz="800" dirty="0" err="1" smtClean="0"/>
              <a:t>с.Рудня</a:t>
            </a:r>
            <a:r>
              <a:rPr lang="ru-RU" sz="800" dirty="0" smtClean="0"/>
              <a:t> </a:t>
            </a:r>
            <a:r>
              <a:rPr lang="ru-RU" sz="800" dirty="0" err="1" smtClean="0"/>
              <a:t>Городищенська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в/з </a:t>
            </a:r>
            <a:r>
              <a:rPr lang="ru-RU" sz="800" dirty="0" err="1" smtClean="0"/>
              <a:t>м.Малин</a:t>
            </a:r>
            <a:r>
              <a:rPr lang="ru-RU" sz="800" dirty="0" smtClean="0">
                <a:ea typeface="Verdana" panose="020B0604030504040204" pitchFamily="34" charset="0"/>
              </a:rPr>
              <a:t>;</a:t>
            </a:r>
          </a:p>
          <a:p>
            <a:endParaRPr lang="ru-RU" sz="800" dirty="0" smtClean="0">
              <a:ea typeface="Verdana" panose="020B0604030504040204" pitchFamily="34" charset="0"/>
            </a:endParaRPr>
          </a:p>
          <a:p>
            <a:endParaRPr lang="uk-UA" sz="800" dirty="0" smtClean="0"/>
          </a:p>
          <a:p>
            <a:r>
              <a:rPr lang="ru-RU" sz="800" b="1" dirty="0" err="1" smtClean="0"/>
              <a:t>Марганцю</a:t>
            </a:r>
            <a:r>
              <a:rPr lang="ru-RU" sz="800" dirty="0" smtClean="0"/>
              <a:t> </a:t>
            </a:r>
            <a:r>
              <a:rPr lang="ru-RU" sz="800" dirty="0"/>
              <a:t>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 smtClean="0"/>
              <a:t>):</a:t>
            </a:r>
            <a:r>
              <a:rPr lang="uk-UA" sz="800" dirty="0" smtClean="0"/>
              <a:t> </a:t>
            </a:r>
          </a:p>
          <a:p>
            <a:r>
              <a:rPr lang="uk-UA" sz="800" dirty="0" smtClean="0"/>
              <a:t> - 0,05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 smtClean="0"/>
              <a:t>;</a:t>
            </a:r>
          </a:p>
          <a:p>
            <a:r>
              <a:rPr lang="uk-UA" sz="800" dirty="0" smtClean="0"/>
              <a:t> </a:t>
            </a:r>
            <a:r>
              <a:rPr lang="ru-RU" sz="800" dirty="0" smtClean="0"/>
              <a:t>- 0,065 мг/дм</a:t>
            </a:r>
            <a:r>
              <a:rPr lang="ru-RU" sz="800" baseline="30000" dirty="0" smtClean="0"/>
              <a:t>3</a:t>
            </a:r>
            <a:r>
              <a:rPr lang="ru-RU" sz="800" dirty="0" smtClean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 smtClean="0"/>
              <a:t> Дніпро,</a:t>
            </a:r>
            <a:r>
              <a:rPr lang="en-US" sz="800" dirty="0" smtClean="0"/>
              <a:t> </a:t>
            </a:r>
            <a:r>
              <a:rPr lang="ru-RU" sz="800" dirty="0" smtClean="0"/>
              <a:t>594 км, </a:t>
            </a:r>
            <a:r>
              <a:rPr lang="ru-RU" sz="800" dirty="0"/>
              <a:t>с. </a:t>
            </a:r>
            <a:r>
              <a:rPr lang="ru-RU" sz="800" dirty="0" err="1" smtClean="0"/>
              <a:t>Пронозівка</a:t>
            </a:r>
            <a:r>
              <a:rPr lang="ru-RU" sz="800" dirty="0" smtClean="0"/>
              <a:t>, н/с </a:t>
            </a:r>
            <a:r>
              <a:rPr lang="ru-RU" sz="800" dirty="0" err="1" smtClean="0"/>
              <a:t>Градизької</a:t>
            </a:r>
            <a:r>
              <a:rPr lang="ru-RU" sz="800" dirty="0" smtClean="0"/>
              <a:t> з/с;</a:t>
            </a:r>
          </a:p>
          <a:p>
            <a:pPr lvl="0"/>
            <a:r>
              <a:rPr lang="uk-UA" sz="800" dirty="0" smtClean="0">
                <a:solidFill>
                  <a:srgbClr val="000000"/>
                </a:solidFill>
              </a:rPr>
              <a:t> - 0,051</a:t>
            </a:r>
            <a:r>
              <a:rPr lang="ru-RU" sz="800" dirty="0" smtClean="0"/>
              <a:t> мг/дм</a:t>
            </a:r>
            <a:r>
              <a:rPr lang="ru-RU" sz="800" baseline="30000" dirty="0" smtClean="0"/>
              <a:t>3 </a:t>
            </a:r>
            <a:r>
              <a:rPr lang="ru-RU" sz="800" dirty="0" smtClean="0"/>
              <a:t> р. Дніпро,</a:t>
            </a:r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ru-RU" sz="800" dirty="0"/>
              <a:t>580 </a:t>
            </a:r>
            <a:r>
              <a:rPr lang="ru-RU" sz="800" dirty="0" smtClean="0"/>
              <a:t>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 smtClean="0"/>
              <a:t>Кременчукводоканал</a:t>
            </a:r>
            <a:endParaRPr lang="ru-RU" sz="800" dirty="0" smtClean="0"/>
          </a:p>
          <a:p>
            <a:pPr lvl="0"/>
            <a:r>
              <a:rPr lang="ru-RU" sz="800" dirty="0" smtClean="0"/>
              <a:t> - 0,054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smtClean="0"/>
              <a:t>р. Дніпро, </a:t>
            </a:r>
            <a:r>
              <a:rPr lang="ru-RU" sz="800" dirty="0"/>
              <a:t>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 smtClean="0"/>
              <a:t>водозабір</a:t>
            </a:r>
            <a:r>
              <a:rPr lang="ru-RU" sz="800" dirty="0" smtClean="0"/>
              <a:t>;</a:t>
            </a:r>
          </a:p>
          <a:p>
            <a:r>
              <a:rPr lang="uk-UA" sz="800" dirty="0" smtClean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0,010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smtClean="0"/>
              <a:t>в/з</a:t>
            </a:r>
          </a:p>
          <a:p>
            <a:pPr lvl="0"/>
            <a:r>
              <a:rPr lang="uk-UA" sz="800" dirty="0" smtClean="0"/>
              <a:t> - 0,020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 smtClean="0"/>
              <a:t>;</a:t>
            </a:r>
          </a:p>
          <a:p>
            <a:r>
              <a:rPr lang="uk-UA" sz="800" dirty="0"/>
              <a:t> - </a:t>
            </a:r>
            <a:r>
              <a:rPr lang="uk-UA" sz="800" dirty="0" smtClean="0"/>
              <a:t>0,084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 smtClean="0"/>
          </a:p>
          <a:p>
            <a:pPr lvl="0"/>
            <a:r>
              <a:rPr lang="uk-UA" sz="800" dirty="0" smtClean="0"/>
              <a:t> </a:t>
            </a:r>
            <a:r>
              <a:rPr lang="uk-UA" sz="800" dirty="0"/>
              <a:t>- </a:t>
            </a:r>
            <a:r>
              <a:rPr lang="uk-UA" sz="800" dirty="0" smtClean="0"/>
              <a:t>0,063 </a:t>
            </a:r>
            <a:r>
              <a:rPr lang="ru-RU" sz="800" dirty="0" smtClean="0"/>
              <a:t>мг/дм</a:t>
            </a:r>
            <a:r>
              <a:rPr lang="ru-RU" sz="800" baseline="30000" dirty="0" smtClean="0"/>
              <a:t>3  </a:t>
            </a:r>
            <a:r>
              <a:rPr lang="ru-RU" sz="800" dirty="0" err="1" smtClean="0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 smtClean="0"/>
              <a:t> </a:t>
            </a:r>
            <a:r>
              <a:rPr lang="ru-RU" sz="800" dirty="0" smtClean="0"/>
              <a:t>59 </a:t>
            </a:r>
            <a:r>
              <a:rPr lang="ru-RU" sz="800" dirty="0"/>
              <a:t>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м.Бердичів</a:t>
            </a:r>
            <a:r>
              <a:rPr lang="ru-RU" sz="800" dirty="0" smtClean="0"/>
              <a:t>;</a:t>
            </a:r>
            <a:r>
              <a:rPr lang="uk-UA" sz="800" dirty="0" smtClean="0"/>
              <a:t> </a:t>
            </a:r>
            <a:endParaRPr lang="ru-RU" sz="800" dirty="0" smtClean="0"/>
          </a:p>
          <a:p>
            <a:pPr lvl="0"/>
            <a:r>
              <a:rPr lang="uk-UA" sz="800" dirty="0" smtClean="0"/>
              <a:t> - 0,070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 smtClean="0"/>
              <a:t>, </a:t>
            </a:r>
            <a:r>
              <a:rPr lang="ru-RU" sz="800" dirty="0"/>
              <a:t>93 </a:t>
            </a:r>
            <a:r>
              <a:rPr lang="ru-RU" sz="800" dirty="0" smtClean="0"/>
              <a:t>км, </a:t>
            </a:r>
            <a:r>
              <a:rPr lang="ru-RU" sz="800" dirty="0" err="1" smtClean="0"/>
              <a:t>Іршанське</a:t>
            </a:r>
            <a:r>
              <a:rPr lang="ru-RU" sz="800" dirty="0" smtClean="0"/>
              <a:t> </a:t>
            </a:r>
            <a:r>
              <a:rPr lang="ru-RU" sz="800" dirty="0" err="1" smtClean="0"/>
              <a:t>вдсх</a:t>
            </a:r>
            <a:r>
              <a:rPr lang="ru-RU" sz="800" dirty="0"/>
              <a:t>,</a:t>
            </a:r>
            <a:r>
              <a:rPr lang="ru-RU" sz="800" dirty="0" smtClean="0"/>
              <a:t> </a:t>
            </a:r>
            <a:r>
              <a:rPr lang="ru-RU" sz="800" dirty="0"/>
              <a:t>в/</a:t>
            </a:r>
            <a:r>
              <a:rPr lang="ru-RU" sz="800" dirty="0" err="1"/>
              <a:t>б'єф</a:t>
            </a:r>
            <a:r>
              <a:rPr lang="ru-RU" sz="800" dirty="0"/>
              <a:t> питний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 smtClean="0"/>
              <a:t>;</a:t>
            </a:r>
          </a:p>
          <a:p>
            <a:r>
              <a:rPr lang="uk-UA" sz="800" dirty="0" smtClean="0"/>
              <a:t> - 0,070 мг/дм</a:t>
            </a:r>
            <a:r>
              <a:rPr lang="uk-UA" sz="800" baseline="30000" dirty="0" smtClean="0"/>
              <a:t>3</a:t>
            </a:r>
            <a:r>
              <a:rPr lang="uk-UA" sz="800" dirty="0" smtClean="0"/>
              <a:t>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 smtClean="0"/>
              <a:t>Малинське</a:t>
            </a:r>
            <a:r>
              <a:rPr lang="ru-RU" sz="800" dirty="0" smtClean="0"/>
              <a:t> </a:t>
            </a:r>
            <a:r>
              <a:rPr lang="ru-RU" sz="800" dirty="0" err="1" smtClean="0"/>
              <a:t>вдсх</a:t>
            </a:r>
            <a:r>
              <a:rPr lang="ru-RU" sz="800" dirty="0" smtClean="0"/>
              <a:t>., питний </a:t>
            </a:r>
            <a:r>
              <a:rPr lang="ru-RU" sz="800" dirty="0"/>
              <a:t>в/з </a:t>
            </a:r>
            <a:r>
              <a:rPr lang="ru-RU" sz="800" dirty="0" err="1" smtClean="0"/>
              <a:t>м.Малин</a:t>
            </a:r>
            <a:r>
              <a:rPr lang="ru-RU" sz="800" dirty="0" smtClean="0"/>
              <a:t>;</a:t>
            </a:r>
          </a:p>
          <a:p>
            <a:r>
              <a:rPr lang="uk-UA" sz="800" dirty="0"/>
              <a:t> </a:t>
            </a:r>
            <a:r>
              <a:rPr lang="uk-UA" sz="800" dirty="0" smtClean="0"/>
              <a:t>- 0,112мг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 smtClean="0"/>
              <a:t>дм</a:t>
            </a:r>
            <a:r>
              <a:rPr lang="uk-UA" sz="800" baseline="30000" dirty="0" smtClean="0"/>
              <a:t>3</a:t>
            </a:r>
            <a:r>
              <a:rPr lang="ru-RU" sz="800" dirty="0" smtClean="0"/>
              <a:t> </a:t>
            </a:r>
            <a:r>
              <a:rPr lang="ru-RU" sz="800" dirty="0"/>
              <a:t>р. Возня</a:t>
            </a:r>
            <a:r>
              <a:rPr lang="ru-RU" sz="800" dirty="0">
                <a:ea typeface="Verdana" panose="020B0604030504040204" pitchFamily="34" charset="0"/>
              </a:rPr>
              <a:t>,</a:t>
            </a:r>
            <a:r>
              <a:rPr lang="uk-UA" sz="800" baseline="30000" dirty="0"/>
              <a:t> </a:t>
            </a:r>
            <a:r>
              <a:rPr lang="ru-RU" sz="800" dirty="0"/>
              <a:t> </a:t>
            </a:r>
            <a:r>
              <a:rPr lang="ru-RU" sz="800" dirty="0" smtClean="0"/>
              <a:t>8км, </a:t>
            </a:r>
            <a:r>
              <a:rPr lang="ru-RU" sz="800" dirty="0" err="1" smtClean="0"/>
              <a:t>с.Рудня</a:t>
            </a:r>
            <a:r>
              <a:rPr lang="ru-RU" sz="800" dirty="0" smtClean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питний в/з </a:t>
            </a:r>
            <a:r>
              <a:rPr lang="ru-RU" sz="800" dirty="0" err="1" smtClean="0"/>
              <a:t>м.Малин</a:t>
            </a:r>
            <a:r>
              <a:rPr lang="ru-RU" sz="8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uk-UA" sz="800" dirty="0"/>
              <a:t> - </a:t>
            </a:r>
            <a:r>
              <a:rPr lang="uk-UA" sz="800" dirty="0" smtClean="0"/>
              <a:t>0,080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r>
              <a:rPr lang="uk-UA" sz="800" dirty="0"/>
              <a:t> - </a:t>
            </a:r>
            <a:r>
              <a:rPr lang="uk-UA" sz="800" dirty="0" smtClean="0"/>
              <a:t>0,095мг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r>
              <a:rPr lang="uk-UA" sz="800" dirty="0"/>
              <a:t> - </a:t>
            </a:r>
            <a:r>
              <a:rPr lang="uk-UA" sz="800" dirty="0" smtClean="0"/>
              <a:t>0,092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 smtClean="0"/>
              <a:t>м.Миронівка</a:t>
            </a:r>
            <a:endParaRPr lang="ru-RU" sz="800" dirty="0" smtClean="0"/>
          </a:p>
          <a:p>
            <a:r>
              <a:rPr lang="uk-UA" sz="800" dirty="0" smtClean="0">
                <a:solidFill>
                  <a:srgbClr val="92D050"/>
                </a:solidFill>
              </a:rPr>
              <a:t> </a:t>
            </a:r>
            <a:endParaRPr lang="ru-RU" sz="800" dirty="0" smtClean="0">
              <a:solidFill>
                <a:srgbClr val="92D05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5F29F3D-EBCE-4301-B06A-1B74AAF1426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437" y="849714"/>
            <a:ext cx="4556160" cy="2002481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7455" y="6562705"/>
            <a:ext cx="586467" cy="106655"/>
          </a:xfrm>
        </p:spPr>
        <p:txBody>
          <a:bodyPr/>
          <a:lstStyle/>
          <a:p>
            <a:pPr>
              <a:defRPr/>
            </a:pPr>
            <a:fld id="{2B0C4985-BC76-4A72-B333-E649EAA28F74}" type="slidenum">
              <a:rPr lang="ru-RU" altLang="uk-UA" smtClean="0"/>
              <a:pPr>
                <a:defRPr/>
              </a:pPr>
              <a:t>1</a:t>
            </a:fld>
            <a:endParaRPr lang="ru-RU" alt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4368933</TotalTime>
  <Words>658</Words>
  <Application>Microsoft Office PowerPoint</Application>
  <PresentationFormat>Лист A4 (210x297 мм)</PresentationFormat>
  <Paragraphs>75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Candara Light</vt:lpstr>
      <vt:lpstr>Times New Roman</vt:lpstr>
      <vt:lpstr>Verdana</vt:lpstr>
      <vt:lpstr>Оформление по умолчанию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1951</cp:revision>
  <cp:lastPrinted>2025-01-15T13:32:40Z</cp:lastPrinted>
  <dcterms:created xsi:type="dcterms:W3CDTF">2006-06-01T14:33:20Z</dcterms:created>
  <dcterms:modified xsi:type="dcterms:W3CDTF">2025-02-21T07:05:33Z</dcterms:modified>
</cp:coreProperties>
</file>