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>
        <p:scale>
          <a:sx n="100" d="100"/>
          <a:sy n="100" d="100"/>
        </p:scale>
        <p:origin x="78" y="-80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90677" y="6448693"/>
            <a:ext cx="4249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33040" y="764704"/>
            <a:ext cx="86803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400" dirty="0">
                <a:solidFill>
                  <a:schemeClr val="bg2"/>
                </a:solidFill>
                <a:latin typeface="Arial Black" panose="020B0A04020102020204" pitchFamily="34" charset="0"/>
              </a:rPr>
              <a:t>АНАЛІЗ СТАНУ МАСИВІВ ПОВЕРХНЕВИХ ВОД ЗА ХІМІЧНИМИ ПОКАЗНИКАМИ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8544" y="1628800"/>
            <a:ext cx="769763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" b="1" dirty="0" smtClean="0"/>
              <a:t>Зафіксовано </a:t>
            </a:r>
            <a:r>
              <a:rPr lang="uk-UA" sz="800" b="1" dirty="0"/>
              <a:t>перевищення </a:t>
            </a:r>
            <a:r>
              <a:rPr lang="uk-UA" sz="800" b="1" dirty="0" smtClean="0"/>
              <a:t>вмісту: миш</a:t>
            </a:r>
            <a:r>
              <a:rPr lang="en-US" sz="800" b="1" dirty="0" smtClean="0"/>
              <a:t>’</a:t>
            </a:r>
            <a:r>
              <a:rPr lang="uk-UA" sz="800" b="1" dirty="0" smtClean="0"/>
              <a:t>як </a:t>
            </a:r>
            <a:r>
              <a:rPr lang="uk-UA" sz="800" b="1" dirty="0"/>
              <a:t>(</a:t>
            </a:r>
            <a:r>
              <a:rPr lang="uk-UA" sz="800" b="1" dirty="0" smtClean="0"/>
              <a:t>норма-4,3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) </a:t>
            </a:r>
            <a:endParaRPr lang="uk-UA" sz="800" b="1" dirty="0" smtClean="0"/>
          </a:p>
          <a:p>
            <a:endParaRPr lang="uk-UA" sz="700" dirty="0" smtClean="0"/>
          </a:p>
          <a:p>
            <a:r>
              <a:rPr lang="ru-RU" sz="800" dirty="0" smtClean="0"/>
              <a:t>  -12,3 мкг/дм</a:t>
            </a:r>
            <a:r>
              <a:rPr lang="ru-RU" sz="800" baseline="30000" dirty="0" smtClean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uk-UA" sz="800" baseline="30000" dirty="0"/>
              <a:t> </a:t>
            </a:r>
            <a:r>
              <a:rPr lang="ru-RU" sz="800" dirty="0"/>
              <a:t>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 </a:t>
            </a:r>
            <a:endParaRPr lang="ru-RU" sz="800" dirty="0" smtClean="0"/>
          </a:p>
          <a:p>
            <a:endParaRPr lang="ru-RU" sz="800" dirty="0"/>
          </a:p>
          <a:p>
            <a:r>
              <a:rPr lang="uk-UA" sz="800" b="1" dirty="0" smtClean="0"/>
              <a:t>Зафіксовано перевищення вмісту: нікель </a:t>
            </a:r>
            <a:r>
              <a:rPr lang="uk-UA" sz="800" b="1" dirty="0"/>
              <a:t>і  його сполуки </a:t>
            </a:r>
            <a:r>
              <a:rPr lang="uk-UA" sz="800" b="1" dirty="0" smtClean="0"/>
              <a:t>      (</a:t>
            </a:r>
            <a:r>
              <a:rPr lang="uk-UA" sz="800" b="1" dirty="0"/>
              <a:t>норма-34 </a:t>
            </a:r>
            <a:r>
              <a:rPr lang="uk-UA" sz="800" b="1" dirty="0" err="1" smtClean="0"/>
              <a:t>мкг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b="1" dirty="0" smtClean="0"/>
              <a:t> )</a:t>
            </a:r>
          </a:p>
          <a:p>
            <a:endParaRPr lang="uk-UA" sz="700" dirty="0" smtClean="0"/>
          </a:p>
          <a:p>
            <a:r>
              <a:rPr lang="uk-UA" sz="800" dirty="0" smtClean="0"/>
              <a:t> -34,8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  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 -71,3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</a:t>
            </a:r>
            <a:r>
              <a:rPr lang="uk-UA" sz="800" dirty="0" smtClean="0"/>
              <a:t>р</a:t>
            </a:r>
            <a:r>
              <a:rPr lang="ru-RU" sz="800" dirty="0"/>
              <a:t>. Дніпро,678 км, </a:t>
            </a:r>
            <a:r>
              <a:rPr lang="ru-RU" sz="800" dirty="0" err="1"/>
              <a:t>с.Сокирне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м.Черкаси</a:t>
            </a:r>
            <a:r>
              <a:rPr lang="ru-RU" sz="800" dirty="0"/>
              <a:t>;</a:t>
            </a:r>
            <a:endParaRPr lang="en-US" sz="800" dirty="0"/>
          </a:p>
          <a:p>
            <a:r>
              <a:rPr lang="uk-UA" sz="800" dirty="0"/>
              <a:t> </a:t>
            </a:r>
            <a:r>
              <a:rPr lang="uk-UA" sz="800" dirty="0" smtClean="0"/>
              <a:t>-61,5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r>
              <a:rPr lang="uk-UA" sz="800" dirty="0" smtClean="0"/>
              <a:t> -282,7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 smtClean="0"/>
              <a:t>580 </a:t>
            </a:r>
            <a:r>
              <a:rPr lang="ru-RU" sz="800" dirty="0"/>
              <a:t>км,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</a:t>
            </a:r>
            <a:r>
              <a:rPr lang="ru-RU" sz="800" dirty="0" err="1" smtClean="0"/>
              <a:t>водозабір</a:t>
            </a:r>
            <a:r>
              <a:rPr lang="ru-RU" sz="800" dirty="0" smtClean="0"/>
              <a:t> </a:t>
            </a:r>
            <a:r>
              <a:rPr lang="ru-RU" sz="800" dirty="0" err="1" smtClean="0"/>
              <a:t>м.Світловодськ</a:t>
            </a:r>
            <a:r>
              <a:rPr lang="ru-RU" sz="800" dirty="0" smtClean="0"/>
              <a:t>;</a:t>
            </a:r>
          </a:p>
          <a:p>
            <a:pPr lvl="0"/>
            <a:r>
              <a:rPr lang="uk-UA" sz="800" dirty="0" smtClean="0"/>
              <a:t> -47,3 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</a:t>
            </a:r>
            <a:r>
              <a:rPr lang="ru-RU" sz="800" dirty="0" smtClean="0"/>
              <a:t>р</a:t>
            </a:r>
            <a:r>
              <a:rPr lang="ru-RU" sz="800" dirty="0"/>
              <a:t>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r>
              <a:rPr lang="uk-UA" sz="800" dirty="0"/>
              <a:t> </a:t>
            </a:r>
            <a:r>
              <a:rPr lang="uk-UA" sz="800" dirty="0" smtClean="0"/>
              <a:t>-186,6 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dirty="0"/>
              <a:t>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в/з; </a:t>
            </a:r>
          </a:p>
          <a:p>
            <a:pPr lvl="0"/>
            <a:r>
              <a:rPr lang="uk-UA" sz="800" dirty="0" smtClean="0"/>
              <a:t> -84,3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</a:t>
            </a:r>
            <a:r>
              <a:rPr lang="ru-RU" sz="800" dirty="0"/>
              <a:t>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r>
              <a:rPr lang="uk-UA" sz="800" dirty="0" smtClean="0"/>
              <a:t> -59,4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lvl="0"/>
            <a:r>
              <a:rPr lang="uk-UA" sz="800" dirty="0" smtClean="0"/>
              <a:t> -154,9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lvl="0"/>
            <a:r>
              <a:rPr lang="uk-UA" sz="800" dirty="0" smtClean="0"/>
              <a:t> -74,8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 </a:t>
            </a:r>
            <a:r>
              <a:rPr lang="uk-UA" sz="800" dirty="0" smtClean="0"/>
              <a:t>р</a:t>
            </a:r>
            <a:r>
              <a:rPr lang="uk-UA" sz="800" dirty="0"/>
              <a:t>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r>
              <a:rPr lang="uk-UA" sz="800" dirty="0" smtClean="0"/>
              <a:t> -462,3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r>
              <a:rPr lang="uk-UA" sz="800" dirty="0" smtClean="0"/>
              <a:t> </a:t>
            </a:r>
            <a:r>
              <a:rPr lang="uk-UA" sz="800" dirty="0"/>
              <a:t>-</a:t>
            </a:r>
            <a:r>
              <a:rPr lang="uk-UA" sz="800" dirty="0" smtClean="0"/>
              <a:t>419,9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</a:t>
            </a:r>
            <a:r>
              <a:rPr lang="ru-RU" sz="800" dirty="0"/>
              <a:t>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r>
              <a:rPr lang="uk-UA" sz="800" dirty="0" smtClean="0"/>
              <a:t> -69,8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 smtClean="0"/>
              <a:t> -61,3 </a:t>
            </a:r>
            <a:r>
              <a:rPr lang="ru-RU" sz="800" dirty="0"/>
              <a:t>мкг/дм</a:t>
            </a:r>
            <a:r>
              <a:rPr lang="ru-RU" sz="800" baseline="30000" dirty="0"/>
              <a:t>3 </a:t>
            </a:r>
            <a:r>
              <a:rPr lang="ru-RU" sz="800" baseline="30000" dirty="0" smtClean="0"/>
              <a:t>  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 smtClean="0"/>
              <a:t> -97,1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 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uk-UA" sz="800" baseline="30000" dirty="0"/>
              <a:t> </a:t>
            </a:r>
            <a:r>
              <a:rPr lang="ru-RU" sz="800" dirty="0"/>
              <a:t>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 </a:t>
            </a:r>
          </a:p>
          <a:p>
            <a:endParaRPr lang="uk-UA" sz="800" dirty="0" smtClean="0"/>
          </a:p>
          <a:p>
            <a:endParaRPr lang="uk-UA" sz="700" dirty="0"/>
          </a:p>
          <a:p>
            <a:r>
              <a:rPr lang="uk-UA" sz="800" b="1" dirty="0" smtClean="0"/>
              <a:t> </a:t>
            </a:r>
            <a:endParaRPr lang="ru-RU" sz="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48544" y="4365104"/>
            <a:ext cx="76976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800" b="1" dirty="0">
                <a:solidFill>
                  <a:srgbClr val="000000"/>
                </a:solidFill>
              </a:rPr>
              <a:t>Зафіксовано перевищення вмісту: кадмій і  його сполуки </a:t>
            </a:r>
            <a:r>
              <a:rPr lang="uk-UA" sz="800" b="1" dirty="0" smtClean="0">
                <a:solidFill>
                  <a:srgbClr val="000000"/>
                </a:solidFill>
              </a:rPr>
              <a:t>    (</a:t>
            </a:r>
            <a:r>
              <a:rPr lang="uk-UA" sz="800" b="1" dirty="0">
                <a:solidFill>
                  <a:srgbClr val="000000"/>
                </a:solidFill>
              </a:rPr>
              <a:t>норма-1,5 </a:t>
            </a:r>
            <a:r>
              <a:rPr lang="uk-UA" sz="800" b="1" dirty="0" err="1" smtClean="0">
                <a:solidFill>
                  <a:srgbClr val="000000"/>
                </a:solidFill>
              </a:rPr>
              <a:t>мкг</a:t>
            </a:r>
            <a:r>
              <a:rPr lang="uk-UA" sz="800" b="1" dirty="0" smtClean="0">
                <a:solidFill>
                  <a:srgbClr val="000000"/>
                </a:solidFill>
              </a:rPr>
              <a:t>/дм</a:t>
            </a:r>
            <a:r>
              <a:rPr lang="uk-UA" sz="800" b="1" baseline="30000" dirty="0" smtClean="0">
                <a:solidFill>
                  <a:srgbClr val="000000"/>
                </a:solidFill>
              </a:rPr>
              <a:t>3</a:t>
            </a:r>
            <a:r>
              <a:rPr lang="uk-UA" sz="800" b="1" dirty="0" smtClean="0">
                <a:solidFill>
                  <a:srgbClr val="000000"/>
                </a:solidFill>
              </a:rPr>
              <a:t> )</a:t>
            </a:r>
            <a:endParaRPr lang="uk-UA" sz="800" b="1" baseline="30000" dirty="0" smtClean="0">
              <a:solidFill>
                <a:srgbClr val="000000"/>
              </a:solidFill>
            </a:endParaRPr>
          </a:p>
          <a:p>
            <a:pPr lvl="0"/>
            <a:endParaRPr lang="ru-RU" sz="800" dirty="0">
              <a:solidFill>
                <a:srgbClr val="000000"/>
              </a:solidFill>
            </a:endParaRPr>
          </a:p>
          <a:p>
            <a:pPr lvl="0"/>
            <a:r>
              <a:rPr lang="ru-RU" sz="700" dirty="0">
                <a:solidFill>
                  <a:srgbClr val="000000"/>
                </a:solidFill>
              </a:rPr>
              <a:t>   </a:t>
            </a:r>
            <a:r>
              <a:rPr lang="ru-RU" sz="800" dirty="0">
                <a:solidFill>
                  <a:srgbClr val="000000"/>
                </a:solidFill>
              </a:rPr>
              <a:t>6,2 - мкг/дм</a:t>
            </a:r>
            <a:r>
              <a:rPr lang="ru-RU" sz="800" baseline="30000" dirty="0">
                <a:solidFill>
                  <a:srgbClr val="000000"/>
                </a:solidFill>
              </a:rPr>
              <a:t>3   </a:t>
            </a:r>
            <a:r>
              <a:rPr lang="ru-RU" sz="800" dirty="0">
                <a:solidFill>
                  <a:srgbClr val="000000"/>
                </a:solidFill>
              </a:rPr>
              <a:t> р. </a:t>
            </a:r>
            <a:r>
              <a:rPr lang="ru-RU" sz="800" dirty="0" err="1">
                <a:solidFill>
                  <a:srgbClr val="000000"/>
                </a:solidFill>
              </a:rPr>
              <a:t>Рось</a:t>
            </a:r>
            <a:r>
              <a:rPr lang="ru-RU" sz="800" dirty="0">
                <a:solidFill>
                  <a:srgbClr val="000000"/>
                </a:solidFill>
                <a:ea typeface="Verdana" panose="020B0604030504040204" pitchFamily="34" charset="0"/>
              </a:rPr>
              <a:t>, </a:t>
            </a:r>
            <a:r>
              <a:rPr lang="ru-RU" sz="800" dirty="0">
                <a:solidFill>
                  <a:srgbClr val="000000"/>
                </a:solidFill>
              </a:rPr>
              <a:t>218 км, </a:t>
            </a:r>
            <a:r>
              <a:rPr lang="ru-RU" sz="800" dirty="0" err="1">
                <a:solidFill>
                  <a:srgbClr val="000000"/>
                </a:solidFill>
              </a:rPr>
              <a:t>с.Глибочка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м.Біла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Церква</a:t>
            </a:r>
            <a:r>
              <a:rPr lang="ru-RU" sz="800" baseline="30000" dirty="0">
                <a:solidFill>
                  <a:srgbClr val="000000"/>
                </a:solidFill>
              </a:rPr>
              <a:t> </a:t>
            </a:r>
            <a:endParaRPr lang="ru-RU" sz="800" dirty="0">
              <a:solidFill>
                <a:srgbClr val="000000"/>
              </a:solidFill>
            </a:endParaRPr>
          </a:p>
          <a:p>
            <a:pPr lvl="0"/>
            <a:r>
              <a:rPr lang="ru-RU" sz="800" dirty="0">
                <a:solidFill>
                  <a:srgbClr val="000000"/>
                </a:solidFill>
              </a:rPr>
              <a:t>   3,2 - мкг/дм</a:t>
            </a:r>
            <a:r>
              <a:rPr lang="ru-RU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>
                <a:solidFill>
                  <a:srgbClr val="000000"/>
                </a:solidFill>
              </a:rPr>
              <a:t>  р. </a:t>
            </a:r>
            <a:r>
              <a:rPr lang="ru-RU" sz="800" dirty="0" err="1">
                <a:solidFill>
                  <a:srgbClr val="000000"/>
                </a:solidFill>
              </a:rPr>
              <a:t>Рось</a:t>
            </a:r>
            <a:r>
              <a:rPr lang="ru-RU" sz="800" dirty="0">
                <a:solidFill>
                  <a:srgbClr val="000000"/>
                </a:solidFill>
                <a:ea typeface="Verdana" panose="020B0604030504040204" pitchFamily="34" charset="0"/>
              </a:rPr>
              <a:t>, </a:t>
            </a:r>
            <a:r>
              <a:rPr lang="ru-RU" sz="800" dirty="0">
                <a:solidFill>
                  <a:srgbClr val="000000"/>
                </a:solidFill>
              </a:rPr>
              <a:t>118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м.Богуслав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</a:p>
          <a:p>
            <a:pPr lvl="0"/>
            <a:r>
              <a:rPr lang="uk-UA" sz="800" dirty="0">
                <a:solidFill>
                  <a:srgbClr val="000000"/>
                </a:solidFill>
              </a:rPr>
              <a:t>   1,6 - </a:t>
            </a:r>
            <a:r>
              <a:rPr lang="ru-RU" sz="800" dirty="0">
                <a:solidFill>
                  <a:srgbClr val="000000"/>
                </a:solidFill>
              </a:rPr>
              <a:t>мкг/дм</a:t>
            </a:r>
            <a:r>
              <a:rPr lang="ru-RU" sz="800" baseline="30000" dirty="0">
                <a:solidFill>
                  <a:srgbClr val="000000"/>
                </a:solidFill>
              </a:rPr>
              <a:t>3   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>
                <a:solidFill>
                  <a:srgbClr val="000000"/>
                </a:solidFill>
              </a:rPr>
              <a:t>р. </a:t>
            </a:r>
            <a:r>
              <a:rPr lang="ru-RU" sz="800" dirty="0" err="1">
                <a:solidFill>
                  <a:srgbClr val="000000"/>
                </a:solidFill>
              </a:rPr>
              <a:t>Рось</a:t>
            </a:r>
            <a:r>
              <a:rPr lang="ru-RU" sz="800" dirty="0">
                <a:solidFill>
                  <a:srgbClr val="000000"/>
                </a:solidFill>
                <a:ea typeface="Verdana" panose="020B0604030504040204" pitchFamily="34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с.Тетіївка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 smtClean="0">
                <a:solidFill>
                  <a:srgbClr val="000000"/>
                </a:solidFill>
              </a:rPr>
              <a:t>м.Миронівка</a:t>
            </a:r>
            <a:endParaRPr lang="ru-RU" sz="800" dirty="0" smtClean="0">
              <a:solidFill>
                <a:srgbClr val="000000"/>
              </a:solidFill>
            </a:endParaRPr>
          </a:p>
          <a:p>
            <a:pPr lvl="0"/>
            <a:endParaRPr lang="uk-UA" sz="800" dirty="0">
              <a:solidFill>
                <a:srgbClr val="000000"/>
              </a:solidFill>
            </a:endParaRPr>
          </a:p>
          <a:p>
            <a:pPr lvl="0"/>
            <a:endParaRPr lang="uk-UA" sz="800" dirty="0" smtClean="0">
              <a:solidFill>
                <a:srgbClr val="000000"/>
              </a:solidFill>
            </a:endParaRPr>
          </a:p>
          <a:p>
            <a:pPr lvl="0"/>
            <a:endParaRPr lang="uk-UA" sz="800" dirty="0" smtClean="0">
              <a:solidFill>
                <a:srgbClr val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Виявлено вміст показників в межах екологічних нормативів </a:t>
            </a:r>
            <a:r>
              <a:rPr lang="uk-UA" sz="800" b="1" dirty="0" smtClean="0"/>
              <a:t>якості: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</a:t>
            </a:r>
            <a:r>
              <a:rPr lang="uk-UA" sz="800" dirty="0" err="1"/>
              <a:t>флуорантен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Леткі органічні </a:t>
            </a:r>
            <a:r>
              <a:rPr lang="uk-UA" sz="800" b="1" dirty="0" smtClean="0"/>
              <a:t>сполуки </a:t>
            </a:r>
            <a:r>
              <a:rPr lang="uk-UA" sz="800" dirty="0" smtClean="0"/>
              <a:t>- </a:t>
            </a:r>
            <a:r>
              <a:rPr lang="uk-UA" sz="800" dirty="0" err="1"/>
              <a:t>трихлорметан</a:t>
            </a:r>
            <a:r>
              <a:rPr lang="uk-UA" sz="800" dirty="0"/>
              <a:t> (хлороформ</a:t>
            </a:r>
            <a:r>
              <a:rPr lang="uk-UA" sz="800" dirty="0" smtClean="0"/>
              <a:t>),</a:t>
            </a:r>
          </a:p>
          <a:p>
            <a:r>
              <a:rPr lang="uk-UA" sz="800" dirty="0" smtClean="0"/>
              <a:t>                                            - </a:t>
            </a:r>
            <a:r>
              <a:rPr lang="uk-UA" sz="800" dirty="0" err="1"/>
              <a:t>тетрахлорметан</a:t>
            </a:r>
            <a:r>
              <a:rPr lang="uk-UA" sz="800" dirty="0"/>
              <a:t> (</a:t>
            </a:r>
            <a:r>
              <a:rPr lang="uk-UA" sz="800" dirty="0" err="1"/>
              <a:t>чотирихлористий</a:t>
            </a:r>
            <a:r>
              <a:rPr lang="uk-UA" sz="800" dirty="0"/>
              <a:t> </a:t>
            </a:r>
            <a:r>
              <a:rPr lang="uk-UA" sz="800" dirty="0" smtClean="0"/>
              <a:t>вуглець)</a:t>
            </a:r>
            <a:endParaRPr lang="uk-UA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 smtClean="0"/>
              <a:t>як та  хром </a:t>
            </a:r>
            <a:endParaRPr lang="uk-UA" sz="800" dirty="0"/>
          </a:p>
          <a:p>
            <a:r>
              <a:rPr lang="uk-UA" sz="800" b="1" dirty="0"/>
              <a:t> </a:t>
            </a:r>
            <a:endParaRPr lang="ru-RU" sz="800" b="1" dirty="0"/>
          </a:p>
          <a:p>
            <a:pPr lvl="0"/>
            <a:endParaRPr lang="ru-RU" sz="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4368596</TotalTime>
  <Words>408</Words>
  <Application>Microsoft Office PowerPoint</Application>
  <PresentationFormat>Лист A4 (210x297 мм)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1923</cp:revision>
  <cp:lastPrinted>2024-11-18T14:02:55Z</cp:lastPrinted>
  <dcterms:created xsi:type="dcterms:W3CDTF">2006-06-01T14:33:20Z</dcterms:created>
  <dcterms:modified xsi:type="dcterms:W3CDTF">2024-11-18T14:15:46Z</dcterms:modified>
</cp:coreProperties>
</file>