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2" autoAdjust="0"/>
    <p:restoredTop sz="94364" autoAdjust="0"/>
  </p:normalViewPr>
  <p:slideViewPr>
    <p:cSldViewPr>
      <p:cViewPr>
        <p:scale>
          <a:sx n="100" d="100"/>
          <a:sy n="100" d="100"/>
        </p:scale>
        <p:origin x="-900" y="79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>
            <a:ext uri="{FF2B5EF4-FFF2-40B4-BE49-F238E27FC236}"/>
          </a:extLst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>
            <a:ext uri="{FF2B5EF4-FFF2-40B4-BE49-F238E27FC236}"/>
          </a:extLst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>
            <a:ext uri="{FF2B5EF4-FFF2-40B4-BE49-F238E27FC236}"/>
          </a:extLst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/>
          </a:extLst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/>
          </a:extLst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Органічні показники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uk-UA" sz="800" b="1"/>
              <a:t>БСК (норма – 3 </a:t>
            </a:r>
            <a:r>
              <a:rPr lang="ru-RU" sz="800" b="1"/>
              <a:t>мг</a:t>
            </a:r>
            <a:r>
              <a:rPr lang="uk-UA" sz="800" b="1"/>
              <a:t>О</a:t>
            </a:r>
            <a:r>
              <a:rPr lang="uk-UA" sz="800" b="1" baseline="-25000"/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ru-RU" sz="800"/>
              <a:t>)</a:t>
            </a:r>
            <a:r>
              <a:rPr lang="uk-UA" sz="80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мінімальне значення – </a:t>
            </a:r>
            <a:r>
              <a:rPr lang="ru-RU" sz="800"/>
              <a:t>1,20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>
                <a:solidFill>
                  <a:srgbClr val="000000"/>
                </a:solidFill>
              </a:rPr>
              <a:t>/дм</a:t>
            </a:r>
            <a:r>
              <a:rPr lang="uk-UA" sz="800" baseline="30000">
                <a:solidFill>
                  <a:srgbClr val="000000"/>
                </a:solidFill>
              </a:rPr>
              <a:t>3 </a:t>
            </a:r>
            <a:r>
              <a:rPr lang="ru-RU" sz="80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максимальне значення - зафіксовано </a:t>
            </a:r>
            <a:r>
              <a:rPr lang="uk-UA" sz="800" b="1"/>
              <a:t>перевищення:</a:t>
            </a:r>
          </a:p>
          <a:p>
            <a:pPr eaLnBrk="0" hangingPunct="0"/>
            <a:r>
              <a:rPr lang="uk-UA" sz="800"/>
              <a:t>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- 4,08  мгО2/дм3 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р. Дніпро, 550 км, м. Горішні Плавні, водозабір</a:t>
            </a:r>
          </a:p>
          <a:p>
            <a:pPr eaLnBrk="0" hangingPunct="0"/>
            <a:r>
              <a:rPr lang="uk-UA" sz="800">
                <a:latin typeface="Arial" charset="0"/>
              </a:rPr>
              <a:t> - 4,00 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</a:t>
            </a:r>
            <a:r>
              <a:rPr lang="ru-RU" sz="800">
                <a:latin typeface="Arial" charset="0"/>
              </a:rPr>
              <a:t>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>
                <a:latin typeface="Arial" charset="0"/>
              </a:rPr>
              <a:t> Дніпро,</a:t>
            </a:r>
            <a:r>
              <a:rPr lang="en-US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594 км, с. Пронозівка, н/с Градизької з/с;</a:t>
            </a:r>
          </a:p>
          <a:p>
            <a:pPr eaLnBrk="0" hangingPunct="0"/>
            <a:r>
              <a:rPr lang="uk-UA" sz="800">
                <a:latin typeface="Arial" charset="0"/>
              </a:rPr>
              <a:t> - 3,76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  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800">
                <a:latin typeface="Arial" charset="0"/>
              </a:rPr>
              <a:t>Дніпро,</a:t>
            </a:r>
            <a:r>
              <a:rPr lang="en-US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580 км, Власівський водозабір КП " Кременчукводоканал</a:t>
            </a:r>
            <a:endParaRPr lang="uk-UA" sz="800"/>
          </a:p>
          <a:p>
            <a:pPr eaLnBrk="0" hangingPunct="0"/>
            <a:r>
              <a:rPr lang="uk-UA" sz="800">
                <a:latin typeface="Arial" charset="0"/>
              </a:rPr>
              <a:t> - 3,41 мгО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>
                <a:latin typeface="Arial" charset="0"/>
              </a:rPr>
              <a:t>/дм3 </a:t>
            </a:r>
            <a:r>
              <a:rPr lang="ru-RU" sz="800">
                <a:latin typeface="Arial" charset="0"/>
              </a:rPr>
              <a:t>р. Дніпро, 580 км, правий берег, питний в/з м.Світловодськ</a:t>
            </a:r>
            <a:endParaRPr lang="uk-UA" sz="800">
              <a:latin typeface="Arial" charset="0"/>
            </a:endParaRPr>
          </a:p>
          <a:p>
            <a:pPr eaLnBrk="0" hangingPunct="0"/>
            <a:r>
              <a:rPr lang="uk-UA" sz="800">
                <a:latin typeface="Arial" charset="0"/>
              </a:rPr>
              <a:t> - </a:t>
            </a:r>
            <a:r>
              <a:rPr lang="uk-UA" sz="800"/>
              <a:t>3,</a:t>
            </a:r>
            <a:r>
              <a:rPr lang="uk-UA" sz="800">
                <a:latin typeface="Arial" charset="0"/>
              </a:rPr>
              <a:t>32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 </a:t>
            </a:r>
            <a:r>
              <a:rPr lang="ru-RU" sz="800"/>
              <a:t>р. Тетерів, 259 км, питний в/з м.Житомир</a:t>
            </a:r>
            <a:endParaRPr lang="ru-RU" sz="800">
              <a:latin typeface="Arial" charset="0"/>
            </a:endParaRPr>
          </a:p>
          <a:p>
            <a:pPr eaLnBrk="0" hangingPunct="0"/>
            <a:r>
              <a:rPr lang="uk-UA" sz="800">
                <a:solidFill>
                  <a:srgbClr val="000000"/>
                </a:solidFill>
                <a:latin typeface="Arial" charset="0"/>
              </a:rPr>
              <a:t> - 3,16 мгО2/дм3</a:t>
            </a:r>
            <a:r>
              <a:rPr lang="uk-UA" sz="800">
                <a:latin typeface="Arial" charset="0"/>
              </a:rPr>
              <a:t> р. Ірша, </a:t>
            </a:r>
            <a:r>
              <a:rPr lang="ru-RU" sz="800">
                <a:latin typeface="Arial" charset="0"/>
              </a:rPr>
              <a:t>31 км, Малинське вдсх., питний в/з м.Малин;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  <a:latin typeface="Arial" charset="0"/>
              </a:rPr>
              <a:t> - 3,11  мгО2/дм3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 р.Гнилоп</a:t>
            </a:r>
            <a:r>
              <a:rPr lang="en-US" sz="80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ять</a:t>
            </a:r>
            <a:r>
              <a:rPr lang="ru-RU" sz="800">
                <a:solidFill>
                  <a:srgbClr val="000000"/>
                </a:solidFill>
                <a:latin typeface="Arial" charset="0"/>
              </a:rPr>
              <a:t>, Бердичівське вдсх.,  59 км, питний в/з м.Бердичів</a:t>
            </a:r>
            <a:endParaRPr lang="ru-RU" sz="800">
              <a:latin typeface="Arial" charset="0"/>
            </a:endParaRPr>
          </a:p>
          <a:p>
            <a:pPr eaLnBrk="0" hangingPunct="0"/>
            <a:r>
              <a:rPr lang="uk-UA" sz="800">
                <a:latin typeface="Arial" charset="0"/>
              </a:rPr>
              <a:t> - </a:t>
            </a:r>
            <a:r>
              <a:rPr lang="uk-UA" sz="800"/>
              <a:t>3,</a:t>
            </a:r>
            <a:r>
              <a:rPr lang="uk-UA" sz="800">
                <a:latin typeface="Arial" charset="0"/>
              </a:rPr>
              <a:t>09</a:t>
            </a:r>
            <a:r>
              <a:rPr lang="uk-UA" sz="800"/>
              <a:t> 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ru-RU" sz="800"/>
              <a:t>р. Возня,</a:t>
            </a:r>
            <a:r>
              <a:rPr lang="uk-UA" sz="800" baseline="30000"/>
              <a:t> </a:t>
            </a:r>
            <a:r>
              <a:rPr lang="ru-RU" sz="800"/>
              <a:t> 8км, с.Рудня Городищенська, питний в/з м.Малин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ru-RU" sz="800"/>
              <a:t> </a:t>
            </a:r>
            <a:r>
              <a:rPr lang="uk-UA" sz="800" b="1"/>
              <a:t>ХСК (норма – 50 мгО</a:t>
            </a:r>
            <a:r>
              <a:rPr lang="uk-UA" sz="800" b="1" baseline="-25000">
                <a:solidFill>
                  <a:srgbClr val="000000"/>
                </a:solidFill>
              </a:rPr>
              <a:t>2</a:t>
            </a:r>
            <a:r>
              <a:rPr lang="uk-UA" sz="800" b="1"/>
              <a:t>/дм</a:t>
            </a:r>
            <a:r>
              <a:rPr lang="uk-UA" sz="800" b="1" baseline="30000"/>
              <a:t>3</a:t>
            </a:r>
            <a:r>
              <a:rPr lang="uk-UA" sz="80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мінімальне значення – </a:t>
            </a:r>
            <a:r>
              <a:rPr lang="ru-RU" sz="800"/>
              <a:t>14,59 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uk-UA" sz="900"/>
              <a:t> </a:t>
            </a:r>
            <a:endParaRPr lang="uk-UA" sz="800"/>
          </a:p>
          <a:p>
            <a:pPr eaLnBrk="0" hangingPunct="0">
              <a:buFont typeface="Arial" charset="0"/>
              <a:buChar char="•"/>
            </a:pPr>
            <a:r>
              <a:rPr lang="uk-UA" sz="800"/>
              <a:t> максимальне значення- зафіксовано </a:t>
            </a:r>
            <a:r>
              <a:rPr lang="uk-UA" sz="800" b="1"/>
              <a:t>перевищення:</a:t>
            </a:r>
            <a:endParaRPr lang="uk-UA" sz="800"/>
          </a:p>
          <a:p>
            <a:pPr eaLnBrk="0" hangingPunct="0"/>
            <a:r>
              <a:rPr lang="uk-UA" sz="800"/>
              <a:t>- </a:t>
            </a:r>
            <a:r>
              <a:rPr lang="ru-RU" sz="800">
                <a:latin typeface="Arial" charset="0"/>
              </a:rPr>
              <a:t>60</a:t>
            </a:r>
            <a:r>
              <a:rPr lang="ru-RU" sz="800"/>
              <a:t>,0</a:t>
            </a:r>
            <a:r>
              <a:rPr lang="uk-UA" sz="800">
                <a:solidFill>
                  <a:srgbClr val="FF0000"/>
                </a:solidFill>
              </a:rPr>
              <a:t> </a:t>
            </a:r>
            <a:r>
              <a:rPr lang="uk-UA" sz="800"/>
              <a:t>мгО</a:t>
            </a:r>
            <a:r>
              <a:rPr lang="uk-UA" sz="800" baseline="-25000">
                <a:solidFill>
                  <a:srgbClr val="000000"/>
                </a:solidFill>
              </a:rPr>
              <a:t>2</a:t>
            </a:r>
            <a:r>
              <a:rPr lang="uk-UA" sz="800"/>
              <a:t>/дм</a:t>
            </a:r>
            <a:r>
              <a:rPr lang="uk-UA" sz="800" baseline="30000"/>
              <a:t>3 </a:t>
            </a:r>
            <a:r>
              <a:rPr lang="ru-RU" sz="800"/>
              <a:t>р. Рось, 64 км, м. Корсунь-Шевченківський, питний водозабір</a:t>
            </a:r>
            <a:r>
              <a:rPr lang="uk-UA" sz="800"/>
              <a:t> </a:t>
            </a:r>
          </a:p>
          <a:p>
            <a:pPr eaLnBrk="0" hangingPunct="0"/>
            <a:endParaRPr lang="ru-RU" sz="80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Біогенні показники</a:t>
            </a:r>
          </a:p>
          <a:p>
            <a:pPr eaLnBrk="0" hangingPunct="0"/>
            <a:r>
              <a:rPr lang="ru-RU" sz="800"/>
              <a:t>Амоній іони (норма – 1,28 </a:t>
            </a:r>
            <a:r>
              <a:rPr lang="uk-UA" sz="800"/>
              <a:t>мг/</a:t>
            </a:r>
            <a:r>
              <a:rPr lang="ru-RU" sz="800"/>
              <a:t>дм</a:t>
            </a:r>
            <a:r>
              <a:rPr lang="ru-RU" sz="800" baseline="30000"/>
              <a:t>3</a:t>
            </a:r>
            <a:r>
              <a:rPr lang="uk-UA" sz="800"/>
              <a:t>)</a:t>
            </a:r>
            <a:r>
              <a:rPr lang="uk-UA" sz="800">
                <a:latin typeface="Arial" charset="0"/>
              </a:rPr>
              <a:t> - </a:t>
            </a:r>
            <a:r>
              <a:rPr lang="ru-RU" sz="800">
                <a:latin typeface="Arial" charset="0"/>
              </a:rPr>
              <a:t>в межах від 0,12 мг/дм3  до 0,78 мг/дм3 </a:t>
            </a:r>
            <a:endParaRPr lang="uk-UA" sz="800" b="1"/>
          </a:p>
          <a:p>
            <a:pPr eaLnBrk="0" hangingPunct="0"/>
            <a:r>
              <a:rPr lang="ru-RU" sz="800"/>
              <a:t>Фосфат-іони (норма – 3,5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0,</a:t>
            </a:r>
            <a:r>
              <a:rPr lang="ru-RU" sz="800">
                <a:latin typeface="Arial" charset="0"/>
              </a:rPr>
              <a:t>06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до 1,</a:t>
            </a:r>
            <a:r>
              <a:rPr lang="ru-RU" sz="800">
                <a:latin typeface="Arial" charset="0"/>
              </a:rPr>
              <a:t>15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endParaRPr lang="ru-RU" sz="800"/>
          </a:p>
          <a:p>
            <a:pPr eaLnBrk="0" hangingPunct="0"/>
            <a:r>
              <a:rPr lang="ru-RU" sz="800"/>
              <a:t>Нітрат-іони (норма – 45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1,</a:t>
            </a:r>
            <a:r>
              <a:rPr lang="ru-RU" sz="800">
                <a:latin typeface="Arial" charset="0"/>
              </a:rPr>
              <a:t>35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 до </a:t>
            </a:r>
            <a:r>
              <a:rPr lang="uk-UA" sz="800">
                <a:latin typeface="Arial" charset="0"/>
              </a:rPr>
              <a:t>15,67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endParaRPr lang="en-US" sz="800"/>
          </a:p>
          <a:p>
            <a:pPr eaLnBrk="0" hangingPunct="0"/>
            <a:r>
              <a:rPr lang="ru-RU" sz="800"/>
              <a:t>Нітрит-іони (норма – 3,3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– в межах від 0,0</a:t>
            </a:r>
            <a:r>
              <a:rPr lang="ru-RU" sz="800">
                <a:latin typeface="Arial" charset="0"/>
              </a:rPr>
              <a:t>2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/>
              <a:t> до</a:t>
            </a:r>
            <a:r>
              <a:rPr lang="ru-RU" sz="800"/>
              <a:t> 0,</a:t>
            </a:r>
            <a:r>
              <a:rPr lang="uk-UA" sz="800">
                <a:latin typeface="Arial" charset="0"/>
              </a:rPr>
              <a:t>08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</a:t>
            </a:r>
            <a:r>
              <a:rPr lang="uk-UA" sz="800"/>
              <a:t>  </a:t>
            </a:r>
            <a:endParaRPr lang="en-US" sz="800"/>
          </a:p>
          <a:p>
            <a:pPr eaLnBrk="0" hangingPunct="0"/>
            <a:r>
              <a:rPr lang="ru-RU" sz="800"/>
              <a:t>Сухий залишок (норма – 1000 </a:t>
            </a:r>
            <a:r>
              <a:rPr lang="uk-UA" sz="800"/>
              <a:t>мг/дм</a:t>
            </a:r>
            <a:r>
              <a:rPr lang="uk-UA" sz="800" baseline="30000"/>
              <a:t>3</a:t>
            </a:r>
            <a:r>
              <a:rPr lang="ru-RU" sz="800"/>
              <a:t>) - в межах від 2</a:t>
            </a:r>
            <a:r>
              <a:rPr lang="ru-RU" sz="800">
                <a:latin typeface="Arial" charset="0"/>
              </a:rPr>
              <a:t>5</a:t>
            </a:r>
            <a:r>
              <a:rPr lang="ru-RU" sz="800"/>
              <a:t>6,0 мг/дм</a:t>
            </a:r>
            <a:r>
              <a:rPr lang="ru-RU" sz="800" baseline="30000"/>
              <a:t>3 </a:t>
            </a:r>
            <a:r>
              <a:rPr lang="ru-RU" sz="800"/>
              <a:t>до </a:t>
            </a:r>
            <a:r>
              <a:rPr lang="uk-UA" sz="800">
                <a:latin typeface="Arial" charset="0"/>
              </a:rPr>
              <a:t>576</a:t>
            </a:r>
            <a:r>
              <a:rPr lang="uk-UA" sz="800"/>
              <a:t>,00</a:t>
            </a:r>
            <a:r>
              <a:rPr lang="ru-RU" sz="800"/>
              <a:t> мг/дм</a:t>
            </a:r>
            <a:r>
              <a:rPr lang="ru-RU" sz="800" baseline="30000"/>
              <a:t>3   </a:t>
            </a:r>
            <a:endParaRPr lang="uk-UA" sz="800" baseline="30000"/>
          </a:p>
          <a:p>
            <a:pPr eaLnBrk="0" hangingPunct="0"/>
            <a:endParaRPr lang="uk-UA" sz="800" baseline="300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561975"/>
            <a:ext cx="2841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uk-UA" altLang="uk-UA" sz="160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БЕРЕЗНІ </a:t>
            </a:r>
            <a:r>
              <a:rPr lang="uk-UA" altLang="uk-UA" sz="160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/>
              <a:t>Небезпечні речовини</a:t>
            </a:r>
          </a:p>
          <a:p>
            <a:pPr eaLnBrk="0" hangingPunct="0"/>
            <a:endParaRPr lang="ru-RU" sz="800" b="1"/>
          </a:p>
          <a:p>
            <a:pPr eaLnBrk="0" hangingPunct="0"/>
            <a:endParaRPr lang="ru-RU" sz="800" b="1"/>
          </a:p>
          <a:p>
            <a:pPr eaLnBrk="0" hangingPunct="0"/>
            <a:r>
              <a:rPr lang="ru-RU" sz="800" b="1"/>
              <a:t>ЗАФІКСОВАНО перевищення вмісту показників:</a:t>
            </a:r>
          </a:p>
          <a:p>
            <a:pPr eaLnBrk="0" hangingPunct="0"/>
            <a:endParaRPr lang="ru-RU" sz="800"/>
          </a:p>
          <a:p>
            <a:pPr eaLnBrk="0" hangingPunct="0"/>
            <a:r>
              <a:rPr lang="ru-RU" sz="800" b="1"/>
              <a:t>Заліза загального</a:t>
            </a:r>
            <a:r>
              <a:rPr lang="ru-RU" sz="800"/>
              <a:t> (</a:t>
            </a:r>
            <a:r>
              <a:rPr lang="ru-RU" sz="800" b="1"/>
              <a:t>норма – 0,3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endParaRPr lang="ru-RU" sz="800">
              <a:latin typeface="Arial" charset="0"/>
            </a:endParaRPr>
          </a:p>
          <a:p>
            <a:r>
              <a:rPr lang="uk-UA" sz="800">
                <a:latin typeface="Arial" charset="0"/>
              </a:rPr>
              <a:t> -  0,530 мг/ дм3</a:t>
            </a:r>
            <a:r>
              <a:rPr lang="ru-RU" sz="800">
                <a:latin typeface="Arial" charset="0"/>
              </a:rPr>
              <a:t> р. Возня,</a:t>
            </a:r>
            <a:r>
              <a:rPr lang="uk-UA" sz="800">
                <a:latin typeface="Arial" charset="0"/>
              </a:rPr>
              <a:t> </a:t>
            </a:r>
            <a:r>
              <a:rPr lang="ru-RU" sz="800">
                <a:latin typeface="Arial" charset="0"/>
              </a:rPr>
              <a:t> 8км ,с.Рудня Городищенська, питний в/з м.Малин;</a:t>
            </a:r>
          </a:p>
          <a:p>
            <a:r>
              <a:rPr lang="uk-UA" sz="800">
                <a:latin typeface="Arial" charset="0"/>
              </a:rPr>
              <a:t> - 0,408 мг/дм3 р. Ірша, </a:t>
            </a:r>
            <a:r>
              <a:rPr lang="ru-RU" sz="800">
                <a:latin typeface="Arial" charset="0"/>
              </a:rPr>
              <a:t>93 км, в/б'єф питний в/з смт.Нова Борова</a:t>
            </a:r>
            <a:r>
              <a:rPr lang="uk-UA" sz="800">
                <a:latin typeface="Arial" charset="0"/>
              </a:rPr>
              <a:t>;</a:t>
            </a:r>
          </a:p>
          <a:p>
            <a:r>
              <a:rPr lang="uk-UA" sz="800">
                <a:latin typeface="Arial" charset="0"/>
              </a:rPr>
              <a:t> - 0,340  мг/ дм3</a:t>
            </a:r>
            <a:r>
              <a:rPr lang="ru-RU" sz="800">
                <a:latin typeface="Arial" charset="0"/>
              </a:rPr>
              <a:t> р. Рось, 218 км, с.Глибочка, питний в/з м.Біла Церква</a:t>
            </a:r>
            <a:endParaRPr lang="uk-UA" sz="800">
              <a:latin typeface="Arial" charset="0"/>
            </a:endParaRPr>
          </a:p>
          <a:p>
            <a:r>
              <a:rPr lang="uk-UA" sz="80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>
                <a:solidFill>
                  <a:srgbClr val="000000"/>
                </a:solidFill>
              </a:rPr>
              <a:t>0,3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12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р. Тетерів, 259 км, питний в/з м.Житомир</a:t>
            </a:r>
            <a:endParaRPr lang="ru-RU" sz="800">
              <a:latin typeface="Arial" charset="0"/>
            </a:endParaRPr>
          </a:p>
          <a:p>
            <a:r>
              <a:rPr lang="uk-UA" sz="800">
                <a:latin typeface="Arial" charset="0"/>
              </a:rPr>
              <a:t> - 0,312 мг/дм3 р. Ірша, </a:t>
            </a:r>
            <a:r>
              <a:rPr lang="ru-RU" sz="800">
                <a:latin typeface="Arial" charset="0"/>
              </a:rPr>
              <a:t>31 км, Малинське вдсх., питний в/з м.Малин;</a:t>
            </a:r>
          </a:p>
          <a:p>
            <a:r>
              <a:rPr lang="ru-RU" sz="800"/>
              <a:t>                                    </a:t>
            </a:r>
          </a:p>
          <a:p>
            <a:pPr eaLnBrk="0" hangingPunct="0"/>
            <a:r>
              <a:rPr lang="ru-RU" sz="800" b="1"/>
              <a:t>Марганцю</a:t>
            </a:r>
            <a:r>
              <a:rPr lang="ru-RU" sz="800"/>
              <a:t> (</a:t>
            </a:r>
            <a:r>
              <a:rPr lang="ru-RU" sz="800" b="1"/>
              <a:t>норма – 0,01 </a:t>
            </a:r>
            <a:r>
              <a:rPr lang="uk-UA" sz="800" b="1"/>
              <a:t>мг/дм</a:t>
            </a:r>
            <a:r>
              <a:rPr lang="uk-UA" sz="800" b="1" baseline="30000"/>
              <a:t>3</a:t>
            </a:r>
            <a:r>
              <a:rPr lang="ru-RU" sz="800"/>
              <a:t>):</a:t>
            </a:r>
            <a:r>
              <a:rPr lang="uk-UA" sz="800"/>
              <a:t> </a:t>
            </a:r>
          </a:p>
          <a:p>
            <a:pPr eaLnBrk="0" hangingPunct="0"/>
            <a:r>
              <a:rPr lang="uk-UA" sz="800"/>
              <a:t> - 0,</a:t>
            </a:r>
            <a:r>
              <a:rPr lang="uk-UA" sz="800">
                <a:latin typeface="Arial" charset="0"/>
              </a:rPr>
              <a:t>08</a:t>
            </a:r>
            <a:r>
              <a:rPr lang="uk-UA" sz="800"/>
              <a:t> мг/дм</a:t>
            </a:r>
            <a:r>
              <a:rPr lang="uk-UA" sz="800" baseline="30000"/>
              <a:t>3 </a:t>
            </a:r>
            <a:r>
              <a:rPr lang="uk-UA" sz="800"/>
              <a:t>р</a:t>
            </a:r>
            <a:r>
              <a:rPr lang="ru-RU" sz="800"/>
              <a:t>. Дніпро, 897 км, м.Вишгород, питний водозабір м.Київ;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</a:t>
            </a:r>
            <a:r>
              <a:rPr lang="ru-RU" sz="800">
                <a:latin typeface="Arial" charset="0"/>
              </a:rPr>
              <a:t>9</a:t>
            </a:r>
            <a:r>
              <a:rPr lang="ru-RU" sz="800"/>
              <a:t> мг/дм</a:t>
            </a:r>
            <a:r>
              <a:rPr lang="ru-RU" sz="800" baseline="30000"/>
              <a:t>3</a:t>
            </a:r>
            <a:r>
              <a:rPr lang="ru-RU" sz="800"/>
              <a:t> </a:t>
            </a:r>
            <a:r>
              <a:rPr lang="uk-UA" sz="800">
                <a:solidFill>
                  <a:srgbClr val="000000"/>
                </a:solidFill>
              </a:rPr>
              <a:t>р. </a:t>
            </a:r>
            <a:r>
              <a:rPr lang="ru-RU" sz="800"/>
              <a:t> Дніпро,</a:t>
            </a:r>
            <a:r>
              <a:rPr lang="en-US" sz="800"/>
              <a:t> </a:t>
            </a:r>
            <a:r>
              <a:rPr lang="ru-RU" sz="800"/>
              <a:t>594 км, с. Пронозівка, н/с Градизької з/с;</a:t>
            </a:r>
          </a:p>
          <a:p>
            <a:pPr eaLnBrk="0" hangingPunct="0"/>
            <a:r>
              <a:rPr lang="uk-UA" sz="800">
                <a:solidFill>
                  <a:srgbClr val="000000"/>
                </a:solidFill>
              </a:rPr>
              <a:t> - 0,0</a:t>
            </a:r>
            <a:r>
              <a:rPr lang="uk-UA" sz="800">
                <a:solidFill>
                  <a:srgbClr val="000000"/>
                </a:solidFill>
                <a:latin typeface="Arial" charset="0"/>
              </a:rPr>
              <a:t>76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</a:t>
            </a:r>
            <a:r>
              <a:rPr lang="uk-UA" sz="800">
                <a:solidFill>
                  <a:srgbClr val="000000"/>
                </a:solidFill>
              </a:rPr>
              <a:t> </a:t>
            </a:r>
            <a:r>
              <a:rPr lang="ru-RU" sz="800"/>
              <a:t>580 км, Власівський водозабір КП " Кременчукводоканал</a:t>
            </a:r>
          </a:p>
          <a:p>
            <a:pPr eaLnBrk="0" hangingPunct="0"/>
            <a:r>
              <a:rPr lang="ru-RU" sz="800"/>
              <a:t> - 0,0</a:t>
            </a:r>
            <a:r>
              <a:rPr lang="ru-RU" sz="800">
                <a:latin typeface="Arial" charset="0"/>
              </a:rPr>
              <a:t>48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 550 км, м. Горішні Плавні, водозабір;</a:t>
            </a:r>
          </a:p>
          <a:p>
            <a:pPr eaLnBrk="0" hangingPunct="0"/>
            <a:r>
              <a:rPr lang="uk-UA" sz="800"/>
              <a:t> </a:t>
            </a:r>
            <a:r>
              <a:rPr lang="ru-RU" sz="800"/>
              <a:t>- 0,0</a:t>
            </a:r>
            <a:r>
              <a:rPr lang="ru-RU" sz="800">
                <a:latin typeface="Arial" charset="0"/>
              </a:rPr>
              <a:t>3</a:t>
            </a:r>
            <a:r>
              <a:rPr lang="ru-RU" sz="800"/>
              <a:t> мг/дм</a:t>
            </a:r>
            <a:r>
              <a:rPr lang="ru-RU" sz="800" baseline="30000"/>
              <a:t>3 </a:t>
            </a:r>
            <a:r>
              <a:rPr lang="ru-RU" sz="800"/>
              <a:t> р. Дніпро, 476 км, м. Верхньодніпровськ, питний в/з</a:t>
            </a:r>
          </a:p>
          <a:p>
            <a:pPr eaLnBrk="0" hangingPunct="0"/>
            <a:r>
              <a:rPr lang="uk-UA" sz="800"/>
              <a:t> - 0,03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Дніпро, 462 км, смт Аули, питний в/з м. Дніпро та Кам'янське;</a:t>
            </a:r>
          </a:p>
          <a:p>
            <a:pPr eaLnBrk="0" hangingPunct="0"/>
            <a:r>
              <a:rPr lang="uk-UA" sz="800"/>
              <a:t> - 0,07</a:t>
            </a:r>
            <a:r>
              <a:rPr lang="uk-UA" sz="800">
                <a:latin typeface="Arial" charset="0"/>
              </a:rPr>
              <a:t>2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 </a:t>
            </a:r>
            <a:r>
              <a:rPr lang="ru-RU" sz="800"/>
              <a:t> р. Тетерів, 259 км, питний в/з м.Житомир;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6</a:t>
            </a:r>
            <a:r>
              <a:rPr lang="uk-UA" sz="800"/>
              <a:t> </a:t>
            </a:r>
            <a:r>
              <a:rPr lang="ru-RU" sz="800"/>
              <a:t>мг/дм</a:t>
            </a:r>
            <a:r>
              <a:rPr lang="ru-RU" sz="800" baseline="30000"/>
              <a:t>3  </a:t>
            </a:r>
            <a:r>
              <a:rPr lang="ru-RU" sz="800"/>
              <a:t>р.Гнилоп</a:t>
            </a:r>
            <a:r>
              <a:rPr lang="en-US" sz="800"/>
              <a:t>’</a:t>
            </a:r>
            <a:r>
              <a:rPr lang="uk-UA" sz="800"/>
              <a:t>ять</a:t>
            </a:r>
            <a:r>
              <a:rPr lang="ru-RU" sz="800"/>
              <a:t>, Бердичівське вдсх., </a:t>
            </a:r>
            <a:r>
              <a:rPr lang="ru-RU" sz="800" baseline="30000"/>
              <a:t> </a:t>
            </a:r>
            <a:r>
              <a:rPr lang="ru-RU" sz="800"/>
              <a:t>59 км, питний в/з м.Бердичів;</a:t>
            </a:r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78</a:t>
            </a:r>
            <a:r>
              <a:rPr lang="uk-UA" sz="800"/>
              <a:t> мг/дм</a:t>
            </a:r>
            <a:r>
              <a:rPr lang="uk-UA" sz="800" baseline="30000"/>
              <a:t>3 </a:t>
            </a:r>
            <a:r>
              <a:rPr lang="uk-UA" sz="800"/>
              <a:t>р. Ірша, </a:t>
            </a:r>
            <a:r>
              <a:rPr lang="ru-RU" sz="800"/>
              <a:t>93 км, Іршанське вдсх, в/б'єф питний в/з смт.Нова Борова</a:t>
            </a:r>
            <a:r>
              <a:rPr lang="uk-UA" sz="800"/>
              <a:t>;</a:t>
            </a:r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84</a:t>
            </a:r>
            <a:r>
              <a:rPr lang="uk-UA" sz="800"/>
              <a:t> мг/дм</a:t>
            </a:r>
            <a:r>
              <a:rPr lang="uk-UA" sz="800" baseline="30000"/>
              <a:t>3</a:t>
            </a:r>
            <a:r>
              <a:rPr lang="uk-UA" sz="800"/>
              <a:t> р. Ірша,</a:t>
            </a:r>
            <a:r>
              <a:rPr lang="uk-UA" sz="800" baseline="30000"/>
              <a:t> </a:t>
            </a:r>
            <a:r>
              <a:rPr lang="ru-RU" sz="800"/>
              <a:t>31 км, Малинське вдсх., питний в/з м.Малин;</a:t>
            </a:r>
          </a:p>
          <a:p>
            <a:pPr eaLnBrk="0" hangingPunct="0"/>
            <a:r>
              <a:rPr lang="uk-UA" sz="800"/>
              <a:t> - 0,1</a:t>
            </a:r>
            <a:r>
              <a:rPr lang="uk-UA" sz="800">
                <a:latin typeface="Arial" charset="0"/>
              </a:rPr>
              <a:t>2 </a:t>
            </a:r>
            <a:r>
              <a:rPr lang="uk-UA" sz="800"/>
              <a:t>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Возня,</a:t>
            </a:r>
            <a:r>
              <a:rPr lang="uk-UA" sz="800" baseline="30000"/>
              <a:t> </a:t>
            </a:r>
            <a:r>
              <a:rPr lang="ru-RU" sz="800"/>
              <a:t> 8км, с.Рудня Городищенська, питний в/з м.Малин</a:t>
            </a:r>
            <a:r>
              <a:rPr lang="ru-RU" sz="80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/>
              <a:t> - 0,0</a:t>
            </a:r>
            <a:r>
              <a:rPr lang="uk-UA" sz="800">
                <a:latin typeface="Arial" charset="0"/>
              </a:rPr>
              <a:t>5</a:t>
            </a:r>
            <a:r>
              <a:rPr lang="uk-UA" sz="800"/>
              <a:t> мг/</a:t>
            </a:r>
            <a:r>
              <a:rPr lang="uk-UA" sz="800" baseline="30000"/>
              <a:t> </a:t>
            </a:r>
            <a:r>
              <a:rPr lang="uk-UA" sz="800"/>
              <a:t>дм</a:t>
            </a:r>
            <a:r>
              <a:rPr lang="uk-UA" sz="800" baseline="30000"/>
              <a:t>3</a:t>
            </a:r>
            <a:r>
              <a:rPr lang="ru-RU" sz="800"/>
              <a:t> р. Рось, 218 км, с.Глибочка, питний в/з м.Біла Церква</a:t>
            </a:r>
          </a:p>
          <a:p>
            <a:pPr eaLnBrk="0" hangingPunct="0"/>
            <a:r>
              <a:rPr lang="uk-UA" sz="800"/>
              <a:t> </a:t>
            </a:r>
            <a:endParaRPr lang="ru-RU" sz="800"/>
          </a:p>
          <a:p>
            <a:pPr eaLnBrk="0" hangingPunct="0"/>
            <a:r>
              <a:rPr lang="uk-UA" sz="800">
                <a:solidFill>
                  <a:srgbClr val="92D050"/>
                </a:solidFill>
              </a:rPr>
              <a:t> </a:t>
            </a:r>
            <a:endParaRPr lang="ru-RU" sz="80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4369051</TotalTime>
  <Words>407</Words>
  <Application>Microsoft Office PowerPoint</Application>
  <PresentationFormat>Лист A4 (210x297 мм)</PresentationFormat>
  <Paragraphs>60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Verdana</vt:lpstr>
      <vt:lpstr>Arial</vt:lpstr>
      <vt:lpstr>Arial Black</vt:lpstr>
      <vt:lpstr>Calibri</vt:lpstr>
      <vt:lpstr>Times New Roman</vt:lpstr>
      <vt:lpstr>Оформление по умолчанию</vt:lpstr>
      <vt:lpstr>Слайд 1</vt:lpstr>
    </vt:vector>
  </TitlesOfParts>
  <Company>Home, sweet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User</cp:lastModifiedBy>
  <cp:revision>1960</cp:revision>
  <cp:lastPrinted>2025-01-15T13:32:40Z</cp:lastPrinted>
  <dcterms:created xsi:type="dcterms:W3CDTF">2006-06-01T14:33:20Z</dcterms:created>
  <dcterms:modified xsi:type="dcterms:W3CDTF">2025-03-06T14:24:39Z</dcterms:modified>
</cp:coreProperties>
</file>