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62" r:id="rId2"/>
    <p:sldId id="463" r:id="rId3"/>
  </p:sldIdLst>
  <p:sldSz cx="9906000" cy="6858000" type="A4"/>
  <p:notesSz cx="9926638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5D"/>
    <a:srgbClr val="F79646"/>
    <a:srgbClr val="7F7F7F"/>
    <a:srgbClr val="92CDD2"/>
    <a:srgbClr val="A6F380"/>
    <a:srgbClr val="E3A22D"/>
    <a:srgbClr val="92D050"/>
    <a:srgbClr val="D996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4992" autoAdjust="0"/>
    <p:restoredTop sz="92807" autoAdjust="0"/>
  </p:normalViewPr>
  <p:slideViewPr>
    <p:cSldViewPr>
      <p:cViewPr>
        <p:scale>
          <a:sx n="110" d="100"/>
          <a:sy n="110" d="100"/>
        </p:scale>
        <p:origin x="174" y="-90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13089550336311"/>
          <c:y val="0.29890248851128082"/>
          <c:w val="0.43074207032551937"/>
          <c:h val="0.58630916315134407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Виконані в серпні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611-4FA7-B167-7F75985940E9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611-4FA7-B167-7F75985940E9}"/>
              </c:ext>
            </c:extLst>
          </c:dPt>
          <c:dPt>
            <c:idx val="2"/>
            <c:bubble3D val="0"/>
            <c:spPr>
              <a:solidFill>
                <a:srgbClr val="FFD85D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611-4FA7-B167-7F75985940E9}"/>
              </c:ext>
            </c:extLst>
          </c:dPt>
          <c:cat>
            <c:strRef>
              <c:f>Лист1!$A$2:$A$4</c:f>
              <c:strCache>
                <c:ptCount val="3"/>
                <c:pt idx="0">
                  <c:v>загальна кількість пм</c:v>
                </c:pt>
                <c:pt idx="1">
                  <c:v>місця питних водозаборів</c:v>
                </c:pt>
                <c:pt idx="2">
                  <c:v>транскордонні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77</c:v>
                </c:pt>
                <c:pt idx="1">
                  <c:v>17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611-4FA7-B167-7F75985940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5354">
          <a:noFill/>
        </a:ln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0.41105</cdr:x>
      <cdr:y>0.48123</cdr:y>
    </cdr:from>
    <cdr:to>
      <cdr:x>0.50497</cdr:x>
      <cdr:y>0.64687</cdr:y>
    </cdr:to>
    <cdr:sp macro="" textlink="">
      <cdr:nvSpPr>
        <cdr:cNvPr id="2" name="TextBox 1">
          <a:extLst xmlns:a="http://schemas.openxmlformats.org/drawingml/2006/main"/>
        </cdr:cNvPr>
        <cdr:cNvSpPr txBox="1"/>
      </cdr:nvSpPr>
      <cdr:spPr>
        <a:xfrm xmlns:a="http://schemas.openxmlformats.org/drawingml/2006/main">
          <a:off x="1701814" y="729195"/>
          <a:ext cx="388855" cy="2509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 smtClean="0"/>
            <a:t>82</a:t>
          </a:r>
        </a:p>
        <a:p xmlns:a="http://schemas.openxmlformats.org/drawingml/2006/main">
          <a:endParaRPr lang="x-none" sz="1600" b="1" dirty="0">
            <a:effectLst/>
          </a:endParaRPr>
        </a:p>
      </cdr:txBody>
    </cdr:sp>
  </cdr:relSizeAnchor>
  <cdr:relSizeAnchor xmlns:cdr="http://schemas.openxmlformats.org/drawingml/2006/chartDrawing">
    <cdr:from>
      <cdr:x>0.33908</cdr:x>
      <cdr:y>0.3725</cdr:y>
    </cdr:from>
    <cdr:to>
      <cdr:x>0.42141</cdr:x>
      <cdr:y>0.49068</cdr:y>
    </cdr:to>
    <cdr:sp macro="" textlink="">
      <cdr:nvSpPr>
        <cdr:cNvPr id="3" name="TextBox 2">
          <a:extLst xmlns:a="http://schemas.openxmlformats.org/drawingml/2006/main"/>
        </cdr:cNvPr>
        <cdr:cNvSpPr txBox="1"/>
      </cdr:nvSpPr>
      <cdr:spPr>
        <a:xfrm xmlns:a="http://schemas.openxmlformats.org/drawingml/2006/main">
          <a:off x="1403859" y="633823"/>
          <a:ext cx="340859" cy="2010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b="1" dirty="0" smtClean="0"/>
            <a:t>17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0.41801</cdr:x>
      <cdr:y>0.27982</cdr:y>
    </cdr:from>
    <cdr:to>
      <cdr:x>0.47019</cdr:x>
      <cdr:y>0.43512</cdr:y>
    </cdr:to>
    <cdr:sp macro="" textlink="">
      <cdr:nvSpPr>
        <cdr:cNvPr id="4" name="TextBox 3">
          <a:extLst xmlns:a="http://schemas.openxmlformats.org/drawingml/2006/main"/>
        </cdr:cNvPr>
        <cdr:cNvSpPr txBox="1"/>
      </cdr:nvSpPr>
      <cdr:spPr>
        <a:xfrm xmlns:a="http://schemas.openxmlformats.org/drawingml/2006/main">
          <a:off x="1730630" y="424005"/>
          <a:ext cx="216024" cy="2353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1100" b="1" dirty="0" smtClean="0"/>
            <a:t>0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0.60368</cdr:x>
      <cdr:y>0.76081</cdr:y>
    </cdr:from>
    <cdr:to>
      <cdr:x>0.91695</cdr:x>
      <cdr:y>0.9303</cdr:y>
    </cdr:to>
    <cdr:sp macro="" textlink="">
      <cdr:nvSpPr>
        <cdr:cNvPr id="7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499323" y="1294536"/>
          <a:ext cx="1296989" cy="28839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від </a:t>
          </a:r>
          <a:r>
            <a:rPr lang="uk-UA" sz="700" dirty="0"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кількості пунктів передбачених Програмою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0.66107</cdr:x>
      <cdr:y>0.63094</cdr:y>
    </cdr:from>
    <cdr:to>
      <cdr:x>0.81804</cdr:x>
      <cdr:y>0.78328</cdr:y>
    </cdr:to>
    <cdr:sp macro="" textlink="">
      <cdr:nvSpPr>
        <cdr:cNvPr id="8" name="TextBox 39"/>
        <cdr:cNvSpPr txBox="1"/>
      </cdr:nvSpPr>
      <cdr:spPr>
        <a:xfrm xmlns:a="http://schemas.openxmlformats.org/drawingml/2006/main">
          <a:off x="2736938" y="956047"/>
          <a:ext cx="649875" cy="230837"/>
        </a:xfrm>
        <a:prstGeom xmlns:a="http://schemas.openxmlformats.org/drawingml/2006/main" prst="rect">
          <a:avLst/>
        </a:prstGeom>
        <a:solidFill xmlns:a="http://schemas.openxmlformats.org/drawingml/2006/main">
          <a:srgbClr val="F79646"/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900" i="1" dirty="0" smtClean="0">
              <a:solidFill>
                <a:schemeClr val="bg1"/>
              </a:solidFill>
              <a:latin typeface="Arial Black" panose="020B0A04020102020204" pitchFamily="34" charset="0"/>
            </a:rPr>
            <a:t>100%</a:t>
          </a:r>
          <a:endParaRPr lang="uk-UA" sz="900" i="1" dirty="0">
            <a:solidFill>
              <a:schemeClr val="bg1"/>
            </a:solidFill>
            <a:latin typeface="Arial Black" panose="020B0A04020102020204" pitchFamily="34" charset="0"/>
          </a:endParaRPr>
        </a:p>
      </cdr:txBody>
    </cdr:sp>
  </cdr:relSizeAnchor>
  <cdr:relSizeAnchor xmlns:cdr="http://schemas.openxmlformats.org/drawingml/2006/chartDrawing">
    <cdr:from>
      <cdr:x>0.15602</cdr:x>
      <cdr:y>0.25421</cdr:y>
    </cdr:from>
    <cdr:to>
      <cdr:x>0.3311</cdr:x>
      <cdr:y>0.44016</cdr:y>
    </cdr:to>
    <cdr:cxnSp macro="">
      <cdr:nvCxnSpPr>
        <cdr:cNvPr id="9" name="Сполучна лінія уступом 26">
          <a:extLst xmlns:a="http://schemas.openxmlformats.org/drawingml/2006/main"/>
        </cdr:cNvPr>
        <cdr:cNvCxnSpPr/>
      </cdr:nvCxnSpPr>
      <cdr:spPr>
        <a:xfrm xmlns:a="http://schemas.openxmlformats.org/drawingml/2006/main">
          <a:off x="683779" y="480886"/>
          <a:ext cx="767355" cy="351779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</cdr:x>
      <cdr:y>0.09709</cdr:y>
    </cdr:from>
    <cdr:to>
      <cdr:x>0.41556</cdr:x>
      <cdr:y>0.28718</cdr:y>
    </cdr:to>
    <cdr:sp macro="" textlink="">
      <cdr:nvSpPr>
        <cdr:cNvPr id="11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147122"/>
          <a:ext cx="1720486" cy="2880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місця питних водозаборів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0.46819</cdr:x>
      <cdr:y>0.04391</cdr:y>
    </cdr:from>
    <cdr:to>
      <cdr:x>0.72939</cdr:x>
      <cdr:y>0.23487</cdr:y>
    </cdr:to>
    <cdr:sp macro="" textlink="">
      <cdr:nvSpPr>
        <cdr:cNvPr id="13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38383" y="66537"/>
          <a:ext cx="1081410" cy="28935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r"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транскордонні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0.44475</cdr:x>
      <cdr:y>0.1725</cdr:y>
    </cdr:from>
    <cdr:to>
      <cdr:x>0.61115</cdr:x>
      <cdr:y>0.30187</cdr:y>
    </cdr:to>
    <cdr:cxnSp macro="">
      <cdr:nvCxnSpPr>
        <cdr:cNvPr id="14" name="Сполучна лінія уступом 26">
          <a:extLst xmlns:a="http://schemas.openxmlformats.org/drawingml/2006/main"/>
        </cdr:cNvPr>
        <cdr:cNvCxnSpPr/>
      </cdr:nvCxnSpPr>
      <cdr:spPr>
        <a:xfrm xmlns:a="http://schemas.openxmlformats.org/drawingml/2006/main" rot="10800000" flipV="1">
          <a:off x="1924637" y="288031"/>
          <a:ext cx="720080" cy="216024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0.37387</cdr:x>
      <cdr:y>0.68192</cdr:y>
    </cdr:from>
    <cdr:to>
      <cdr:x>0.54779</cdr:x>
      <cdr:y>0.84055</cdr:y>
    </cdr:to>
    <cdr:sp macro="" textlink="">
      <cdr:nvSpPr>
        <cdr:cNvPr id="12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547883" y="1033296"/>
          <a:ext cx="720057" cy="24036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 smtClean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пункти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моніторингу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>
            <a:extLst/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5" name="Rectangle 3">
            <a:extLst/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6" name="Rectangle 4">
            <a:extLst/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7" name="Rectangle 5">
            <a:extLst/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AF225808-A7E8-468A-B484-D7CFB3B4AD5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/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1" name="Rectangle 3">
            <a:extLst/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3000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>
            <a:extLst/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188" y="3228975"/>
            <a:ext cx="7942262" cy="3059113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73734" name="Rectangle 6">
            <a:extLst/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5" name="Rectangle 7">
            <a:extLst/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1D6EC645-41EF-4422-9A12-E0014449BDFB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25513"/>
            <a:fld id="{CEEEDBF3-A6C3-418D-9798-1545A393E706}" type="slidenum">
              <a:rPr lang="ru-RU" altLang="uk-UA" smtClean="0">
                <a:latin typeface="Arial" charset="0"/>
                <a:cs typeface="Arial" charset="0"/>
              </a:rPr>
              <a:pPr defTabSz="925513"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25513"/>
            <a:fld id="{CEEEDBF3-A6C3-418D-9798-1545A393E706}" type="slidenum">
              <a:rPr lang="ru-RU" altLang="uk-UA" smtClean="0">
                <a:latin typeface="Arial" charset="0"/>
                <a:cs typeface="Arial" charset="0"/>
              </a:rPr>
              <a:pPr defTabSz="925513"/>
              <a:t>2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532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9ADD8-0643-4A92-A337-C6D39B1FD5D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0F17D-2CAE-4379-BD5A-9913E2A0834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30CE0-9FB0-4BE9-83A8-E36370EF32D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09E8E1-CC22-41C1-856E-CFC52F5C39B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4805D-C8D7-411A-9A62-E9D67160645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35550" y="1600200"/>
            <a:ext cx="437515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035550" y="3938589"/>
            <a:ext cx="437515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E8CFC-F6D5-4114-8691-28E252016CA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1B210-2820-4E59-9803-DC256E18A8E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B3596-25DA-4FEC-87B8-4AC22E1ED1F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2212F-58E7-48C4-A6CD-34CD9E27AB2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E88B0-7E7C-431C-B370-AECEC23F8AC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B0250-52E8-4C8E-AA9B-9579DE097F4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376DE-8102-40CC-AF60-60B66AA9755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C7F25-94E0-4B88-B06C-AD92EA55913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C6DF7-7F58-4717-8EB9-D4A25E5C541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</a:p>
        </p:txBody>
      </p:sp>
      <p:sp>
        <p:nvSpPr>
          <p:cNvPr id="1028" name="Rectangle 4">
            <a:extLst/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/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/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6E082E8D-EC64-4973-ADA5-241EAD1A347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363" y="73025"/>
            <a:ext cx="4714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850" y="139700"/>
            <a:ext cx="91360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Диаграмма 6"/>
          <p:cNvGraphicFramePr>
            <a:graphicFrameLocks/>
          </p:cNvGraphicFramePr>
          <p:nvPr/>
        </p:nvGraphicFramePr>
        <p:xfrm>
          <a:off x="391241" y="666886"/>
          <a:ext cx="4140163" cy="1515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437" name="Текстове поле 2"/>
          <p:cNvSpPr txBox="1">
            <a:spLocks noChangeArrowheads="1"/>
          </p:cNvSpPr>
          <p:nvPr/>
        </p:nvSpPr>
        <p:spPr bwMode="auto">
          <a:xfrm>
            <a:off x="4530725" y="455613"/>
            <a:ext cx="5310188" cy="414337"/>
          </a:xfrm>
          <a:prstGeom prst="rect">
            <a:avLst/>
          </a:prstGeom>
          <a:solidFill>
            <a:srgbClr val="A0A8BB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15000"/>
              </a:lnSpc>
              <a:spcAft>
                <a:spcPts val="1000"/>
              </a:spcAft>
            </a:pPr>
            <a:r>
              <a:rPr lang="uk-UA" altLang="uk-UA" sz="2000" b="1">
                <a:solidFill>
                  <a:srgbClr val="FFFFF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СУББАСЕЙН СЕРЕДНЬОГО ДНІПРА</a:t>
            </a:r>
            <a:endParaRPr lang="uk-UA" altLang="uk-UA" sz="1100" i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38" name="Прямоугольник 12"/>
          <p:cNvSpPr>
            <a:spLocks noChangeArrowheads="1"/>
          </p:cNvSpPr>
          <p:nvPr/>
        </p:nvSpPr>
        <p:spPr bwMode="auto">
          <a:xfrm>
            <a:off x="190500" y="6448425"/>
            <a:ext cx="4249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uk-UA" sz="800" b="1" smtClean="0"/>
              <a:t>   </a:t>
            </a:r>
            <a:endParaRPr lang="ru-RU" sz="800" b="1" smtClean="0"/>
          </a:p>
          <a:p>
            <a:pPr eaLnBrk="0" hangingPunct="0"/>
            <a:r>
              <a:rPr lang="uk-UA" sz="800" smtClean="0"/>
              <a:t>  </a:t>
            </a:r>
            <a:endParaRPr lang="uk-UA" sz="800"/>
          </a:p>
        </p:txBody>
      </p:sp>
      <p:sp>
        <p:nvSpPr>
          <p:cNvPr id="18439" name="Прямоугольник 16"/>
          <p:cNvSpPr>
            <a:spLocks noChangeArrowheads="1"/>
          </p:cNvSpPr>
          <p:nvPr/>
        </p:nvSpPr>
        <p:spPr bwMode="auto">
          <a:xfrm>
            <a:off x="233363" y="2546350"/>
            <a:ext cx="4808537" cy="2693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 dirty="0" err="1"/>
              <a:t>Органічні</a:t>
            </a:r>
            <a:r>
              <a:rPr lang="ru-RU" sz="800" b="1" dirty="0"/>
              <a:t> </a:t>
            </a:r>
            <a:r>
              <a:rPr lang="ru-RU" sz="800" b="1" dirty="0" err="1"/>
              <a:t>показники</a:t>
            </a:r>
            <a:endParaRPr lang="ru-RU" sz="800" b="1" dirty="0"/>
          </a:p>
          <a:p>
            <a:pPr eaLnBrk="0" hangingPunct="0"/>
            <a:endParaRPr lang="ru-RU" sz="800" dirty="0"/>
          </a:p>
          <a:p>
            <a:pPr eaLnBrk="0" hangingPunct="0"/>
            <a:r>
              <a:rPr lang="uk-UA" sz="800" b="1" dirty="0"/>
              <a:t>БСК (норма – 3 </a:t>
            </a:r>
            <a:r>
              <a:rPr lang="ru-RU" sz="800" b="1" dirty="0"/>
              <a:t>мг</a:t>
            </a:r>
            <a:r>
              <a:rPr lang="uk-UA" sz="800" b="1" dirty="0"/>
              <a:t>О</a:t>
            </a:r>
            <a:r>
              <a:rPr lang="uk-UA" sz="800" b="1" baseline="-25000" dirty="0"/>
              <a:t>2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ru-RU" sz="800" dirty="0"/>
              <a:t>)</a:t>
            </a:r>
            <a:r>
              <a:rPr lang="uk-UA" sz="800" dirty="0"/>
              <a:t>: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мінімальне значення – </a:t>
            </a:r>
            <a:r>
              <a:rPr lang="ru-RU" sz="800" dirty="0"/>
              <a:t>1,20</a:t>
            </a:r>
            <a:r>
              <a:rPr lang="uk-UA" sz="800" dirty="0"/>
              <a:t> 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 </a:t>
            </a:r>
            <a:r>
              <a:rPr lang="ru-RU" sz="800" dirty="0"/>
              <a:t>      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максимальне значення - зафіксовано </a:t>
            </a:r>
            <a:r>
              <a:rPr lang="uk-UA" sz="800" b="1" dirty="0"/>
              <a:t>перевищення</a:t>
            </a:r>
            <a:r>
              <a:rPr lang="uk-UA" sz="800" b="1" dirty="0" smtClean="0"/>
              <a:t>:</a:t>
            </a:r>
          </a:p>
          <a:p>
            <a:pPr eaLnBrk="0" hangingPunct="0"/>
            <a:r>
              <a:rPr lang="uk-UA" sz="800" dirty="0" smtClean="0"/>
              <a:t> - 5,50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 </a:t>
            </a:r>
            <a:r>
              <a:rPr lang="ru-RU" sz="800" dirty="0"/>
              <a:t>р. </a:t>
            </a:r>
            <a:r>
              <a:rPr lang="ru-RU" sz="800" dirty="0" err="1"/>
              <a:t>Рось</a:t>
            </a:r>
            <a:r>
              <a:rPr lang="ru-RU" sz="800" dirty="0"/>
              <a:t>, 64 км, м. </a:t>
            </a:r>
            <a:r>
              <a:rPr lang="ru-RU" sz="800" dirty="0" err="1"/>
              <a:t>Корсунь-Шевченківський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uk-UA" sz="800" dirty="0"/>
              <a:t> </a:t>
            </a:r>
          </a:p>
          <a:p>
            <a:pPr eaLnBrk="0" hangingPunct="0"/>
            <a:r>
              <a:rPr lang="uk-UA" sz="800" dirty="0" smtClean="0">
                <a:solidFill>
                  <a:srgbClr val="000000"/>
                </a:solidFill>
              </a:rPr>
              <a:t> - 5,25 </a:t>
            </a:r>
            <a:r>
              <a:rPr lang="uk-UA" sz="800" dirty="0">
                <a:solidFill>
                  <a:srgbClr val="000000"/>
                </a:solidFill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</a:t>
            </a:r>
            <a:r>
              <a:rPr lang="uk-UA" sz="800" baseline="30000" dirty="0"/>
              <a:t> </a:t>
            </a:r>
            <a:r>
              <a:rPr lang="ru-RU" sz="800" dirty="0"/>
              <a:t>р. </a:t>
            </a:r>
            <a:r>
              <a:rPr lang="ru-RU" sz="800" dirty="0" err="1"/>
              <a:t>Рось</a:t>
            </a:r>
            <a:r>
              <a:rPr lang="ru-RU" sz="800" dirty="0">
                <a:ea typeface="Verdana" panose="020B0604030504040204" pitchFamily="34" charset="0"/>
              </a:rPr>
              <a:t>, </a:t>
            </a:r>
            <a:r>
              <a:rPr lang="ru-RU" sz="800" dirty="0"/>
              <a:t>218 км, </a:t>
            </a:r>
            <a:r>
              <a:rPr lang="ru-RU" sz="800" dirty="0" err="1"/>
              <a:t>с.Глибочка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м.Біла</a:t>
            </a:r>
            <a:r>
              <a:rPr lang="ru-RU" sz="800" dirty="0"/>
              <a:t> </a:t>
            </a:r>
            <a:r>
              <a:rPr lang="ru-RU" sz="800" dirty="0" err="1"/>
              <a:t>Церква</a:t>
            </a:r>
            <a:endParaRPr lang="ru-RU" sz="800" dirty="0"/>
          </a:p>
          <a:p>
            <a:pPr eaLnBrk="0" hangingPunct="0"/>
            <a:r>
              <a:rPr lang="uk-UA" sz="800" dirty="0" smtClean="0">
                <a:latin typeface="Arial" charset="0"/>
              </a:rPr>
              <a:t> - 3,47 </a:t>
            </a:r>
            <a:r>
              <a:rPr lang="uk-UA" sz="800" dirty="0"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latin typeface="Arial" charset="0"/>
              </a:rPr>
              <a:t>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uk-UA" sz="800" dirty="0">
                <a:latin typeface="Arial" charset="0"/>
              </a:rPr>
              <a:t> </a:t>
            </a:r>
            <a:r>
              <a:rPr lang="ru-RU" sz="800" dirty="0">
                <a:latin typeface="Arial" charset="0"/>
              </a:rPr>
              <a:t>р. Дніпро, 580 км, </a:t>
            </a:r>
            <a:r>
              <a:rPr lang="ru-RU" sz="800" dirty="0" err="1">
                <a:latin typeface="Arial" charset="0"/>
              </a:rPr>
              <a:t>правий</a:t>
            </a:r>
            <a:r>
              <a:rPr lang="ru-RU" sz="800" dirty="0">
                <a:latin typeface="Arial" charset="0"/>
              </a:rPr>
              <a:t> берег, </a:t>
            </a:r>
            <a:r>
              <a:rPr lang="ru-RU" sz="800" dirty="0" err="1">
                <a:latin typeface="Arial" charset="0"/>
              </a:rPr>
              <a:t>питний</a:t>
            </a:r>
            <a:r>
              <a:rPr lang="ru-RU" sz="800" dirty="0">
                <a:latin typeface="Arial" charset="0"/>
              </a:rPr>
              <a:t> в/з </a:t>
            </a:r>
            <a:r>
              <a:rPr lang="ru-RU" sz="800" dirty="0" err="1">
                <a:latin typeface="Arial" charset="0"/>
              </a:rPr>
              <a:t>м.Світловодськ</a:t>
            </a:r>
            <a:endParaRPr lang="uk-UA" sz="800" dirty="0">
              <a:latin typeface="Arial" charset="0"/>
            </a:endParaRPr>
          </a:p>
          <a:p>
            <a:pPr eaLnBrk="0" hangingPunct="0"/>
            <a:r>
              <a:rPr lang="uk-UA" sz="800" dirty="0" smtClean="0"/>
              <a:t> 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- </a:t>
            </a:r>
            <a:r>
              <a:rPr lang="uk-UA" sz="800" dirty="0" smtClean="0">
                <a:solidFill>
                  <a:srgbClr val="000000"/>
                </a:solidFill>
                <a:latin typeface="Arial" charset="0"/>
              </a:rPr>
              <a:t>3,44  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  <a:latin typeface="Arial" charset="0"/>
              </a:rPr>
              <a:t>3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800" dirty="0">
                <a:solidFill>
                  <a:srgbClr val="000000"/>
                </a:solidFill>
                <a:latin typeface="Arial" charset="0"/>
              </a:rPr>
              <a:t>р. Дніпро, 550 км, м. </a:t>
            </a:r>
            <a:r>
              <a:rPr lang="ru-RU" sz="800" dirty="0" err="1">
                <a:solidFill>
                  <a:srgbClr val="000000"/>
                </a:solidFill>
                <a:latin typeface="Arial" charset="0"/>
              </a:rPr>
              <a:t>Горішні</a:t>
            </a:r>
            <a:r>
              <a:rPr lang="ru-RU" sz="8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800" dirty="0" err="1">
                <a:solidFill>
                  <a:srgbClr val="000000"/>
                </a:solidFill>
                <a:latin typeface="Arial" charset="0"/>
              </a:rPr>
              <a:t>Плавні</a:t>
            </a:r>
            <a:r>
              <a:rPr lang="ru-RU" sz="800" dirty="0">
                <a:solidFill>
                  <a:srgbClr val="000000"/>
                </a:solidFill>
                <a:latin typeface="Arial" charset="0"/>
              </a:rPr>
              <a:t>, </a:t>
            </a:r>
            <a:r>
              <a:rPr lang="ru-RU" sz="800" dirty="0" err="1">
                <a:solidFill>
                  <a:srgbClr val="000000"/>
                </a:solidFill>
                <a:latin typeface="Arial" charset="0"/>
              </a:rPr>
              <a:t>водозабір</a:t>
            </a:r>
            <a:endParaRPr lang="ru-RU" sz="800" dirty="0">
              <a:solidFill>
                <a:srgbClr val="000000"/>
              </a:solidFill>
              <a:latin typeface="Arial" charset="0"/>
            </a:endParaRPr>
          </a:p>
          <a:p>
            <a:pPr eaLnBrk="0" hangingPunct="0"/>
            <a:r>
              <a:rPr lang="uk-UA" sz="800" dirty="0">
                <a:latin typeface="Arial" charset="0"/>
              </a:rPr>
              <a:t> - </a:t>
            </a:r>
            <a:r>
              <a:rPr lang="uk-UA" sz="800" dirty="0" smtClean="0">
                <a:latin typeface="Arial" charset="0"/>
              </a:rPr>
              <a:t>3,28  </a:t>
            </a:r>
            <a:r>
              <a:rPr lang="uk-UA" sz="800" dirty="0"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latin typeface="Arial" charset="0"/>
              </a:rPr>
              <a:t>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>
                <a:latin typeface="Arial" charset="0"/>
              </a:rPr>
              <a:t> 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р.</a:t>
            </a:r>
            <a:r>
              <a:rPr lang="ru-RU" sz="800" dirty="0">
                <a:latin typeface="Arial" charset="0"/>
              </a:rPr>
              <a:t> Дніпро,</a:t>
            </a:r>
            <a:r>
              <a:rPr lang="en-US" sz="800" dirty="0">
                <a:latin typeface="Arial" charset="0"/>
              </a:rPr>
              <a:t> </a:t>
            </a:r>
            <a:r>
              <a:rPr lang="ru-RU" sz="800" dirty="0">
                <a:latin typeface="Arial" charset="0"/>
              </a:rPr>
              <a:t>594 км, с. </a:t>
            </a:r>
            <a:r>
              <a:rPr lang="ru-RU" sz="800" dirty="0" err="1">
                <a:latin typeface="Arial" charset="0"/>
              </a:rPr>
              <a:t>Пронозівка</a:t>
            </a:r>
            <a:r>
              <a:rPr lang="ru-RU" sz="800" dirty="0">
                <a:latin typeface="Arial" charset="0"/>
              </a:rPr>
              <a:t>, н/с </a:t>
            </a:r>
            <a:r>
              <a:rPr lang="ru-RU" sz="800" dirty="0" err="1">
                <a:latin typeface="Arial" charset="0"/>
              </a:rPr>
              <a:t>Градизької</a:t>
            </a:r>
            <a:r>
              <a:rPr lang="ru-RU" sz="800" dirty="0">
                <a:latin typeface="Arial" charset="0"/>
              </a:rPr>
              <a:t> з/с;</a:t>
            </a:r>
          </a:p>
          <a:p>
            <a:pPr eaLnBrk="0" hangingPunct="0"/>
            <a:r>
              <a:rPr lang="uk-UA" sz="800" dirty="0">
                <a:latin typeface="Arial" charset="0"/>
              </a:rPr>
              <a:t> - </a:t>
            </a:r>
            <a:r>
              <a:rPr lang="uk-UA" sz="800" dirty="0" smtClean="0">
                <a:latin typeface="Arial" charset="0"/>
              </a:rPr>
              <a:t>3,12 </a:t>
            </a:r>
            <a:r>
              <a:rPr lang="uk-UA" sz="800" dirty="0"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latin typeface="Arial" charset="0"/>
              </a:rPr>
              <a:t>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uk-UA" sz="800" dirty="0">
                <a:latin typeface="Arial" charset="0"/>
              </a:rPr>
              <a:t>  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р. </a:t>
            </a:r>
            <a:r>
              <a:rPr lang="ru-RU" sz="800" dirty="0">
                <a:latin typeface="Arial" charset="0"/>
              </a:rPr>
              <a:t>Дніпро,</a:t>
            </a:r>
            <a:r>
              <a:rPr lang="en-US" sz="800" dirty="0">
                <a:latin typeface="Arial" charset="0"/>
              </a:rPr>
              <a:t> </a:t>
            </a:r>
            <a:r>
              <a:rPr lang="ru-RU" sz="800" dirty="0">
                <a:latin typeface="Arial" charset="0"/>
              </a:rPr>
              <a:t>580 км, </a:t>
            </a:r>
            <a:r>
              <a:rPr lang="ru-RU" sz="800" dirty="0" err="1">
                <a:latin typeface="Arial" charset="0"/>
              </a:rPr>
              <a:t>Власівський</a:t>
            </a:r>
            <a:r>
              <a:rPr lang="ru-RU" sz="800" dirty="0">
                <a:latin typeface="Arial" charset="0"/>
              </a:rPr>
              <a:t> </a:t>
            </a:r>
            <a:r>
              <a:rPr lang="ru-RU" sz="800" dirty="0" err="1">
                <a:latin typeface="Arial" charset="0"/>
              </a:rPr>
              <a:t>водозабір</a:t>
            </a:r>
            <a:r>
              <a:rPr lang="ru-RU" sz="800" dirty="0">
                <a:latin typeface="Arial" charset="0"/>
              </a:rPr>
              <a:t> КП " </a:t>
            </a:r>
            <a:r>
              <a:rPr lang="ru-RU" sz="800" dirty="0" err="1">
                <a:latin typeface="Arial" charset="0"/>
              </a:rPr>
              <a:t>Кременчукводоканал</a:t>
            </a:r>
            <a:endParaRPr lang="uk-UA" sz="800" dirty="0"/>
          </a:p>
          <a:p>
            <a:pPr eaLnBrk="0" hangingPunct="0"/>
            <a:r>
              <a:rPr lang="uk-UA" sz="800" dirty="0">
                <a:latin typeface="Arial" charset="0"/>
              </a:rPr>
              <a:t> </a:t>
            </a:r>
            <a:r>
              <a:rPr lang="uk-UA" sz="800" dirty="0" smtClean="0">
                <a:latin typeface="Arial" charset="0"/>
              </a:rPr>
              <a:t>- </a:t>
            </a:r>
            <a:r>
              <a:rPr lang="uk-UA" sz="800" dirty="0" smtClean="0"/>
              <a:t>3,</a:t>
            </a:r>
            <a:r>
              <a:rPr lang="uk-UA" sz="800" dirty="0" smtClean="0">
                <a:latin typeface="Arial" charset="0"/>
              </a:rPr>
              <a:t>1</a:t>
            </a:r>
            <a:r>
              <a:rPr lang="uk-UA" sz="800" dirty="0">
                <a:latin typeface="Arial" charset="0"/>
              </a:rPr>
              <a:t>6</a:t>
            </a:r>
            <a:r>
              <a:rPr lang="uk-UA" sz="800" dirty="0" smtClean="0"/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 </a:t>
            </a:r>
            <a:r>
              <a:rPr lang="ru-RU" sz="800" dirty="0"/>
              <a:t>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endParaRPr lang="ru-RU" sz="800" dirty="0">
              <a:latin typeface="Arial" charset="0"/>
            </a:endParaRPr>
          </a:p>
          <a:p>
            <a:pPr eaLnBrk="0" hangingPunct="0"/>
            <a:r>
              <a:rPr lang="uk-UA" sz="800" dirty="0">
                <a:solidFill>
                  <a:srgbClr val="000000"/>
                </a:solidFill>
                <a:latin typeface="Arial" charset="0"/>
              </a:rPr>
              <a:t> - </a:t>
            </a:r>
            <a:r>
              <a:rPr lang="uk-UA" sz="800" dirty="0" smtClean="0">
                <a:solidFill>
                  <a:srgbClr val="000000"/>
                </a:solidFill>
                <a:latin typeface="Arial" charset="0"/>
              </a:rPr>
              <a:t>3,1 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  <a:latin typeface="Arial" charset="0"/>
              </a:rPr>
              <a:t>3</a:t>
            </a:r>
            <a:r>
              <a:rPr lang="uk-UA" sz="800" dirty="0">
                <a:latin typeface="Arial" charset="0"/>
              </a:rPr>
              <a:t> р. </a:t>
            </a:r>
            <a:r>
              <a:rPr lang="uk-UA" sz="800" dirty="0" err="1">
                <a:latin typeface="Arial" charset="0"/>
              </a:rPr>
              <a:t>Ірша</a:t>
            </a:r>
            <a:r>
              <a:rPr lang="uk-UA" sz="800" dirty="0">
                <a:latin typeface="Arial" charset="0"/>
              </a:rPr>
              <a:t>, </a:t>
            </a:r>
            <a:r>
              <a:rPr lang="ru-RU" sz="800" dirty="0">
                <a:latin typeface="Arial" charset="0"/>
              </a:rPr>
              <a:t>31 км, </a:t>
            </a:r>
            <a:r>
              <a:rPr lang="ru-RU" sz="800" dirty="0" err="1">
                <a:latin typeface="Arial" charset="0"/>
              </a:rPr>
              <a:t>Малинське</a:t>
            </a:r>
            <a:r>
              <a:rPr lang="ru-RU" sz="800" dirty="0">
                <a:latin typeface="Arial" charset="0"/>
              </a:rPr>
              <a:t> </a:t>
            </a:r>
            <a:r>
              <a:rPr lang="ru-RU" sz="800" dirty="0" err="1">
                <a:latin typeface="Arial" charset="0"/>
              </a:rPr>
              <a:t>вдсх</a:t>
            </a:r>
            <a:r>
              <a:rPr lang="ru-RU" sz="800" dirty="0">
                <a:latin typeface="Arial" charset="0"/>
              </a:rPr>
              <a:t>., </a:t>
            </a:r>
            <a:r>
              <a:rPr lang="ru-RU" sz="800" dirty="0" err="1">
                <a:latin typeface="Arial" charset="0"/>
              </a:rPr>
              <a:t>питний</a:t>
            </a:r>
            <a:r>
              <a:rPr lang="ru-RU" sz="800" dirty="0">
                <a:latin typeface="Arial" charset="0"/>
              </a:rPr>
              <a:t> в/з </a:t>
            </a:r>
            <a:r>
              <a:rPr lang="ru-RU" sz="800" dirty="0" err="1">
                <a:latin typeface="Arial" charset="0"/>
              </a:rPr>
              <a:t>м.Малин</a:t>
            </a:r>
            <a:r>
              <a:rPr lang="ru-RU" sz="800" dirty="0">
                <a:latin typeface="Arial" charset="0"/>
              </a:rPr>
              <a:t>;</a:t>
            </a:r>
          </a:p>
          <a:p>
            <a:pPr eaLnBrk="0" hangingPunct="0"/>
            <a:r>
              <a:rPr lang="uk-UA" sz="800" dirty="0">
                <a:solidFill>
                  <a:srgbClr val="000000"/>
                </a:solidFill>
                <a:latin typeface="Arial" charset="0"/>
              </a:rPr>
              <a:t> - </a:t>
            </a:r>
            <a:r>
              <a:rPr lang="uk-UA" sz="800" dirty="0" smtClean="0">
                <a:solidFill>
                  <a:srgbClr val="000000"/>
                </a:solidFill>
                <a:latin typeface="Arial" charset="0"/>
              </a:rPr>
              <a:t>3,08  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  <a:latin typeface="Arial" charset="0"/>
              </a:rPr>
              <a:t>3</a:t>
            </a:r>
            <a:r>
              <a:rPr lang="ru-RU" sz="8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800" dirty="0" err="1">
                <a:solidFill>
                  <a:srgbClr val="000000"/>
                </a:solidFill>
                <a:latin typeface="Arial" charset="0"/>
              </a:rPr>
              <a:t>р.Гнилоп</a:t>
            </a:r>
            <a:r>
              <a:rPr lang="en-US" sz="800" dirty="0">
                <a:solidFill>
                  <a:srgbClr val="000000"/>
                </a:solidFill>
                <a:latin typeface="Arial" charset="0"/>
              </a:rPr>
              <a:t>’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ять</a:t>
            </a:r>
            <a:r>
              <a:rPr lang="ru-RU" sz="800" dirty="0">
                <a:solidFill>
                  <a:srgbClr val="000000"/>
                </a:solidFill>
                <a:latin typeface="Arial" charset="0"/>
              </a:rPr>
              <a:t>, </a:t>
            </a:r>
            <a:r>
              <a:rPr lang="ru-RU" sz="800" dirty="0" err="1">
                <a:solidFill>
                  <a:srgbClr val="000000"/>
                </a:solidFill>
                <a:latin typeface="Arial" charset="0"/>
              </a:rPr>
              <a:t>Бердичівське</a:t>
            </a:r>
            <a:r>
              <a:rPr lang="ru-RU" sz="8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800" dirty="0" err="1">
                <a:solidFill>
                  <a:srgbClr val="000000"/>
                </a:solidFill>
                <a:latin typeface="Arial" charset="0"/>
              </a:rPr>
              <a:t>вдсх</a:t>
            </a:r>
            <a:r>
              <a:rPr lang="ru-RU" sz="800" dirty="0">
                <a:solidFill>
                  <a:srgbClr val="000000"/>
                </a:solidFill>
                <a:latin typeface="Arial" charset="0"/>
              </a:rPr>
              <a:t>.,  59 км, </a:t>
            </a:r>
            <a:r>
              <a:rPr lang="ru-RU" sz="800" dirty="0" err="1">
                <a:solidFill>
                  <a:srgbClr val="000000"/>
                </a:solidFill>
                <a:latin typeface="Arial" charset="0"/>
              </a:rPr>
              <a:t>питний</a:t>
            </a:r>
            <a:r>
              <a:rPr lang="ru-RU" sz="800" dirty="0">
                <a:solidFill>
                  <a:srgbClr val="000000"/>
                </a:solidFill>
                <a:latin typeface="Arial" charset="0"/>
              </a:rPr>
              <a:t> в/з </a:t>
            </a:r>
            <a:r>
              <a:rPr lang="ru-RU" sz="800" dirty="0" err="1">
                <a:solidFill>
                  <a:srgbClr val="000000"/>
                </a:solidFill>
                <a:latin typeface="Arial" charset="0"/>
              </a:rPr>
              <a:t>м.Бердичів</a:t>
            </a:r>
            <a:endParaRPr lang="ru-RU" sz="800" dirty="0">
              <a:latin typeface="Arial" charset="0"/>
            </a:endParaRPr>
          </a:p>
          <a:p>
            <a:pPr eaLnBrk="0" hangingPunct="0"/>
            <a:r>
              <a:rPr lang="uk-UA" sz="800" dirty="0">
                <a:latin typeface="Arial" charset="0"/>
              </a:rPr>
              <a:t> - </a:t>
            </a:r>
            <a:r>
              <a:rPr lang="uk-UA" sz="800" dirty="0" smtClean="0"/>
              <a:t>3,</a:t>
            </a:r>
            <a:r>
              <a:rPr lang="uk-UA" sz="800" dirty="0" smtClean="0">
                <a:latin typeface="Arial" charset="0"/>
              </a:rPr>
              <a:t>08</a:t>
            </a:r>
            <a:r>
              <a:rPr lang="uk-UA" sz="800" dirty="0" smtClean="0"/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</a:t>
            </a:r>
            <a:r>
              <a:rPr lang="ru-RU" sz="800" dirty="0"/>
              <a:t>р. Возня,</a:t>
            </a:r>
            <a:r>
              <a:rPr lang="uk-UA" sz="800" baseline="30000" dirty="0"/>
              <a:t> </a:t>
            </a:r>
            <a:r>
              <a:rPr lang="ru-RU" sz="800" dirty="0"/>
              <a:t> 8км,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endParaRPr lang="ru-RU" sz="800" dirty="0"/>
          </a:p>
          <a:p>
            <a:pPr eaLnBrk="0" hangingPunct="0"/>
            <a:endParaRPr lang="ru-RU" sz="800" dirty="0"/>
          </a:p>
          <a:p>
            <a:pPr eaLnBrk="0" hangingPunct="0"/>
            <a:r>
              <a:rPr lang="ru-RU" sz="800" dirty="0"/>
              <a:t> </a:t>
            </a:r>
            <a:r>
              <a:rPr lang="uk-UA" sz="800" b="1" dirty="0"/>
              <a:t>ХСК (норма – 50 мгО</a:t>
            </a:r>
            <a:r>
              <a:rPr lang="uk-UA" sz="800" b="1" baseline="-25000" dirty="0">
                <a:solidFill>
                  <a:srgbClr val="000000"/>
                </a:solidFill>
              </a:rPr>
              <a:t>2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uk-UA" sz="800" dirty="0"/>
              <a:t>):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 мінімальне значення – </a:t>
            </a:r>
            <a:r>
              <a:rPr lang="ru-RU" sz="800" dirty="0" smtClean="0"/>
              <a:t>19,1 </a:t>
            </a:r>
            <a:r>
              <a:rPr lang="uk-UA" sz="800" dirty="0" smtClean="0">
                <a:solidFill>
                  <a:srgbClr val="FF0000"/>
                </a:solidFill>
              </a:rPr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</a:t>
            </a:r>
            <a:r>
              <a:rPr lang="uk-UA" sz="900" dirty="0"/>
              <a:t> </a:t>
            </a:r>
            <a:endParaRPr lang="uk-UA" sz="800" dirty="0"/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 максимальне </a:t>
            </a:r>
            <a:r>
              <a:rPr lang="uk-UA" sz="800" dirty="0" smtClean="0"/>
              <a:t>значення- </a:t>
            </a:r>
            <a:r>
              <a:rPr lang="ru-RU" sz="800" dirty="0">
                <a:latin typeface="Arial" charset="0"/>
              </a:rPr>
              <a:t>60</a:t>
            </a:r>
            <a:r>
              <a:rPr lang="ru-RU" sz="800" dirty="0"/>
              <a:t>,0</a:t>
            </a:r>
            <a:r>
              <a:rPr lang="uk-UA" sz="800" dirty="0">
                <a:solidFill>
                  <a:srgbClr val="FF0000"/>
                </a:solidFill>
              </a:rPr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</a:t>
            </a:r>
            <a:r>
              <a:rPr lang="ru-RU" sz="800" dirty="0"/>
              <a:t>р. </a:t>
            </a:r>
            <a:r>
              <a:rPr lang="ru-RU" sz="800" dirty="0" err="1"/>
              <a:t>Рось</a:t>
            </a:r>
            <a:r>
              <a:rPr lang="ru-RU" sz="800" dirty="0"/>
              <a:t>, 64 км, м. </a:t>
            </a:r>
            <a:r>
              <a:rPr lang="ru-RU" sz="800" dirty="0" err="1"/>
              <a:t>Корсунь-Шевченківський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uk-UA" sz="800" dirty="0"/>
              <a:t> </a:t>
            </a:r>
          </a:p>
          <a:p>
            <a:pPr eaLnBrk="0" hangingPunct="0"/>
            <a:endParaRPr lang="ru-RU" sz="800" dirty="0"/>
          </a:p>
        </p:txBody>
      </p:sp>
      <p:sp>
        <p:nvSpPr>
          <p:cNvPr id="18440" name="Прямоугольник 17"/>
          <p:cNvSpPr>
            <a:spLocks noChangeArrowheads="1"/>
          </p:cNvSpPr>
          <p:nvPr/>
        </p:nvSpPr>
        <p:spPr bwMode="auto">
          <a:xfrm>
            <a:off x="233363" y="5157788"/>
            <a:ext cx="4719637" cy="913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 dirty="0" err="1"/>
              <a:t>Біогенні</a:t>
            </a:r>
            <a:r>
              <a:rPr lang="ru-RU" sz="800" b="1" dirty="0"/>
              <a:t> </a:t>
            </a:r>
            <a:r>
              <a:rPr lang="ru-RU" sz="800" b="1" dirty="0" err="1"/>
              <a:t>показники</a:t>
            </a:r>
            <a:endParaRPr lang="ru-RU" sz="800" b="1" dirty="0"/>
          </a:p>
          <a:p>
            <a:pPr eaLnBrk="0" hangingPunct="0"/>
            <a:r>
              <a:rPr lang="ru-RU" sz="800" dirty="0"/>
              <a:t>Амоній </a:t>
            </a:r>
            <a:r>
              <a:rPr lang="ru-RU" sz="800" dirty="0" err="1"/>
              <a:t>іони</a:t>
            </a:r>
            <a:r>
              <a:rPr lang="ru-RU" sz="800" dirty="0"/>
              <a:t> (норма – 1,28 </a:t>
            </a:r>
            <a:r>
              <a:rPr lang="uk-UA" sz="800" dirty="0"/>
              <a:t>мг/</a:t>
            </a:r>
            <a:r>
              <a:rPr lang="ru-RU" sz="800" dirty="0"/>
              <a:t>дм</a:t>
            </a:r>
            <a:r>
              <a:rPr lang="ru-RU" sz="800" baseline="30000" dirty="0"/>
              <a:t>3</a:t>
            </a:r>
            <a:r>
              <a:rPr lang="uk-UA" sz="800" dirty="0"/>
              <a:t>)</a:t>
            </a:r>
            <a:r>
              <a:rPr lang="uk-UA" sz="800" dirty="0">
                <a:latin typeface="Arial" charset="0"/>
              </a:rPr>
              <a:t> - </a:t>
            </a:r>
            <a:r>
              <a:rPr lang="ru-RU" sz="800" dirty="0">
                <a:latin typeface="Arial" charset="0"/>
              </a:rPr>
              <a:t>в межах </a:t>
            </a:r>
            <a:r>
              <a:rPr lang="ru-RU" sz="800" dirty="0" err="1">
                <a:latin typeface="Arial" charset="0"/>
              </a:rPr>
              <a:t>від</a:t>
            </a:r>
            <a:r>
              <a:rPr lang="ru-RU" sz="800" dirty="0">
                <a:latin typeface="Arial" charset="0"/>
              </a:rPr>
              <a:t> </a:t>
            </a:r>
            <a:r>
              <a:rPr lang="ru-RU" sz="800" dirty="0" smtClean="0">
                <a:latin typeface="Arial" charset="0"/>
              </a:rPr>
              <a:t>0,15 </a:t>
            </a:r>
            <a:r>
              <a:rPr lang="ru-RU" sz="800" dirty="0">
                <a:latin typeface="Arial" charset="0"/>
              </a:rPr>
              <a:t>мг/дм3  до </a:t>
            </a:r>
            <a:r>
              <a:rPr lang="ru-RU" sz="800" dirty="0" smtClean="0">
                <a:latin typeface="Arial" charset="0"/>
              </a:rPr>
              <a:t>0,60 </a:t>
            </a:r>
            <a:r>
              <a:rPr lang="ru-RU" sz="800" dirty="0">
                <a:latin typeface="Arial" charset="0"/>
              </a:rPr>
              <a:t>мг/дм3 </a:t>
            </a:r>
            <a:endParaRPr lang="uk-UA" sz="800" b="1" dirty="0"/>
          </a:p>
          <a:p>
            <a:pPr eaLnBrk="0" hangingPunct="0"/>
            <a:r>
              <a:rPr lang="ru-RU" sz="800" dirty="0"/>
              <a:t>Фосфат-</a:t>
            </a:r>
            <a:r>
              <a:rPr lang="ru-RU" sz="800" dirty="0" err="1"/>
              <a:t>іони</a:t>
            </a:r>
            <a:r>
              <a:rPr lang="ru-RU" sz="800" dirty="0"/>
              <a:t> (норма – 3,5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</a:t>
            </a:r>
            <a:r>
              <a:rPr lang="ru-RU" sz="800" dirty="0" err="1"/>
              <a:t>від</a:t>
            </a:r>
            <a:r>
              <a:rPr lang="ru-RU" sz="800" dirty="0"/>
              <a:t> </a:t>
            </a:r>
            <a:r>
              <a:rPr lang="ru-RU" sz="800" dirty="0" smtClean="0"/>
              <a:t>0,</a:t>
            </a:r>
            <a:r>
              <a:rPr lang="ru-RU" sz="800" dirty="0" smtClean="0">
                <a:latin typeface="Arial" charset="0"/>
              </a:rPr>
              <a:t>03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до </a:t>
            </a:r>
            <a:r>
              <a:rPr lang="ru-RU" sz="800" dirty="0" smtClean="0"/>
              <a:t>0,68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endParaRPr lang="ru-RU" sz="800" dirty="0"/>
          </a:p>
          <a:p>
            <a:pPr eaLnBrk="0" hangingPunct="0"/>
            <a:r>
              <a:rPr lang="ru-RU" sz="800" dirty="0" err="1"/>
              <a:t>Нітрат-іони</a:t>
            </a:r>
            <a:r>
              <a:rPr lang="ru-RU" sz="800" dirty="0"/>
              <a:t> (норма – 45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</a:t>
            </a:r>
            <a:r>
              <a:rPr lang="ru-RU" sz="800" dirty="0" err="1"/>
              <a:t>від</a:t>
            </a:r>
            <a:r>
              <a:rPr lang="ru-RU" sz="800" dirty="0"/>
              <a:t> </a:t>
            </a:r>
            <a:r>
              <a:rPr lang="ru-RU" sz="800" dirty="0" smtClean="0"/>
              <a:t>0,12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 до </a:t>
            </a:r>
            <a:r>
              <a:rPr lang="uk-UA" sz="800" dirty="0" smtClean="0">
                <a:latin typeface="Arial" charset="0"/>
              </a:rPr>
              <a:t>17,04</a:t>
            </a:r>
            <a:r>
              <a:rPr lang="uk-UA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endParaRPr lang="en-US" sz="800" dirty="0"/>
          </a:p>
          <a:p>
            <a:pPr eaLnBrk="0" hangingPunct="0"/>
            <a:r>
              <a:rPr lang="ru-RU" sz="800" dirty="0" err="1"/>
              <a:t>Нітрит-іони</a:t>
            </a:r>
            <a:r>
              <a:rPr lang="ru-RU" sz="800" dirty="0"/>
              <a:t> (норма – 3,3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</a:t>
            </a:r>
            <a:r>
              <a:rPr lang="ru-RU" sz="800" dirty="0" err="1"/>
              <a:t>від</a:t>
            </a:r>
            <a:r>
              <a:rPr lang="ru-RU" sz="800" dirty="0"/>
              <a:t> 0,0</a:t>
            </a:r>
            <a:r>
              <a:rPr lang="ru-RU" sz="800" dirty="0">
                <a:latin typeface="Arial" charset="0"/>
              </a:rPr>
              <a:t>2</a:t>
            </a:r>
            <a:r>
              <a:rPr lang="ru-RU" sz="800" dirty="0"/>
              <a:t> 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uk-UA" sz="800" dirty="0"/>
              <a:t> до</a:t>
            </a:r>
            <a:r>
              <a:rPr lang="ru-RU" sz="800" dirty="0"/>
              <a:t> </a:t>
            </a:r>
            <a:r>
              <a:rPr lang="ru-RU" sz="800" dirty="0" smtClean="0"/>
              <a:t>0,</a:t>
            </a:r>
            <a:r>
              <a:rPr lang="uk-UA" sz="800" dirty="0" smtClean="0">
                <a:latin typeface="Arial" charset="0"/>
              </a:rPr>
              <a:t>11</a:t>
            </a:r>
            <a:r>
              <a:rPr lang="uk-UA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uk-UA" sz="800" dirty="0"/>
              <a:t>  </a:t>
            </a:r>
            <a:endParaRPr lang="en-US" sz="800" dirty="0"/>
          </a:p>
          <a:p>
            <a:pPr eaLnBrk="0" hangingPunct="0"/>
            <a:r>
              <a:rPr lang="ru-RU" sz="800" dirty="0" err="1"/>
              <a:t>Сухий</a:t>
            </a:r>
            <a:r>
              <a:rPr lang="ru-RU" sz="800" dirty="0"/>
              <a:t> </a:t>
            </a:r>
            <a:r>
              <a:rPr lang="ru-RU" sz="800" dirty="0" err="1"/>
              <a:t>залишок</a:t>
            </a:r>
            <a:r>
              <a:rPr lang="ru-RU" sz="800" dirty="0"/>
              <a:t> (норма – 1000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- в межах </a:t>
            </a:r>
            <a:r>
              <a:rPr lang="ru-RU" sz="800" dirty="0" err="1"/>
              <a:t>від</a:t>
            </a:r>
            <a:r>
              <a:rPr lang="ru-RU" sz="800" dirty="0"/>
              <a:t> </a:t>
            </a:r>
            <a:r>
              <a:rPr lang="ru-RU" sz="800" dirty="0" smtClean="0"/>
              <a:t>2</a:t>
            </a:r>
            <a:r>
              <a:rPr lang="ru-RU" sz="800" dirty="0" smtClean="0">
                <a:latin typeface="Arial" charset="0"/>
              </a:rPr>
              <a:t>38</a:t>
            </a:r>
            <a:r>
              <a:rPr lang="ru-RU" sz="800" dirty="0" smtClean="0"/>
              <a:t>,0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до </a:t>
            </a:r>
            <a:r>
              <a:rPr lang="uk-UA" sz="800" dirty="0">
                <a:latin typeface="Arial" charset="0"/>
              </a:rPr>
              <a:t>576</a:t>
            </a:r>
            <a:r>
              <a:rPr lang="uk-UA" sz="800" dirty="0"/>
              <a:t>,00</a:t>
            </a:r>
            <a:r>
              <a:rPr lang="ru-RU" sz="800" dirty="0"/>
              <a:t> мг/дм</a:t>
            </a:r>
            <a:r>
              <a:rPr lang="ru-RU" sz="800" baseline="30000" dirty="0"/>
              <a:t>3   </a:t>
            </a:r>
            <a:endParaRPr lang="uk-UA" sz="800" baseline="30000" dirty="0"/>
          </a:p>
          <a:p>
            <a:pPr eaLnBrk="0" hangingPunct="0"/>
            <a:endParaRPr lang="uk-UA" sz="800" baseline="30000" dirty="0"/>
          </a:p>
        </p:txBody>
      </p:sp>
      <p:sp>
        <p:nvSpPr>
          <p:cNvPr id="18441" name="Прямоугольник 18"/>
          <p:cNvSpPr>
            <a:spLocks noChangeArrowheads="1"/>
          </p:cNvSpPr>
          <p:nvPr/>
        </p:nvSpPr>
        <p:spPr bwMode="auto">
          <a:xfrm>
            <a:off x="438150" y="561975"/>
            <a:ext cx="346120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uk-UA" altLang="uk-UA" sz="1600" dirty="0">
                <a:solidFill>
                  <a:srgbClr val="7F7F7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ВІДІБРАНО У </a:t>
            </a:r>
            <a:r>
              <a:rPr lang="uk-UA" altLang="uk-UA" sz="1600" dirty="0" smtClean="0">
                <a:solidFill>
                  <a:srgbClr val="7F7F7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КВІТНІ</a:t>
            </a:r>
            <a:r>
              <a:rPr lang="uk-UA" altLang="uk-UA" sz="1600" dirty="0" smtClean="0">
                <a:solidFill>
                  <a:srgbClr val="7F7F7F"/>
                </a:solidFill>
                <a:latin typeface="Arial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altLang="uk-UA" sz="1600" dirty="0">
                <a:solidFill>
                  <a:srgbClr val="7F7F7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МІСЯЦІ</a:t>
            </a:r>
            <a:endParaRPr lang="uk-UA" altLang="uk-UA" sz="1600" i="1" dirty="0">
              <a:solidFill>
                <a:srgbClr val="7F7F7F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42" name="Прямоугольник 19"/>
          <p:cNvSpPr>
            <a:spLocks noChangeArrowheads="1"/>
          </p:cNvSpPr>
          <p:nvPr/>
        </p:nvSpPr>
        <p:spPr bwMode="auto">
          <a:xfrm>
            <a:off x="488950" y="2103438"/>
            <a:ext cx="4041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uk-UA" sz="1200">
                <a:solidFill>
                  <a:schemeClr val="bg2"/>
                </a:solidFill>
                <a:latin typeface="Arial Black" pitchFamily="34" charset="0"/>
              </a:rPr>
              <a:t>ЯКІСТЬ ВОДИ У МІСЦЯХ ПИТНИХ ВОДОЗАБОРІВ</a:t>
            </a:r>
            <a:endParaRPr lang="ru-RU" sz="1200"/>
          </a:p>
        </p:txBody>
      </p:sp>
      <p:sp>
        <p:nvSpPr>
          <p:cNvPr id="15" name="Прямоугольник 14"/>
          <p:cNvSpPr/>
          <p:nvPr/>
        </p:nvSpPr>
        <p:spPr>
          <a:xfrm>
            <a:off x="5961063" y="2493963"/>
            <a:ext cx="3752850" cy="3397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Aft>
                <a:spcPts val="0"/>
              </a:spcAft>
              <a:defRPr/>
            </a:pPr>
            <a:r>
              <a:rPr lang="uk-UA" altLang="uk-UA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КАРТА БАСЕЙНУ/СУББАСЕЙНУ</a:t>
            </a:r>
          </a:p>
        </p:txBody>
      </p:sp>
      <p:sp>
        <p:nvSpPr>
          <p:cNvPr id="18444" name="TextBox 2"/>
          <p:cNvSpPr txBox="1">
            <a:spLocks noChangeArrowheads="1"/>
          </p:cNvSpPr>
          <p:nvPr/>
        </p:nvSpPr>
        <p:spPr bwMode="auto">
          <a:xfrm>
            <a:off x="8545513" y="106363"/>
            <a:ext cx="1098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uk-UA" sz="1100" b="1">
                <a:latin typeface="Times New Roman" pitchFamily="18" charset="0"/>
                <a:cs typeface="Times New Roman" pitchFamily="18" charset="0"/>
              </a:rPr>
              <a:t>Додаток </a:t>
            </a:r>
            <a:endParaRPr lang="uk-UA"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5" name="Прямоугольник 22"/>
          <p:cNvSpPr>
            <a:spLocks noChangeArrowheads="1"/>
          </p:cNvSpPr>
          <p:nvPr/>
        </p:nvSpPr>
        <p:spPr bwMode="auto">
          <a:xfrm>
            <a:off x="4995863" y="3198813"/>
            <a:ext cx="4910137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 dirty="0" err="1"/>
              <a:t>Небезпечні</a:t>
            </a:r>
            <a:r>
              <a:rPr lang="ru-RU" sz="800" b="1" dirty="0"/>
              <a:t> </a:t>
            </a:r>
            <a:r>
              <a:rPr lang="ru-RU" sz="800" b="1" dirty="0" err="1"/>
              <a:t>речовини</a:t>
            </a:r>
            <a:endParaRPr lang="ru-RU" sz="800" b="1" dirty="0"/>
          </a:p>
          <a:p>
            <a:pPr eaLnBrk="0" hangingPunct="0"/>
            <a:endParaRPr lang="ru-RU" sz="800" b="1" dirty="0"/>
          </a:p>
          <a:p>
            <a:pPr eaLnBrk="0" hangingPunct="0"/>
            <a:endParaRPr lang="ru-RU" sz="800" b="1" dirty="0"/>
          </a:p>
          <a:p>
            <a:pPr eaLnBrk="0" hangingPunct="0"/>
            <a:r>
              <a:rPr lang="ru-RU" sz="800" b="1" dirty="0"/>
              <a:t>ЗАФІКСОВАНО </a:t>
            </a:r>
            <a:r>
              <a:rPr lang="ru-RU" sz="800" b="1" dirty="0" err="1"/>
              <a:t>перевищення</a:t>
            </a:r>
            <a:r>
              <a:rPr lang="ru-RU" sz="800" b="1" dirty="0"/>
              <a:t> </a:t>
            </a:r>
            <a:r>
              <a:rPr lang="ru-RU" sz="800" b="1" dirty="0" err="1"/>
              <a:t>вмісту</a:t>
            </a:r>
            <a:r>
              <a:rPr lang="ru-RU" sz="800" b="1" dirty="0"/>
              <a:t> </a:t>
            </a:r>
            <a:r>
              <a:rPr lang="ru-RU" sz="800" b="1" dirty="0" err="1"/>
              <a:t>показників</a:t>
            </a:r>
            <a:r>
              <a:rPr lang="ru-RU" sz="800" b="1" dirty="0"/>
              <a:t>:</a:t>
            </a:r>
          </a:p>
          <a:p>
            <a:pPr eaLnBrk="0" hangingPunct="0"/>
            <a:endParaRPr lang="ru-RU" sz="800" dirty="0"/>
          </a:p>
          <a:p>
            <a:pPr eaLnBrk="0" hangingPunct="0"/>
            <a:r>
              <a:rPr lang="ru-RU" sz="800" b="1" dirty="0" err="1"/>
              <a:t>Заліза</a:t>
            </a:r>
            <a:r>
              <a:rPr lang="ru-RU" sz="800" b="1" dirty="0"/>
              <a:t> </a:t>
            </a:r>
            <a:r>
              <a:rPr lang="ru-RU" sz="800" b="1" dirty="0" err="1"/>
              <a:t>загального</a:t>
            </a:r>
            <a:r>
              <a:rPr lang="ru-RU" sz="800" dirty="0"/>
              <a:t> (</a:t>
            </a:r>
            <a:r>
              <a:rPr lang="ru-RU" sz="800" b="1" dirty="0"/>
              <a:t>норма – 0,3 </a:t>
            </a:r>
            <a:r>
              <a:rPr lang="uk-UA" sz="800" b="1" dirty="0"/>
              <a:t>мг/дм</a:t>
            </a:r>
            <a:r>
              <a:rPr lang="uk-UA" sz="800" b="1" baseline="30000" dirty="0"/>
              <a:t>3</a:t>
            </a:r>
            <a:r>
              <a:rPr lang="ru-RU" sz="800" dirty="0"/>
              <a:t>):</a:t>
            </a:r>
            <a:endParaRPr lang="ru-RU" sz="800" dirty="0">
              <a:latin typeface="Arial" charset="0"/>
            </a:endParaRPr>
          </a:p>
          <a:p>
            <a:r>
              <a:rPr lang="uk-UA" sz="800" dirty="0">
                <a:latin typeface="Arial" charset="0"/>
              </a:rPr>
              <a:t> -  </a:t>
            </a:r>
            <a:r>
              <a:rPr lang="uk-UA" sz="800" dirty="0" smtClean="0">
                <a:latin typeface="Arial" charset="0"/>
              </a:rPr>
              <a:t>0,672 </a:t>
            </a:r>
            <a:r>
              <a:rPr lang="uk-UA" sz="800" dirty="0">
                <a:latin typeface="Arial" charset="0"/>
              </a:rPr>
              <a:t>мг/ 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>
                <a:latin typeface="Arial" charset="0"/>
              </a:rPr>
              <a:t> р. Возня,</a:t>
            </a:r>
            <a:r>
              <a:rPr lang="uk-UA" sz="800" dirty="0">
                <a:latin typeface="Arial" charset="0"/>
              </a:rPr>
              <a:t> </a:t>
            </a:r>
            <a:r>
              <a:rPr lang="ru-RU" sz="800" dirty="0">
                <a:latin typeface="Arial" charset="0"/>
              </a:rPr>
              <a:t> 8км ,</a:t>
            </a:r>
            <a:r>
              <a:rPr lang="ru-RU" sz="800" dirty="0" err="1">
                <a:latin typeface="Arial" charset="0"/>
              </a:rPr>
              <a:t>с.Рудня</a:t>
            </a:r>
            <a:r>
              <a:rPr lang="ru-RU" sz="800" dirty="0">
                <a:latin typeface="Arial" charset="0"/>
              </a:rPr>
              <a:t> </a:t>
            </a:r>
            <a:r>
              <a:rPr lang="ru-RU" sz="800" dirty="0" err="1">
                <a:latin typeface="Arial" charset="0"/>
              </a:rPr>
              <a:t>Городищенська</a:t>
            </a:r>
            <a:r>
              <a:rPr lang="ru-RU" sz="800" dirty="0">
                <a:latin typeface="Arial" charset="0"/>
              </a:rPr>
              <a:t>, </a:t>
            </a:r>
            <a:r>
              <a:rPr lang="ru-RU" sz="800" dirty="0" err="1">
                <a:latin typeface="Arial" charset="0"/>
              </a:rPr>
              <a:t>питний</a:t>
            </a:r>
            <a:r>
              <a:rPr lang="ru-RU" sz="800" dirty="0">
                <a:latin typeface="Arial" charset="0"/>
              </a:rPr>
              <a:t> в/з </a:t>
            </a:r>
            <a:r>
              <a:rPr lang="ru-RU" sz="800" dirty="0" err="1">
                <a:latin typeface="Arial" charset="0"/>
              </a:rPr>
              <a:t>м.Малин</a:t>
            </a:r>
            <a:r>
              <a:rPr lang="ru-RU" sz="800" dirty="0">
                <a:latin typeface="Arial" charset="0"/>
              </a:rPr>
              <a:t>;</a:t>
            </a:r>
          </a:p>
          <a:p>
            <a:r>
              <a:rPr lang="uk-UA" sz="800" dirty="0">
                <a:latin typeface="Arial" charset="0"/>
              </a:rPr>
              <a:t> </a:t>
            </a:r>
            <a:r>
              <a:rPr lang="uk-UA" sz="800" dirty="0" smtClean="0">
                <a:latin typeface="Arial" charset="0"/>
              </a:rPr>
              <a:t>-  0,384 </a:t>
            </a:r>
            <a:r>
              <a:rPr lang="uk-UA" sz="800" dirty="0">
                <a:latin typeface="Arial" charset="0"/>
              </a:rPr>
              <a:t>мг/дм</a:t>
            </a:r>
            <a:r>
              <a:rPr lang="uk-UA" sz="800" baseline="30000" dirty="0">
                <a:latin typeface="Arial" charset="0"/>
              </a:rPr>
              <a:t>3 </a:t>
            </a:r>
            <a:r>
              <a:rPr lang="uk-UA" sz="800" dirty="0">
                <a:latin typeface="Arial" charset="0"/>
              </a:rPr>
              <a:t>р. </a:t>
            </a:r>
            <a:r>
              <a:rPr lang="uk-UA" sz="800" dirty="0" err="1">
                <a:latin typeface="Arial" charset="0"/>
              </a:rPr>
              <a:t>Ірша</a:t>
            </a:r>
            <a:r>
              <a:rPr lang="uk-UA" sz="800" dirty="0">
                <a:latin typeface="Arial" charset="0"/>
              </a:rPr>
              <a:t>, </a:t>
            </a:r>
            <a:r>
              <a:rPr lang="ru-RU" sz="800" dirty="0">
                <a:latin typeface="Arial" charset="0"/>
              </a:rPr>
              <a:t>93 км, в/</a:t>
            </a:r>
            <a:r>
              <a:rPr lang="ru-RU" sz="800" dirty="0" err="1">
                <a:latin typeface="Arial" charset="0"/>
              </a:rPr>
              <a:t>б'єф</a:t>
            </a:r>
            <a:r>
              <a:rPr lang="ru-RU" sz="800" dirty="0">
                <a:latin typeface="Arial" charset="0"/>
              </a:rPr>
              <a:t> </a:t>
            </a:r>
            <a:r>
              <a:rPr lang="ru-RU" sz="800" dirty="0" err="1">
                <a:latin typeface="Arial" charset="0"/>
              </a:rPr>
              <a:t>питний</a:t>
            </a:r>
            <a:r>
              <a:rPr lang="ru-RU" sz="800" dirty="0">
                <a:latin typeface="Arial" charset="0"/>
              </a:rPr>
              <a:t> в/з </a:t>
            </a:r>
            <a:r>
              <a:rPr lang="ru-RU" sz="800" dirty="0" err="1">
                <a:latin typeface="Arial" charset="0"/>
              </a:rPr>
              <a:t>смт.Нова</a:t>
            </a:r>
            <a:r>
              <a:rPr lang="ru-RU" sz="800" dirty="0">
                <a:latin typeface="Arial" charset="0"/>
              </a:rPr>
              <a:t> Борова</a:t>
            </a:r>
            <a:r>
              <a:rPr lang="uk-UA" sz="800" dirty="0">
                <a:latin typeface="Arial" charset="0"/>
              </a:rPr>
              <a:t>;</a:t>
            </a:r>
          </a:p>
          <a:p>
            <a:r>
              <a:rPr lang="uk-UA" sz="800" dirty="0">
                <a:latin typeface="Arial" charset="0"/>
              </a:rPr>
              <a:t> </a:t>
            </a:r>
            <a:r>
              <a:rPr lang="ru-RU" sz="800" dirty="0" smtClean="0"/>
              <a:t>                                    </a:t>
            </a:r>
            <a:endParaRPr lang="ru-RU" sz="800" dirty="0"/>
          </a:p>
          <a:p>
            <a:pPr eaLnBrk="0" hangingPunct="0"/>
            <a:r>
              <a:rPr lang="ru-RU" sz="800" b="1" dirty="0" err="1"/>
              <a:t>Марганцю</a:t>
            </a:r>
            <a:r>
              <a:rPr lang="ru-RU" sz="800" dirty="0"/>
              <a:t> (</a:t>
            </a:r>
            <a:r>
              <a:rPr lang="ru-RU" sz="800" b="1" dirty="0"/>
              <a:t>норма – 0,01 </a:t>
            </a:r>
            <a:r>
              <a:rPr lang="uk-UA" sz="800" b="1" dirty="0"/>
              <a:t>мг/дм</a:t>
            </a:r>
            <a:r>
              <a:rPr lang="uk-UA" sz="800" b="1" baseline="30000" dirty="0"/>
              <a:t>3</a:t>
            </a:r>
            <a:r>
              <a:rPr lang="ru-RU" sz="800" dirty="0"/>
              <a:t>):</a:t>
            </a:r>
            <a:r>
              <a:rPr lang="uk-UA" sz="800" dirty="0"/>
              <a:t> 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</a:t>
            </a:r>
            <a:r>
              <a:rPr lang="uk-UA" sz="800" dirty="0" smtClean="0">
                <a:latin typeface="Arial" charset="0"/>
              </a:rPr>
              <a:t>094</a:t>
            </a:r>
            <a:r>
              <a:rPr lang="uk-UA" sz="800" dirty="0" smtClean="0"/>
              <a:t> </a:t>
            </a:r>
            <a:r>
              <a:rPr lang="uk-UA" sz="800" dirty="0"/>
              <a:t>мг/дм</a:t>
            </a:r>
            <a:r>
              <a:rPr lang="uk-UA" sz="800" baseline="30000" dirty="0"/>
              <a:t>3 </a:t>
            </a:r>
            <a:r>
              <a:rPr lang="uk-UA" sz="800" dirty="0"/>
              <a:t>р</a:t>
            </a:r>
            <a:r>
              <a:rPr lang="ru-RU" sz="800" dirty="0"/>
              <a:t>. Дніпро, 897 км, </a:t>
            </a:r>
            <a:r>
              <a:rPr lang="ru-RU" sz="800" dirty="0" err="1"/>
              <a:t>м.Вишгород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</a:t>
            </a:r>
            <a:r>
              <a:rPr lang="ru-RU" sz="800" dirty="0" err="1"/>
              <a:t>м.Київ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</a:t>
            </a:r>
            <a:r>
              <a:rPr lang="ru-RU" sz="800" dirty="0"/>
              <a:t>- </a:t>
            </a:r>
            <a:r>
              <a:rPr lang="ru-RU" sz="800" dirty="0" smtClean="0"/>
              <a:t>0,06</a:t>
            </a:r>
            <a:r>
              <a:rPr lang="ru-RU" sz="800" dirty="0" smtClean="0">
                <a:latin typeface="Arial" charset="0"/>
              </a:rPr>
              <a:t>9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uk-UA" sz="800" dirty="0">
                <a:solidFill>
                  <a:srgbClr val="000000"/>
                </a:solidFill>
              </a:rPr>
              <a:t>р. </a:t>
            </a:r>
            <a:r>
              <a:rPr lang="ru-RU" sz="800" dirty="0"/>
              <a:t> Дніпро,</a:t>
            </a:r>
            <a:r>
              <a:rPr lang="en-US" sz="800" dirty="0"/>
              <a:t> </a:t>
            </a:r>
            <a:r>
              <a:rPr lang="ru-RU" sz="800" dirty="0"/>
              <a:t>594 км, с. </a:t>
            </a:r>
            <a:r>
              <a:rPr lang="ru-RU" sz="800" dirty="0" err="1"/>
              <a:t>Пронозівка</a:t>
            </a:r>
            <a:r>
              <a:rPr lang="ru-RU" sz="800" dirty="0"/>
              <a:t>, н/с </a:t>
            </a:r>
            <a:r>
              <a:rPr lang="ru-RU" sz="800" dirty="0" err="1"/>
              <a:t>Градизької</a:t>
            </a:r>
            <a:r>
              <a:rPr lang="ru-RU" sz="800" dirty="0"/>
              <a:t> з/с;</a:t>
            </a:r>
          </a:p>
          <a:p>
            <a:pPr eaLnBrk="0" hangingPunct="0"/>
            <a:r>
              <a:rPr lang="uk-UA" sz="800" dirty="0">
                <a:solidFill>
                  <a:srgbClr val="000000"/>
                </a:solidFill>
              </a:rPr>
              <a:t> - </a:t>
            </a:r>
            <a:r>
              <a:rPr lang="uk-UA" sz="800" dirty="0" smtClean="0">
                <a:solidFill>
                  <a:srgbClr val="000000"/>
                </a:solidFill>
              </a:rPr>
              <a:t>0,0</a:t>
            </a:r>
            <a:r>
              <a:rPr lang="uk-UA" sz="800" dirty="0" smtClean="0">
                <a:solidFill>
                  <a:srgbClr val="000000"/>
                </a:solidFill>
                <a:latin typeface="Arial" charset="0"/>
              </a:rPr>
              <a:t>72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</a:t>
            </a:r>
            <a:r>
              <a:rPr lang="uk-UA" sz="800" dirty="0">
                <a:solidFill>
                  <a:srgbClr val="000000"/>
                </a:solidFill>
              </a:rPr>
              <a:t> </a:t>
            </a:r>
            <a:r>
              <a:rPr lang="ru-RU" sz="800" dirty="0"/>
              <a:t>580 км, </a:t>
            </a:r>
            <a:r>
              <a:rPr lang="ru-RU" sz="800" dirty="0" err="1"/>
              <a:t>Власівський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КП " </a:t>
            </a:r>
            <a:r>
              <a:rPr lang="ru-RU" sz="800" dirty="0" err="1"/>
              <a:t>Кременчукводоканал</a:t>
            </a:r>
            <a:endParaRPr lang="ru-RU" sz="800" dirty="0"/>
          </a:p>
          <a:p>
            <a:pPr eaLnBrk="0" hangingPunct="0"/>
            <a:r>
              <a:rPr lang="ru-RU" sz="800" dirty="0"/>
              <a:t> - </a:t>
            </a:r>
            <a:r>
              <a:rPr lang="ru-RU" sz="800" dirty="0" smtClean="0"/>
              <a:t>0,0</a:t>
            </a:r>
            <a:r>
              <a:rPr lang="ru-RU" sz="800" dirty="0" smtClean="0">
                <a:latin typeface="Arial" charset="0"/>
              </a:rPr>
              <a:t>97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550 км, м. </a:t>
            </a:r>
            <a:r>
              <a:rPr lang="ru-RU" sz="800" dirty="0" err="1"/>
              <a:t>Горішні</a:t>
            </a:r>
            <a:r>
              <a:rPr lang="ru-RU" sz="800" dirty="0"/>
              <a:t> </a:t>
            </a:r>
            <a:r>
              <a:rPr lang="ru-RU" sz="800" dirty="0" err="1"/>
              <a:t>Плавні</a:t>
            </a:r>
            <a:r>
              <a:rPr lang="ru-RU" sz="800" dirty="0"/>
              <a:t>, </a:t>
            </a:r>
            <a:r>
              <a:rPr lang="ru-RU" sz="800" dirty="0" err="1"/>
              <a:t>водозабір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</a:t>
            </a:r>
            <a:r>
              <a:rPr lang="ru-RU" sz="800" dirty="0"/>
              <a:t>- </a:t>
            </a:r>
            <a:r>
              <a:rPr lang="ru-RU" sz="800" dirty="0" smtClean="0"/>
              <a:t>0,0</a:t>
            </a:r>
            <a:r>
              <a:rPr lang="ru-RU" sz="800" dirty="0">
                <a:latin typeface="Arial" charset="0"/>
              </a:rPr>
              <a:t>5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476 км, м. </a:t>
            </a:r>
            <a:r>
              <a:rPr lang="ru-RU" sz="800" dirty="0" err="1"/>
              <a:t>Верхньодніпровськ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0,06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462 км, </a:t>
            </a:r>
            <a:r>
              <a:rPr lang="ru-RU" sz="800" dirty="0" err="1"/>
              <a:t>смт</a:t>
            </a:r>
            <a:r>
              <a:rPr lang="ru-RU" sz="800" dirty="0"/>
              <a:t> </a:t>
            </a:r>
            <a:r>
              <a:rPr lang="ru-RU" sz="800" dirty="0" err="1"/>
              <a:t>Аули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м. Дніпро та </a:t>
            </a:r>
            <a:r>
              <a:rPr lang="ru-RU" sz="800" dirty="0" err="1"/>
              <a:t>Кам'янське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0,07</a:t>
            </a:r>
            <a:r>
              <a:rPr lang="uk-UA" sz="800" dirty="0">
                <a:latin typeface="Arial" charset="0"/>
              </a:rPr>
              <a:t>8</a:t>
            </a:r>
            <a:r>
              <a:rPr lang="uk-UA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</a:t>
            </a:r>
            <a:r>
              <a:rPr lang="uk-UA" sz="800" dirty="0" smtClean="0">
                <a:latin typeface="Arial" charset="0"/>
              </a:rPr>
              <a:t>54</a:t>
            </a:r>
            <a:r>
              <a:rPr lang="uk-UA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 </a:t>
            </a:r>
            <a:r>
              <a:rPr lang="ru-RU" sz="800" dirty="0" err="1"/>
              <a:t>р.Гнилоп</a:t>
            </a:r>
            <a:r>
              <a:rPr lang="en-US" sz="800" dirty="0"/>
              <a:t>’</a:t>
            </a:r>
            <a:r>
              <a:rPr lang="uk-UA" sz="800" dirty="0"/>
              <a:t>ять</a:t>
            </a:r>
            <a:r>
              <a:rPr lang="ru-RU" sz="800" dirty="0"/>
              <a:t>, </a:t>
            </a:r>
            <a:r>
              <a:rPr lang="ru-RU" sz="800" dirty="0" err="1"/>
              <a:t>Бердичівське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baseline="30000" dirty="0"/>
              <a:t> </a:t>
            </a:r>
            <a:r>
              <a:rPr lang="ru-RU" sz="800" dirty="0"/>
              <a:t>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м.Бердичів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</a:t>
            </a:r>
            <a:r>
              <a:rPr lang="uk-UA" sz="800" dirty="0" smtClean="0">
                <a:latin typeface="Arial" charset="0"/>
              </a:rPr>
              <a:t>72</a:t>
            </a:r>
            <a:r>
              <a:rPr lang="uk-UA" sz="800" dirty="0" smtClean="0"/>
              <a:t> </a:t>
            </a:r>
            <a:r>
              <a:rPr lang="uk-UA" sz="800" dirty="0"/>
              <a:t>мг/дм</a:t>
            </a:r>
            <a:r>
              <a:rPr lang="uk-UA" sz="800" baseline="30000" dirty="0"/>
              <a:t>3 </a:t>
            </a:r>
            <a:r>
              <a:rPr lang="uk-UA" sz="800" dirty="0"/>
              <a:t>р. </a:t>
            </a:r>
            <a:r>
              <a:rPr lang="uk-UA" sz="800" dirty="0" err="1"/>
              <a:t>Ірша</a:t>
            </a:r>
            <a:r>
              <a:rPr lang="uk-UA" sz="800" dirty="0"/>
              <a:t>, </a:t>
            </a:r>
            <a:r>
              <a:rPr lang="ru-RU" sz="800" dirty="0"/>
              <a:t>93 км, </a:t>
            </a:r>
            <a:r>
              <a:rPr lang="ru-RU" sz="800" dirty="0" err="1"/>
              <a:t>Іршанське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 в/</a:t>
            </a:r>
            <a:r>
              <a:rPr lang="ru-RU" sz="800" dirty="0" err="1"/>
              <a:t>б'єф</a:t>
            </a:r>
            <a:r>
              <a:rPr lang="ru-RU" sz="800" dirty="0"/>
              <a:t>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смт.Нова</a:t>
            </a:r>
            <a:r>
              <a:rPr lang="ru-RU" sz="800" dirty="0"/>
              <a:t> Борова</a:t>
            </a:r>
            <a:r>
              <a:rPr lang="uk-UA" sz="800" dirty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</a:t>
            </a:r>
            <a:r>
              <a:rPr lang="uk-UA" sz="800" dirty="0" smtClean="0">
                <a:latin typeface="Arial" charset="0"/>
              </a:rPr>
              <a:t>78</a:t>
            </a:r>
            <a:r>
              <a:rPr lang="uk-UA" sz="800" dirty="0" smtClean="0"/>
              <a:t>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uk-UA" sz="800" dirty="0"/>
              <a:t> р. </a:t>
            </a:r>
            <a:r>
              <a:rPr lang="uk-UA" sz="800" dirty="0" err="1"/>
              <a:t>Ірша</a:t>
            </a:r>
            <a:r>
              <a:rPr lang="uk-UA" sz="800" dirty="0"/>
              <a:t>,</a:t>
            </a:r>
            <a:r>
              <a:rPr lang="uk-UA" sz="800" baseline="30000" dirty="0"/>
              <a:t> </a:t>
            </a:r>
            <a:r>
              <a:rPr lang="ru-RU" sz="800" dirty="0"/>
              <a:t>31 км, </a:t>
            </a:r>
            <a:r>
              <a:rPr lang="ru-RU" sz="800" dirty="0" err="1"/>
              <a:t>Малинське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</a:t>
            </a:r>
            <a:r>
              <a:rPr lang="uk-UA" sz="800" dirty="0" smtClean="0">
                <a:latin typeface="Arial" charset="0"/>
              </a:rPr>
              <a:t>132 </a:t>
            </a:r>
            <a:r>
              <a:rPr lang="uk-UA" sz="800" dirty="0" smtClean="0"/>
              <a:t>мг</a:t>
            </a:r>
            <a:r>
              <a:rPr lang="uk-UA" sz="800" dirty="0"/>
              <a:t>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Возня,</a:t>
            </a:r>
            <a:r>
              <a:rPr lang="uk-UA" sz="800" baseline="30000" dirty="0"/>
              <a:t> </a:t>
            </a:r>
            <a:r>
              <a:rPr lang="ru-RU" sz="800" dirty="0"/>
              <a:t> 8км,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>
                <a:solidFill>
                  <a:srgbClr val="FF0000"/>
                </a:solidFill>
              </a:rPr>
              <a:t> 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</a:t>
            </a:r>
            <a:r>
              <a:rPr lang="uk-UA" sz="800" dirty="0" smtClean="0">
                <a:latin typeface="Arial" charset="0"/>
              </a:rPr>
              <a:t>98 </a:t>
            </a:r>
            <a:r>
              <a:rPr lang="uk-UA" sz="800" dirty="0" smtClean="0"/>
              <a:t>мг</a:t>
            </a:r>
            <a:r>
              <a:rPr lang="uk-UA" sz="800" dirty="0"/>
              <a:t>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Рось</a:t>
            </a:r>
            <a:r>
              <a:rPr lang="ru-RU" sz="800" dirty="0"/>
              <a:t>, 218 км, </a:t>
            </a:r>
            <a:r>
              <a:rPr lang="ru-RU" sz="800" dirty="0" err="1"/>
              <a:t>с.Глибочка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м.Біла</a:t>
            </a:r>
            <a:r>
              <a:rPr lang="ru-RU" sz="800" dirty="0"/>
              <a:t> </a:t>
            </a:r>
            <a:r>
              <a:rPr lang="ru-RU" sz="800" dirty="0" err="1"/>
              <a:t>Церква</a:t>
            </a:r>
            <a:endParaRPr lang="ru-RU" sz="800" dirty="0"/>
          </a:p>
          <a:p>
            <a:pPr eaLnBrk="0" hangingPunct="0"/>
            <a:r>
              <a:rPr lang="uk-UA" sz="800" dirty="0"/>
              <a:t> </a:t>
            </a:r>
            <a:endParaRPr lang="ru-RU" sz="800" dirty="0"/>
          </a:p>
          <a:p>
            <a:pPr eaLnBrk="0" hangingPunct="0"/>
            <a:r>
              <a:rPr lang="uk-UA" sz="800" dirty="0">
                <a:solidFill>
                  <a:srgbClr val="92D050"/>
                </a:solidFill>
              </a:rPr>
              <a:t> </a:t>
            </a:r>
            <a:endParaRPr lang="ru-RU" sz="800" dirty="0">
              <a:solidFill>
                <a:srgbClr val="92D050"/>
              </a:solidFill>
            </a:endParaRPr>
          </a:p>
        </p:txBody>
      </p:sp>
      <p:pic>
        <p:nvPicPr>
          <p:cNvPr id="18446" name="Рисунок 4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84788" y="849313"/>
            <a:ext cx="4556125" cy="200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56688" y="6562725"/>
            <a:ext cx="587375" cy="106363"/>
          </a:xfrm>
          <a:noFill/>
        </p:spPr>
        <p:txBody>
          <a:bodyPr/>
          <a:lstStyle/>
          <a:p>
            <a:fld id="{58B2EA13-8DE5-4315-8A9A-186A8EB0D88A}" type="slidenum">
              <a:rPr lang="ru-RU" altLang="uk-UA" smtClean="0">
                <a:latin typeface="Arial" charset="0"/>
                <a:cs typeface="Arial" charset="0"/>
              </a:rPr>
              <a:pPr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363" y="73025"/>
            <a:ext cx="4714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850" y="139700"/>
            <a:ext cx="91360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Текстове поле 2"/>
          <p:cNvSpPr txBox="1">
            <a:spLocks noChangeArrowheads="1"/>
          </p:cNvSpPr>
          <p:nvPr/>
        </p:nvSpPr>
        <p:spPr bwMode="auto">
          <a:xfrm>
            <a:off x="4530725" y="455613"/>
            <a:ext cx="5310188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15000"/>
              </a:lnSpc>
              <a:spcAft>
                <a:spcPts val="1000"/>
              </a:spcAft>
            </a:pPr>
            <a:endParaRPr lang="uk-UA" altLang="uk-UA" sz="1100" i="1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38" name="Прямоугольник 12"/>
          <p:cNvSpPr>
            <a:spLocks noChangeArrowheads="1"/>
          </p:cNvSpPr>
          <p:nvPr/>
        </p:nvSpPr>
        <p:spPr bwMode="auto">
          <a:xfrm>
            <a:off x="190500" y="6448425"/>
            <a:ext cx="4249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uk-UA" sz="800" b="1" smtClean="0"/>
              <a:t>   </a:t>
            </a:r>
            <a:endParaRPr lang="ru-RU" sz="800" b="1" smtClean="0"/>
          </a:p>
          <a:p>
            <a:pPr eaLnBrk="0" hangingPunct="0"/>
            <a:r>
              <a:rPr lang="uk-UA" sz="800" smtClean="0"/>
              <a:t>  </a:t>
            </a:r>
            <a:endParaRPr lang="uk-UA" sz="800"/>
          </a:p>
        </p:txBody>
      </p:sp>
      <p:sp>
        <p:nvSpPr>
          <p:cNvPr id="18441" name="Прямоугольник 18"/>
          <p:cNvSpPr>
            <a:spLocks noChangeArrowheads="1"/>
          </p:cNvSpPr>
          <p:nvPr/>
        </p:nvSpPr>
        <p:spPr bwMode="auto">
          <a:xfrm>
            <a:off x="438150" y="692695"/>
            <a:ext cx="920591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uk-UA" sz="1600" dirty="0" smtClean="0">
                <a:solidFill>
                  <a:schemeClr val="bg2"/>
                </a:solidFill>
                <a:latin typeface="Arial Black" pitchFamily="34" charset="0"/>
              </a:rPr>
              <a:t> 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</a:rPr>
              <a:t>АНАЛІЗ</a:t>
            </a:r>
            <a:r>
              <a:rPr lang="uk-UA" sz="1600" dirty="0">
                <a:solidFill>
                  <a:schemeClr val="bg2"/>
                </a:solidFill>
                <a:latin typeface="Arial Black" pitchFamily="34" charset="0"/>
              </a:rPr>
              <a:t> 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</a:rPr>
              <a:t>СТАНУ МАСИВІВ</a:t>
            </a:r>
            <a:r>
              <a:rPr lang="uk-UA" sz="1400" dirty="0" smtClean="0">
                <a:solidFill>
                  <a:schemeClr val="bg2"/>
                </a:solidFill>
                <a:latin typeface="Arial Black" pitchFamily="34" charset="0"/>
              </a:rPr>
              <a:t>  ПОВЕРХНЕВИХ 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</a:rPr>
              <a:t>ВОД ЗА ХІМІЧНИМИ ПОКАЗНИКАМИ  У </a:t>
            </a:r>
            <a:r>
              <a:rPr lang="uk-UA" sz="1400" dirty="0" smtClean="0">
                <a:solidFill>
                  <a:schemeClr val="bg2"/>
                </a:solidFill>
                <a:latin typeface="Arial Black" pitchFamily="34" charset="0"/>
              </a:rPr>
              <a:t>КВІТ</a:t>
            </a:r>
            <a:r>
              <a:rPr lang="uk-UA" sz="1400" dirty="0" smtClean="0">
                <a:solidFill>
                  <a:schemeClr val="bg2"/>
                </a:solidFill>
                <a:latin typeface="Arial Black" pitchFamily="34" charset="0"/>
              </a:rPr>
              <a:t>НІ </a:t>
            </a:r>
            <a:r>
              <a:rPr lang="uk-UA" sz="1400" dirty="0" smtClean="0">
                <a:solidFill>
                  <a:schemeClr val="bg2"/>
                </a:solidFill>
                <a:latin typeface="Arial Black" pitchFamily="34" charset="0"/>
              </a:rPr>
              <a:t>МІСЯЦІ</a:t>
            </a:r>
            <a:endParaRPr lang="uk-UA" altLang="uk-UA" sz="1400" i="1" dirty="0">
              <a:solidFill>
                <a:srgbClr val="7F7F7F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42" name="Прямоугольник 19"/>
          <p:cNvSpPr>
            <a:spLocks noChangeArrowheads="1"/>
          </p:cNvSpPr>
          <p:nvPr/>
        </p:nvSpPr>
        <p:spPr bwMode="auto">
          <a:xfrm>
            <a:off x="438150" y="1246693"/>
            <a:ext cx="9174692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uk-UA" sz="900" b="1" dirty="0" smtClean="0"/>
              <a:t>Зафіксовано </a:t>
            </a:r>
            <a:r>
              <a:rPr lang="uk-UA" sz="900" b="1" dirty="0"/>
              <a:t>перевищення вмісту: нікель і  його сполуки (</a:t>
            </a:r>
            <a:r>
              <a:rPr lang="uk-UA" sz="900" b="1" dirty="0" smtClean="0"/>
              <a:t>норма-34,0 </a:t>
            </a:r>
            <a:r>
              <a:rPr lang="uk-UA" sz="900" b="1" dirty="0" err="1"/>
              <a:t>мкг</a:t>
            </a:r>
            <a:r>
              <a:rPr lang="uk-UA" sz="900" b="1" dirty="0"/>
              <a:t>/дм</a:t>
            </a:r>
            <a:r>
              <a:rPr lang="uk-UA" sz="900" b="1" baseline="30000" dirty="0"/>
              <a:t>3</a:t>
            </a:r>
            <a:r>
              <a:rPr lang="uk-UA" sz="900" b="1" dirty="0"/>
              <a:t> )</a:t>
            </a:r>
          </a:p>
          <a:p>
            <a:pPr eaLnBrk="0" hangingPunct="0"/>
            <a:r>
              <a:rPr lang="uk-UA" sz="900" dirty="0" smtClean="0"/>
              <a:t>-</a:t>
            </a:r>
            <a:r>
              <a:rPr lang="uk-UA" sz="900" dirty="0" smtClean="0">
                <a:latin typeface="Arial" charset="0"/>
              </a:rPr>
              <a:t>4</a:t>
            </a:r>
            <a:r>
              <a:rPr lang="uk-UA" sz="900" dirty="0" smtClean="0"/>
              <a:t>4,</a:t>
            </a:r>
            <a:r>
              <a:rPr lang="uk-UA" sz="900" dirty="0">
                <a:latin typeface="Arial" charset="0"/>
              </a:rPr>
              <a:t>2</a:t>
            </a:r>
            <a:r>
              <a:rPr lang="uk-UA" sz="900" dirty="0" smtClean="0"/>
              <a:t> </a:t>
            </a:r>
            <a:r>
              <a:rPr lang="ru-RU" sz="900" dirty="0"/>
              <a:t>мкг/дм</a:t>
            </a:r>
            <a:r>
              <a:rPr lang="ru-RU" sz="900" baseline="30000" dirty="0"/>
              <a:t>3     </a:t>
            </a:r>
            <a:r>
              <a:rPr lang="uk-UA" sz="900" dirty="0"/>
              <a:t>р</a:t>
            </a:r>
            <a:r>
              <a:rPr lang="ru-RU" sz="900" dirty="0"/>
              <a:t>. Дніпро, 897 км, </a:t>
            </a:r>
            <a:r>
              <a:rPr lang="ru-RU" sz="900" dirty="0" err="1"/>
              <a:t>м.Вишгород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</a:t>
            </a:r>
            <a:r>
              <a:rPr lang="ru-RU" sz="900" dirty="0" err="1"/>
              <a:t>водозабір</a:t>
            </a:r>
            <a:r>
              <a:rPr lang="ru-RU" sz="900" dirty="0"/>
              <a:t> </a:t>
            </a:r>
            <a:r>
              <a:rPr lang="ru-RU" sz="900" dirty="0" err="1"/>
              <a:t>м.Київ</a:t>
            </a:r>
            <a:r>
              <a:rPr lang="ru-RU" sz="900" dirty="0"/>
              <a:t> </a:t>
            </a:r>
            <a:endParaRPr lang="ru-RU" sz="900" dirty="0" smtClean="0"/>
          </a:p>
          <a:p>
            <a:pPr eaLnBrk="0" hangingPunct="0"/>
            <a:r>
              <a:rPr lang="uk-UA" sz="900" dirty="0" smtClean="0"/>
              <a:t>-</a:t>
            </a:r>
            <a:r>
              <a:rPr lang="uk-UA" sz="900" dirty="0" smtClean="0">
                <a:latin typeface="Arial" charset="0"/>
              </a:rPr>
              <a:t>54</a:t>
            </a:r>
            <a:r>
              <a:rPr lang="uk-UA" sz="900" dirty="0" smtClean="0"/>
              <a:t>,</a:t>
            </a:r>
            <a:r>
              <a:rPr lang="uk-UA" sz="900" dirty="0">
                <a:latin typeface="Arial" charset="0"/>
              </a:rPr>
              <a:t>8</a:t>
            </a:r>
            <a:r>
              <a:rPr lang="uk-UA" sz="900" dirty="0" smtClean="0"/>
              <a:t> </a:t>
            </a:r>
            <a:r>
              <a:rPr lang="ru-RU" sz="900" dirty="0" smtClean="0"/>
              <a:t>мкг/дм</a:t>
            </a:r>
            <a:r>
              <a:rPr lang="ru-RU" sz="900" baseline="30000" dirty="0" smtClean="0"/>
              <a:t>3     </a:t>
            </a:r>
            <a:r>
              <a:rPr lang="uk-UA" sz="900" dirty="0"/>
              <a:t>р</a:t>
            </a:r>
            <a:r>
              <a:rPr lang="ru-RU" sz="900" dirty="0"/>
              <a:t>. Дніпро, 678 км, </a:t>
            </a:r>
            <a:r>
              <a:rPr lang="ru-RU" sz="900" dirty="0" err="1"/>
              <a:t>с.Сокирне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</a:t>
            </a:r>
            <a:r>
              <a:rPr lang="ru-RU" sz="900" dirty="0" err="1"/>
              <a:t>водозабір</a:t>
            </a:r>
            <a:r>
              <a:rPr lang="ru-RU" sz="900" dirty="0"/>
              <a:t> </a:t>
            </a:r>
            <a:r>
              <a:rPr lang="ru-RU" sz="900" dirty="0" err="1"/>
              <a:t>м.Черкаси</a:t>
            </a:r>
            <a:r>
              <a:rPr lang="ru-RU" sz="900" dirty="0"/>
              <a:t>;</a:t>
            </a:r>
          </a:p>
          <a:p>
            <a:pPr eaLnBrk="0" hangingPunct="0"/>
            <a:r>
              <a:rPr lang="uk-UA" sz="900" dirty="0" smtClean="0"/>
              <a:t>-</a:t>
            </a:r>
            <a:r>
              <a:rPr lang="uk-UA" sz="900" dirty="0" smtClean="0">
                <a:latin typeface="Arial" charset="0"/>
              </a:rPr>
              <a:t>69</a:t>
            </a:r>
            <a:r>
              <a:rPr lang="uk-UA" sz="900" dirty="0" smtClean="0"/>
              <a:t>,</a:t>
            </a:r>
            <a:r>
              <a:rPr lang="uk-UA" sz="900" dirty="0">
                <a:latin typeface="Arial" charset="0"/>
              </a:rPr>
              <a:t>8</a:t>
            </a:r>
            <a:r>
              <a:rPr lang="uk-UA" sz="900" dirty="0" smtClean="0"/>
              <a:t> </a:t>
            </a:r>
            <a:r>
              <a:rPr lang="ru-RU" sz="900" dirty="0"/>
              <a:t>мкг/дм</a:t>
            </a:r>
            <a:r>
              <a:rPr lang="ru-RU" sz="900" baseline="30000" dirty="0"/>
              <a:t>3  </a:t>
            </a:r>
            <a:r>
              <a:rPr lang="ru-RU" sz="900" baseline="30000" dirty="0">
                <a:latin typeface="Arial" charset="0"/>
              </a:rPr>
              <a:t>  </a:t>
            </a:r>
            <a:r>
              <a:rPr lang="ru-RU" sz="900" baseline="30000" dirty="0"/>
              <a:t> </a:t>
            </a:r>
            <a:r>
              <a:rPr lang="ru-RU" sz="900" dirty="0" smtClean="0"/>
              <a:t> </a:t>
            </a:r>
            <a:r>
              <a:rPr lang="uk-UA" sz="900" dirty="0">
                <a:solidFill>
                  <a:srgbClr val="000000"/>
                </a:solidFill>
                <a:latin typeface="Arial" charset="0"/>
              </a:rPr>
              <a:t>р.</a:t>
            </a:r>
            <a:r>
              <a:rPr lang="ru-RU" sz="900" dirty="0">
                <a:latin typeface="Arial" charset="0"/>
              </a:rPr>
              <a:t> Дніпро,</a:t>
            </a:r>
            <a:r>
              <a:rPr lang="en-US" sz="900" dirty="0">
                <a:latin typeface="Arial" charset="0"/>
              </a:rPr>
              <a:t> </a:t>
            </a:r>
            <a:r>
              <a:rPr lang="ru-RU" sz="900" dirty="0">
                <a:latin typeface="Arial" charset="0"/>
              </a:rPr>
              <a:t>594 км, с. </a:t>
            </a:r>
            <a:r>
              <a:rPr lang="ru-RU" sz="900" dirty="0" err="1">
                <a:latin typeface="Arial" charset="0"/>
              </a:rPr>
              <a:t>Пронозівка</a:t>
            </a:r>
            <a:r>
              <a:rPr lang="ru-RU" sz="900" dirty="0">
                <a:latin typeface="Arial" charset="0"/>
              </a:rPr>
              <a:t>, н/с </a:t>
            </a:r>
            <a:r>
              <a:rPr lang="ru-RU" sz="900" dirty="0" err="1">
                <a:latin typeface="Arial" charset="0"/>
              </a:rPr>
              <a:t>Градизької</a:t>
            </a:r>
            <a:r>
              <a:rPr lang="ru-RU" sz="900" dirty="0">
                <a:latin typeface="Arial" charset="0"/>
              </a:rPr>
              <a:t> з/с;</a:t>
            </a:r>
          </a:p>
          <a:p>
            <a:pPr eaLnBrk="0" hangingPunct="0"/>
            <a:r>
              <a:rPr lang="uk-UA" sz="900" dirty="0">
                <a:latin typeface="Arial" charset="0"/>
              </a:rPr>
              <a:t>- </a:t>
            </a:r>
            <a:r>
              <a:rPr lang="uk-UA" sz="900" dirty="0" smtClean="0">
                <a:latin typeface="Arial" charset="0"/>
              </a:rPr>
              <a:t>89,9  </a:t>
            </a:r>
            <a:r>
              <a:rPr lang="uk-UA" sz="900" dirty="0" err="1" smtClean="0">
                <a:latin typeface="Arial" charset="0"/>
              </a:rPr>
              <a:t>мкг</a:t>
            </a:r>
            <a:r>
              <a:rPr lang="uk-UA" sz="900" dirty="0" smtClean="0">
                <a:latin typeface="Arial" charset="0"/>
              </a:rPr>
              <a:t>/дм</a:t>
            </a:r>
            <a:r>
              <a:rPr lang="uk-UA" sz="900" baseline="30000" dirty="0" smtClean="0">
                <a:latin typeface="Arial" charset="0"/>
              </a:rPr>
              <a:t>3</a:t>
            </a:r>
            <a:r>
              <a:rPr lang="uk-UA" sz="900" dirty="0" smtClean="0">
                <a:latin typeface="Arial" charset="0"/>
              </a:rPr>
              <a:t>  </a:t>
            </a:r>
            <a:r>
              <a:rPr lang="uk-UA" sz="900" dirty="0">
                <a:solidFill>
                  <a:srgbClr val="000000"/>
                </a:solidFill>
                <a:latin typeface="Arial" charset="0"/>
              </a:rPr>
              <a:t>р. </a:t>
            </a:r>
            <a:r>
              <a:rPr lang="ru-RU" sz="900" dirty="0">
                <a:latin typeface="Arial" charset="0"/>
              </a:rPr>
              <a:t>Дніпро,</a:t>
            </a:r>
            <a:r>
              <a:rPr lang="en-US" sz="900" dirty="0">
                <a:latin typeface="Arial" charset="0"/>
              </a:rPr>
              <a:t> </a:t>
            </a:r>
            <a:r>
              <a:rPr lang="ru-RU" sz="900" dirty="0">
                <a:latin typeface="Arial" charset="0"/>
              </a:rPr>
              <a:t>580 км, </a:t>
            </a:r>
            <a:r>
              <a:rPr lang="ru-RU" sz="900" dirty="0" err="1">
                <a:latin typeface="Arial" charset="0"/>
              </a:rPr>
              <a:t>Власівський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водозабір</a:t>
            </a:r>
            <a:r>
              <a:rPr lang="ru-RU" sz="900" dirty="0">
                <a:latin typeface="Arial" charset="0"/>
              </a:rPr>
              <a:t> КП " </a:t>
            </a:r>
            <a:r>
              <a:rPr lang="ru-RU" sz="900" dirty="0" err="1">
                <a:latin typeface="Arial" charset="0"/>
              </a:rPr>
              <a:t>Кременчукводоканал</a:t>
            </a:r>
            <a:endParaRPr lang="uk-UA" sz="900" dirty="0"/>
          </a:p>
          <a:p>
            <a:pPr eaLnBrk="0" hangingPunct="0"/>
            <a:r>
              <a:rPr lang="uk-UA" sz="900" dirty="0" smtClean="0"/>
              <a:t>-</a:t>
            </a:r>
            <a:r>
              <a:rPr lang="uk-UA" sz="900" dirty="0" smtClean="0">
                <a:latin typeface="Arial" charset="0"/>
              </a:rPr>
              <a:t>36,0 </a:t>
            </a:r>
            <a:r>
              <a:rPr lang="uk-UA" sz="900" dirty="0" smtClean="0"/>
              <a:t> </a:t>
            </a:r>
            <a:r>
              <a:rPr lang="ru-RU" sz="900" dirty="0"/>
              <a:t>мкг/дм</a:t>
            </a:r>
            <a:r>
              <a:rPr lang="ru-RU" sz="900" baseline="30000" dirty="0"/>
              <a:t>3   </a:t>
            </a:r>
            <a:r>
              <a:rPr lang="ru-RU" sz="900" dirty="0"/>
              <a:t>р. Дніпро, 550 км, м. </a:t>
            </a:r>
            <a:r>
              <a:rPr lang="ru-RU" sz="900" dirty="0" err="1"/>
              <a:t>Горішні</a:t>
            </a:r>
            <a:r>
              <a:rPr lang="ru-RU" sz="900" dirty="0"/>
              <a:t> </a:t>
            </a:r>
            <a:r>
              <a:rPr lang="ru-RU" sz="900" dirty="0" err="1"/>
              <a:t>Плавні</a:t>
            </a:r>
            <a:r>
              <a:rPr lang="ru-RU" sz="900" dirty="0"/>
              <a:t>, </a:t>
            </a:r>
            <a:r>
              <a:rPr lang="ru-RU" sz="900" dirty="0" err="1"/>
              <a:t>водозабір</a:t>
            </a:r>
            <a:r>
              <a:rPr lang="ru-RU" sz="900" dirty="0" smtClean="0"/>
              <a:t>;</a:t>
            </a:r>
          </a:p>
          <a:p>
            <a:pPr eaLnBrk="0" hangingPunct="0"/>
            <a:endParaRPr lang="ru-RU" sz="900" dirty="0"/>
          </a:p>
          <a:p>
            <a:pPr eaLnBrk="0" hangingPunct="0"/>
            <a:r>
              <a:rPr lang="uk-UA" sz="900" b="1" dirty="0" smtClean="0"/>
              <a:t>Зафіксовано </a:t>
            </a:r>
            <a:r>
              <a:rPr lang="uk-UA" sz="900" b="1" dirty="0"/>
              <a:t>перевищення вмісту: </a:t>
            </a:r>
            <a:r>
              <a:rPr lang="uk-UA" sz="900" b="1" dirty="0" smtClean="0"/>
              <a:t>свинець</a:t>
            </a:r>
            <a:r>
              <a:rPr lang="uk-UA" sz="900" b="1" dirty="0" smtClean="0"/>
              <a:t> </a:t>
            </a:r>
            <a:r>
              <a:rPr lang="uk-UA" sz="900" b="1" dirty="0" smtClean="0"/>
              <a:t>та</a:t>
            </a:r>
            <a:r>
              <a:rPr lang="uk-UA" sz="900" b="1" dirty="0" smtClean="0"/>
              <a:t>  </a:t>
            </a:r>
            <a:r>
              <a:rPr lang="uk-UA" sz="900" b="1" dirty="0"/>
              <a:t>його сполуки (</a:t>
            </a:r>
            <a:r>
              <a:rPr lang="uk-UA" sz="900" b="1" dirty="0" smtClean="0"/>
              <a:t>норма-14,0 </a:t>
            </a:r>
            <a:r>
              <a:rPr lang="uk-UA" sz="900" b="1" dirty="0" err="1"/>
              <a:t>мкг</a:t>
            </a:r>
            <a:r>
              <a:rPr lang="uk-UA" sz="900" b="1" dirty="0"/>
              <a:t>/дм</a:t>
            </a:r>
            <a:r>
              <a:rPr lang="uk-UA" sz="900" b="1" baseline="30000" dirty="0"/>
              <a:t>3</a:t>
            </a:r>
            <a:r>
              <a:rPr lang="uk-UA" sz="900" b="1" dirty="0"/>
              <a:t> </a:t>
            </a:r>
            <a:r>
              <a:rPr lang="uk-UA" sz="900" b="1" dirty="0" smtClean="0"/>
              <a:t>)</a:t>
            </a:r>
          </a:p>
          <a:p>
            <a:pPr eaLnBrk="0" hangingPunct="0"/>
            <a:r>
              <a:rPr lang="uk-UA" sz="900" dirty="0" smtClean="0"/>
              <a:t>-</a:t>
            </a:r>
            <a:r>
              <a:rPr lang="uk-UA" sz="900" dirty="0" smtClean="0">
                <a:latin typeface="Arial" charset="0"/>
              </a:rPr>
              <a:t>14</a:t>
            </a:r>
            <a:r>
              <a:rPr lang="uk-UA" sz="900" dirty="0" smtClean="0"/>
              <a:t>,</a:t>
            </a:r>
            <a:r>
              <a:rPr lang="uk-UA" sz="900" dirty="0">
                <a:latin typeface="Arial" charset="0"/>
              </a:rPr>
              <a:t>4</a:t>
            </a:r>
            <a:r>
              <a:rPr lang="uk-UA" sz="900" dirty="0" smtClean="0"/>
              <a:t> </a:t>
            </a:r>
            <a:r>
              <a:rPr lang="ru-RU" sz="900" dirty="0"/>
              <a:t>мкг/дм</a:t>
            </a:r>
            <a:r>
              <a:rPr lang="ru-RU" sz="900" baseline="30000" dirty="0"/>
              <a:t>3  </a:t>
            </a:r>
            <a:r>
              <a:rPr lang="ru-RU" sz="900" baseline="30000" dirty="0">
                <a:latin typeface="Arial" charset="0"/>
              </a:rPr>
              <a:t>  </a:t>
            </a:r>
            <a:r>
              <a:rPr lang="ru-RU" sz="900" baseline="30000" dirty="0"/>
              <a:t> </a:t>
            </a:r>
            <a:r>
              <a:rPr lang="ru-RU" sz="900" dirty="0"/>
              <a:t>р. Дніпро, 580 км, </a:t>
            </a:r>
            <a:r>
              <a:rPr lang="ru-RU" sz="900" dirty="0" err="1"/>
              <a:t>правий</a:t>
            </a:r>
            <a:r>
              <a:rPr lang="ru-RU" sz="900" dirty="0"/>
              <a:t> берег, </a:t>
            </a:r>
            <a:r>
              <a:rPr lang="ru-RU" sz="900" dirty="0" err="1"/>
              <a:t>питний</a:t>
            </a:r>
            <a:r>
              <a:rPr lang="ru-RU" sz="900" dirty="0"/>
              <a:t> в/з </a:t>
            </a:r>
            <a:r>
              <a:rPr lang="ru-RU" sz="900" dirty="0" err="1"/>
              <a:t>м.Світловодськ</a:t>
            </a:r>
            <a:r>
              <a:rPr lang="ru-RU" sz="900" dirty="0"/>
              <a:t> </a:t>
            </a:r>
            <a:endParaRPr lang="ru-RU" sz="900" dirty="0" smtClean="0"/>
          </a:p>
          <a:p>
            <a:pPr eaLnBrk="0" hangingPunct="0"/>
            <a:endParaRPr lang="ru-RU" sz="900" dirty="0" smtClean="0"/>
          </a:p>
          <a:p>
            <a:pPr eaLnBrk="0" hangingPunct="0"/>
            <a:r>
              <a:rPr lang="uk-UA" sz="900" b="1" dirty="0"/>
              <a:t>Зафіксовано перевищення вмісту: </a:t>
            </a:r>
            <a:r>
              <a:rPr lang="uk-UA" sz="900" b="1" dirty="0" smtClean="0"/>
              <a:t>хром </a:t>
            </a:r>
            <a:r>
              <a:rPr lang="uk-UA" sz="900" b="1" dirty="0"/>
              <a:t>та  його сполуки (</a:t>
            </a:r>
            <a:r>
              <a:rPr lang="uk-UA" sz="900" b="1" dirty="0" smtClean="0"/>
              <a:t>норма-9,0 </a:t>
            </a:r>
            <a:r>
              <a:rPr lang="uk-UA" sz="900" b="1" dirty="0" err="1" smtClean="0"/>
              <a:t>мкг</a:t>
            </a:r>
            <a:r>
              <a:rPr lang="uk-UA" sz="900" b="1" dirty="0" smtClean="0"/>
              <a:t>/дм</a:t>
            </a:r>
            <a:r>
              <a:rPr lang="uk-UA" sz="900" b="1" baseline="30000" dirty="0" smtClean="0"/>
              <a:t>3</a:t>
            </a:r>
            <a:r>
              <a:rPr lang="uk-UA" sz="900" b="1" dirty="0" smtClean="0"/>
              <a:t> </a:t>
            </a:r>
            <a:r>
              <a:rPr lang="uk-UA" sz="900" b="1" dirty="0"/>
              <a:t>)</a:t>
            </a:r>
          </a:p>
          <a:p>
            <a:pPr eaLnBrk="0" hangingPunct="0"/>
            <a:r>
              <a:rPr lang="uk-UA" sz="900" dirty="0" smtClean="0"/>
              <a:t>-</a:t>
            </a:r>
            <a:r>
              <a:rPr lang="uk-UA" sz="900" dirty="0" smtClean="0">
                <a:latin typeface="Arial" charset="0"/>
              </a:rPr>
              <a:t>37</a:t>
            </a:r>
            <a:r>
              <a:rPr lang="uk-UA" sz="900" dirty="0" smtClean="0"/>
              <a:t>,</a:t>
            </a:r>
            <a:r>
              <a:rPr lang="uk-UA" sz="900" dirty="0">
                <a:latin typeface="Arial" charset="0"/>
              </a:rPr>
              <a:t>9</a:t>
            </a:r>
            <a:r>
              <a:rPr lang="uk-UA" sz="900" dirty="0" smtClean="0"/>
              <a:t> </a:t>
            </a:r>
            <a:r>
              <a:rPr lang="ru-RU" sz="900" dirty="0"/>
              <a:t>мкг/дм</a:t>
            </a:r>
            <a:r>
              <a:rPr lang="ru-RU" sz="900" baseline="30000" dirty="0"/>
              <a:t>3  </a:t>
            </a:r>
            <a:r>
              <a:rPr lang="ru-RU" sz="900" baseline="30000" dirty="0">
                <a:latin typeface="Arial" charset="0"/>
              </a:rPr>
              <a:t>  </a:t>
            </a:r>
            <a:r>
              <a:rPr lang="ru-RU" sz="900" baseline="30000" dirty="0"/>
              <a:t> </a:t>
            </a:r>
            <a:r>
              <a:rPr lang="ru-RU" sz="900" dirty="0"/>
              <a:t>р. Дніпро, 580 км, </a:t>
            </a:r>
            <a:r>
              <a:rPr lang="ru-RU" sz="900" dirty="0" err="1"/>
              <a:t>правий</a:t>
            </a:r>
            <a:r>
              <a:rPr lang="ru-RU" sz="900" dirty="0"/>
              <a:t> берег, </a:t>
            </a:r>
            <a:r>
              <a:rPr lang="ru-RU" sz="900" dirty="0" err="1"/>
              <a:t>питний</a:t>
            </a:r>
            <a:r>
              <a:rPr lang="ru-RU" sz="900" dirty="0"/>
              <a:t> в/з </a:t>
            </a:r>
            <a:r>
              <a:rPr lang="ru-RU" sz="900" dirty="0" err="1"/>
              <a:t>м.Світловодськ</a:t>
            </a:r>
            <a:r>
              <a:rPr lang="ru-RU" sz="900" dirty="0"/>
              <a:t> </a:t>
            </a:r>
          </a:p>
          <a:p>
            <a:pPr eaLnBrk="0" hangingPunct="0"/>
            <a:endParaRPr lang="ru-RU" sz="900" dirty="0"/>
          </a:p>
          <a:p>
            <a:pPr eaLnBrk="0" hangingPunct="0"/>
            <a:r>
              <a:rPr lang="uk-UA" sz="900" dirty="0" smtClean="0"/>
              <a:t>-</a:t>
            </a:r>
            <a:r>
              <a:rPr lang="uk-UA" sz="900" b="1" dirty="0" smtClean="0"/>
              <a:t>Виявлено </a:t>
            </a:r>
            <a:r>
              <a:rPr lang="uk-UA" sz="900" b="1" dirty="0"/>
              <a:t>вміст показників в межах екологічних нормативів якості</a:t>
            </a:r>
            <a:r>
              <a:rPr lang="uk-UA" sz="900" b="1" dirty="0" smtClean="0"/>
              <a:t>:</a:t>
            </a:r>
          </a:p>
          <a:p>
            <a:pPr eaLnBrk="0" hangingPunct="0"/>
            <a:endParaRPr lang="uk-UA" sz="900" b="1" dirty="0"/>
          </a:p>
          <a:p>
            <a:pPr eaLnBrk="0" hangingPunct="0">
              <a:buFont typeface="Arial" charset="0"/>
              <a:buChar char="•"/>
            </a:pPr>
            <a:r>
              <a:rPr lang="uk-UA" sz="900" b="1" dirty="0" err="1"/>
              <a:t>Проліароматичні</a:t>
            </a:r>
            <a:r>
              <a:rPr lang="uk-UA" sz="900" b="1" dirty="0"/>
              <a:t> вуглеводні- </a:t>
            </a:r>
            <a:r>
              <a:rPr lang="uk-UA" sz="900" dirty="0" err="1" smtClean="0"/>
              <a:t>флуорантен</a:t>
            </a:r>
            <a:endParaRPr lang="uk-UA" sz="900" dirty="0"/>
          </a:p>
          <a:p>
            <a:pPr eaLnBrk="0" hangingPunct="0"/>
            <a:endParaRPr lang="uk-UA" sz="900" dirty="0"/>
          </a:p>
          <a:p>
            <a:pPr eaLnBrk="0" hangingPunct="0">
              <a:buFont typeface="Arial" charset="0"/>
              <a:buChar char="•"/>
            </a:pPr>
            <a:r>
              <a:rPr lang="uk-UA" sz="900" b="1" dirty="0" smtClean="0"/>
              <a:t>Важкі </a:t>
            </a:r>
            <a:r>
              <a:rPr lang="uk-UA" sz="900" b="1" dirty="0"/>
              <a:t>метали </a:t>
            </a:r>
            <a:r>
              <a:rPr lang="uk-UA" sz="900" dirty="0"/>
              <a:t>– кадмій, </a:t>
            </a:r>
            <a:r>
              <a:rPr lang="uk-UA" sz="900" dirty="0" smtClean="0"/>
              <a:t>нікель, свинець, кобальт </a:t>
            </a:r>
            <a:r>
              <a:rPr lang="uk-UA" sz="900" dirty="0"/>
              <a:t>та  хром </a:t>
            </a:r>
            <a:endParaRPr lang="uk-UA" sz="900" dirty="0" smtClean="0"/>
          </a:p>
          <a:p>
            <a:pPr eaLnBrk="0" hangingPunct="0">
              <a:buFont typeface="Arial" charset="0"/>
              <a:buChar char="•"/>
            </a:pPr>
            <a:endParaRPr lang="uk-UA" sz="900" dirty="0">
              <a:solidFill>
                <a:srgbClr val="FF0000"/>
              </a:solidFill>
            </a:endParaRPr>
          </a:p>
          <a:p>
            <a:r>
              <a:rPr lang="uk-UA" sz="900" b="1" dirty="0"/>
              <a:t> </a:t>
            </a:r>
            <a:r>
              <a:rPr lang="uk-UA" sz="900" b="1" dirty="0">
                <a:solidFill>
                  <a:srgbClr val="000000"/>
                </a:solidFill>
              </a:rPr>
              <a:t>Нафтопродукти </a:t>
            </a:r>
            <a:r>
              <a:rPr lang="uk-UA" sz="900" dirty="0">
                <a:solidFill>
                  <a:srgbClr val="000000"/>
                </a:solidFill>
              </a:rPr>
              <a:t>(норма – 0,05</a:t>
            </a:r>
            <a:r>
              <a:rPr lang="uk-UA" sz="900" dirty="0"/>
              <a:t> мг/дм</a:t>
            </a:r>
            <a:r>
              <a:rPr lang="uk-UA" sz="900" baseline="30000" dirty="0"/>
              <a:t>3</a:t>
            </a:r>
            <a:r>
              <a:rPr lang="ru-RU" sz="900" dirty="0"/>
              <a:t>):</a:t>
            </a:r>
          </a:p>
          <a:p>
            <a:endParaRPr lang="uk-UA" sz="900" b="1" dirty="0">
              <a:solidFill>
                <a:srgbClr val="000000"/>
              </a:solidFill>
            </a:endParaRPr>
          </a:p>
          <a:p>
            <a:r>
              <a:rPr lang="uk-UA" sz="900" dirty="0">
                <a:solidFill>
                  <a:srgbClr val="000000"/>
                </a:solidFill>
              </a:rPr>
              <a:t> - </a:t>
            </a:r>
            <a:r>
              <a:rPr lang="uk-UA" sz="900" dirty="0" smtClean="0">
                <a:solidFill>
                  <a:srgbClr val="000000"/>
                </a:solidFill>
              </a:rPr>
              <a:t>0,046</a:t>
            </a:r>
            <a:r>
              <a:rPr lang="ru-RU" sz="900" dirty="0" smtClean="0"/>
              <a:t> </a:t>
            </a:r>
            <a:r>
              <a:rPr lang="ru-RU" sz="900" dirty="0"/>
              <a:t>мг/дм</a:t>
            </a:r>
            <a:r>
              <a:rPr lang="ru-RU" sz="900" baseline="30000" dirty="0"/>
              <a:t>3</a:t>
            </a:r>
            <a:r>
              <a:rPr lang="ru-RU" sz="900" dirty="0"/>
              <a:t> </a:t>
            </a:r>
            <a:r>
              <a:rPr lang="ru-RU" sz="900" dirty="0" err="1"/>
              <a:t>р.Дніпро</a:t>
            </a:r>
            <a:r>
              <a:rPr lang="ru-RU" sz="900" dirty="0"/>
              <a:t>, </a:t>
            </a:r>
            <a:r>
              <a:rPr lang="ru-RU" sz="900" dirty="0" err="1"/>
              <a:t>Кам’янське</a:t>
            </a:r>
            <a:r>
              <a:rPr lang="ru-RU" sz="900" dirty="0"/>
              <a:t> </a:t>
            </a:r>
            <a:r>
              <a:rPr lang="ru-RU" sz="900" dirty="0" err="1"/>
              <a:t>вдсх</a:t>
            </a:r>
            <a:r>
              <a:rPr lang="ru-RU" sz="900" dirty="0"/>
              <a:t>,</a:t>
            </a:r>
            <a:r>
              <a:rPr lang="ru-RU" sz="9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900" dirty="0"/>
              <a:t>476 км, м. </a:t>
            </a:r>
            <a:r>
              <a:rPr lang="ru-RU" sz="900" dirty="0" err="1"/>
              <a:t>Верхньодніпровськ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</a:t>
            </a:r>
          </a:p>
          <a:p>
            <a:endParaRPr lang="uk-UA" sz="900" dirty="0"/>
          </a:p>
          <a:p>
            <a:r>
              <a:rPr lang="uk-UA" sz="900" dirty="0">
                <a:solidFill>
                  <a:srgbClr val="000000"/>
                </a:solidFill>
              </a:rPr>
              <a:t> - </a:t>
            </a:r>
            <a:r>
              <a:rPr lang="uk-UA" sz="900" dirty="0" smtClean="0">
                <a:solidFill>
                  <a:srgbClr val="000000"/>
                </a:solidFill>
              </a:rPr>
              <a:t>0,048 </a:t>
            </a:r>
            <a:r>
              <a:rPr lang="ru-RU" sz="900" dirty="0"/>
              <a:t>мг/дм</a:t>
            </a:r>
            <a:r>
              <a:rPr lang="ru-RU" sz="900" baseline="30000" dirty="0"/>
              <a:t>3 </a:t>
            </a:r>
            <a:r>
              <a:rPr lang="ru-RU" sz="900" dirty="0"/>
              <a:t> </a:t>
            </a:r>
            <a:r>
              <a:rPr lang="ru-RU" sz="900" dirty="0" err="1"/>
              <a:t>р.Дніпро</a:t>
            </a:r>
            <a:r>
              <a:rPr lang="ru-RU" sz="900" dirty="0"/>
              <a:t>, </a:t>
            </a:r>
            <a:r>
              <a:rPr lang="ru-RU" sz="900" dirty="0" err="1"/>
              <a:t>Кам’янське</a:t>
            </a:r>
            <a:r>
              <a:rPr lang="ru-RU" sz="900" dirty="0"/>
              <a:t> </a:t>
            </a:r>
            <a:r>
              <a:rPr lang="ru-RU" sz="900" dirty="0" err="1"/>
              <a:t>вдсх</a:t>
            </a:r>
            <a:r>
              <a:rPr lang="ru-RU" sz="900" dirty="0"/>
              <a:t>,</a:t>
            </a:r>
            <a:r>
              <a:rPr lang="ru-RU" sz="9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900" dirty="0"/>
              <a:t>462 км, </a:t>
            </a:r>
            <a:r>
              <a:rPr lang="ru-RU" sz="900" dirty="0" err="1"/>
              <a:t>смт</a:t>
            </a:r>
            <a:r>
              <a:rPr lang="ru-RU" sz="900" dirty="0"/>
              <a:t> </a:t>
            </a:r>
            <a:r>
              <a:rPr lang="ru-RU" sz="900" dirty="0" err="1"/>
              <a:t>Аули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 м. Дніпро та </a:t>
            </a:r>
            <a:r>
              <a:rPr lang="ru-RU" sz="900" dirty="0" err="1"/>
              <a:t>Кам</a:t>
            </a:r>
            <a:r>
              <a:rPr lang="en-US" sz="900" dirty="0"/>
              <a:t>’</a:t>
            </a:r>
            <a:r>
              <a:rPr lang="ru-RU" sz="900" dirty="0" err="1"/>
              <a:t>янське</a:t>
            </a:r>
            <a:r>
              <a:rPr lang="ru-RU" sz="900" dirty="0"/>
              <a:t>                                           </a:t>
            </a:r>
            <a:endParaRPr lang="x-none" sz="900" dirty="0"/>
          </a:p>
          <a:p>
            <a:pPr eaLnBrk="0" hangingPunct="0"/>
            <a:endParaRPr lang="uk-UA" sz="900" dirty="0" smtClean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 smtClean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 smtClean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ru-RU" sz="1000" dirty="0">
              <a:solidFill>
                <a:srgbClr val="FF0000"/>
              </a:solidFill>
            </a:endParaRPr>
          </a:p>
        </p:txBody>
      </p:sp>
      <p:sp>
        <p:nvSpPr>
          <p:cNvPr id="18444" name="TextBox 2"/>
          <p:cNvSpPr txBox="1">
            <a:spLocks noChangeArrowheads="1"/>
          </p:cNvSpPr>
          <p:nvPr/>
        </p:nvSpPr>
        <p:spPr bwMode="auto">
          <a:xfrm>
            <a:off x="8545513" y="106363"/>
            <a:ext cx="1098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uk-UA" sz="1100" b="1">
                <a:latin typeface="Times New Roman" pitchFamily="18" charset="0"/>
                <a:cs typeface="Times New Roman" pitchFamily="18" charset="0"/>
              </a:rPr>
              <a:t>Додаток </a:t>
            </a:r>
            <a:endParaRPr lang="uk-UA"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56688" y="6562725"/>
            <a:ext cx="587375" cy="106363"/>
          </a:xfrm>
          <a:noFill/>
        </p:spPr>
        <p:txBody>
          <a:bodyPr/>
          <a:lstStyle/>
          <a:p>
            <a:fld id="{58B2EA13-8DE5-4315-8A9A-186A8EB0D88A}" type="slidenum">
              <a:rPr lang="ru-RU" altLang="uk-UA" smtClean="0">
                <a:latin typeface="Arial" charset="0"/>
                <a:cs typeface="Arial" charset="0"/>
              </a:rPr>
              <a:pPr/>
              <a:t>2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03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4369661</TotalTime>
  <Words>863</Words>
  <Application>Microsoft Office PowerPoint</Application>
  <PresentationFormat>Лист A4 (210x297 мм)</PresentationFormat>
  <Paragraphs>102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Arial Black</vt:lpstr>
      <vt:lpstr>Calibri</vt:lpstr>
      <vt:lpstr>Candara Light</vt:lpstr>
      <vt:lpstr>Google Sans</vt:lpstr>
      <vt:lpstr>Times New Roman</vt:lpstr>
      <vt:lpstr>Verdana</vt:lpstr>
      <vt:lpstr>Оформление по умолчанию</vt:lpstr>
      <vt:lpstr>Презентация PowerPoint</vt:lpstr>
      <vt:lpstr>Презентация PowerPoint</vt:lpstr>
    </vt:vector>
  </TitlesOfParts>
  <Company>Home, sweet 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1980</cp:revision>
  <cp:lastPrinted>2025-01-15T13:32:40Z</cp:lastPrinted>
  <dcterms:created xsi:type="dcterms:W3CDTF">2006-06-01T14:33:20Z</dcterms:created>
  <dcterms:modified xsi:type="dcterms:W3CDTF">2025-05-20T13:34:40Z</dcterms:modified>
</cp:coreProperties>
</file>