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 varScale="1">
        <p:scale>
          <a:sx n="85" d="100"/>
          <a:sy n="85" d="100"/>
        </p:scale>
        <p:origin x="95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Органічні показники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uk-UA" sz="800" b="1"/>
              <a:t>БСК (норма – 3 </a:t>
            </a:r>
            <a:r>
              <a:rPr lang="ru-RU" sz="800" b="1"/>
              <a:t>мг</a:t>
            </a:r>
            <a:r>
              <a:rPr lang="uk-UA" sz="800" b="1"/>
              <a:t>О</a:t>
            </a:r>
            <a:r>
              <a:rPr lang="uk-UA" sz="800" b="1" baseline="-25000"/>
              <a:t>2</a:t>
            </a:r>
            <a:r>
              <a:rPr lang="uk-UA" sz="800" b="1"/>
              <a:t>/дм</a:t>
            </a:r>
            <a:r>
              <a:rPr lang="uk-UA" sz="800" b="1" baseline="30000"/>
              <a:t>3</a:t>
            </a:r>
            <a:r>
              <a:rPr lang="ru-RU" sz="800"/>
              <a:t>)</a:t>
            </a:r>
            <a:r>
              <a:rPr lang="uk-UA" sz="80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мінімальне значення – </a:t>
            </a:r>
            <a:r>
              <a:rPr lang="ru-RU" sz="800"/>
              <a:t>1,20</a:t>
            </a:r>
            <a:r>
              <a:rPr lang="uk-UA" sz="800"/>
              <a:t>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>
                <a:solidFill>
                  <a:srgbClr val="000000"/>
                </a:solidFill>
              </a:rPr>
              <a:t>/дм</a:t>
            </a:r>
            <a:r>
              <a:rPr lang="uk-UA" sz="800" baseline="30000">
                <a:solidFill>
                  <a:srgbClr val="000000"/>
                </a:solidFill>
              </a:rPr>
              <a:t>3 </a:t>
            </a:r>
            <a:r>
              <a:rPr lang="ru-RU" sz="80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максимальне значення - зафіксовано </a:t>
            </a:r>
            <a:r>
              <a:rPr lang="uk-UA" sz="800" b="1"/>
              <a:t>перевищення:</a:t>
            </a:r>
          </a:p>
          <a:p>
            <a:pPr eaLnBrk="0" hangingPunct="0"/>
            <a:r>
              <a:rPr lang="uk-UA" sz="800"/>
              <a:t> 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- 4,08  мгО2/дм3 </a:t>
            </a:r>
            <a:r>
              <a:rPr lang="ru-RU" sz="800">
                <a:solidFill>
                  <a:srgbClr val="000000"/>
                </a:solidFill>
                <a:latin typeface="Arial" charset="0"/>
              </a:rPr>
              <a:t>р. Дніпро, 550 км, м. Горішні Плавні, водозабір</a:t>
            </a:r>
          </a:p>
          <a:p>
            <a:pPr eaLnBrk="0" hangingPunct="0"/>
            <a:r>
              <a:rPr lang="uk-UA" sz="800">
                <a:latin typeface="Arial" charset="0"/>
              </a:rPr>
              <a:t> - 4,00  мгО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>
                <a:latin typeface="Arial" charset="0"/>
              </a:rPr>
              <a:t>/дм3</a:t>
            </a:r>
            <a:r>
              <a:rPr lang="ru-RU" sz="800">
                <a:latin typeface="Arial" charset="0"/>
              </a:rPr>
              <a:t> 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>
                <a:latin typeface="Arial" charset="0"/>
              </a:rPr>
              <a:t> Дніпро,</a:t>
            </a:r>
            <a:r>
              <a:rPr lang="en-US" sz="800">
                <a:latin typeface="Arial" charset="0"/>
              </a:rPr>
              <a:t> </a:t>
            </a:r>
            <a:r>
              <a:rPr lang="ru-RU" sz="800">
                <a:latin typeface="Arial" charset="0"/>
              </a:rPr>
              <a:t>594 км, с. Пронозівка, н/с Градизької з/с;</a:t>
            </a:r>
          </a:p>
          <a:p>
            <a:pPr eaLnBrk="0" hangingPunct="0"/>
            <a:r>
              <a:rPr lang="uk-UA" sz="800">
                <a:latin typeface="Arial" charset="0"/>
              </a:rPr>
              <a:t> - 3,76 мгО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>
                <a:latin typeface="Arial" charset="0"/>
              </a:rPr>
              <a:t>/дм3  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800">
                <a:latin typeface="Arial" charset="0"/>
              </a:rPr>
              <a:t>Дніпро,</a:t>
            </a:r>
            <a:r>
              <a:rPr lang="en-US" sz="800">
                <a:latin typeface="Arial" charset="0"/>
              </a:rPr>
              <a:t> </a:t>
            </a:r>
            <a:r>
              <a:rPr lang="ru-RU" sz="800">
                <a:latin typeface="Arial" charset="0"/>
              </a:rPr>
              <a:t>580 км, Власівський водозабір КП " Кременчукводоканал</a:t>
            </a:r>
            <a:endParaRPr lang="uk-UA" sz="800"/>
          </a:p>
          <a:p>
            <a:pPr eaLnBrk="0" hangingPunct="0"/>
            <a:r>
              <a:rPr lang="uk-UA" sz="800">
                <a:latin typeface="Arial" charset="0"/>
              </a:rPr>
              <a:t> - 3,41 мгО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>
                <a:latin typeface="Arial" charset="0"/>
              </a:rPr>
              <a:t>/дм3 </a:t>
            </a:r>
            <a:r>
              <a:rPr lang="ru-RU" sz="800">
                <a:latin typeface="Arial" charset="0"/>
              </a:rPr>
              <a:t>р. Дніпро, 580 км, правий берег, питний в/з м.Світловодськ</a:t>
            </a:r>
            <a:endParaRPr lang="uk-UA" sz="800">
              <a:latin typeface="Arial" charset="0"/>
            </a:endParaRPr>
          </a:p>
          <a:p>
            <a:pPr eaLnBrk="0" hangingPunct="0"/>
            <a:r>
              <a:rPr lang="uk-UA" sz="800">
                <a:latin typeface="Arial" charset="0"/>
              </a:rPr>
              <a:t> - </a:t>
            </a:r>
            <a:r>
              <a:rPr lang="uk-UA" sz="800"/>
              <a:t>3,</a:t>
            </a:r>
            <a:r>
              <a:rPr lang="uk-UA" sz="800">
                <a:latin typeface="Arial" charset="0"/>
              </a:rPr>
              <a:t>32</a:t>
            </a:r>
            <a:r>
              <a:rPr lang="uk-UA" sz="800"/>
              <a:t>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 </a:t>
            </a:r>
            <a:r>
              <a:rPr lang="ru-RU" sz="800"/>
              <a:t>р. Тетерів, 259 км, питний в/з м.Житомир</a:t>
            </a:r>
            <a:endParaRPr lang="ru-RU" sz="800">
              <a:latin typeface="Arial" charset="0"/>
            </a:endParaRPr>
          </a:p>
          <a:p>
            <a:pPr eaLnBrk="0" hangingPunct="0"/>
            <a:r>
              <a:rPr lang="uk-UA" sz="800">
                <a:solidFill>
                  <a:srgbClr val="000000"/>
                </a:solidFill>
                <a:latin typeface="Arial" charset="0"/>
              </a:rPr>
              <a:t> - 3,16 мгО2/дм3</a:t>
            </a:r>
            <a:r>
              <a:rPr lang="uk-UA" sz="800">
                <a:latin typeface="Arial" charset="0"/>
              </a:rPr>
              <a:t> р. Ірша, </a:t>
            </a:r>
            <a:r>
              <a:rPr lang="ru-RU" sz="800">
                <a:latin typeface="Arial" charset="0"/>
              </a:rPr>
              <a:t>31 км, Малинське вдсх., питний в/з м.Малин;</a:t>
            </a:r>
          </a:p>
          <a:p>
            <a:pPr eaLnBrk="0" hangingPunct="0"/>
            <a:r>
              <a:rPr lang="uk-UA" sz="800">
                <a:solidFill>
                  <a:srgbClr val="000000"/>
                </a:solidFill>
                <a:latin typeface="Arial" charset="0"/>
              </a:rPr>
              <a:t> - 3,11  мгО2/дм3</a:t>
            </a:r>
            <a:r>
              <a:rPr lang="ru-RU" sz="800">
                <a:solidFill>
                  <a:srgbClr val="000000"/>
                </a:solidFill>
                <a:latin typeface="Arial" charset="0"/>
              </a:rPr>
              <a:t> р.Гнилоп</a:t>
            </a:r>
            <a:r>
              <a:rPr lang="en-US" sz="80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ять</a:t>
            </a:r>
            <a:r>
              <a:rPr lang="ru-RU" sz="800">
                <a:solidFill>
                  <a:srgbClr val="000000"/>
                </a:solidFill>
                <a:latin typeface="Arial" charset="0"/>
              </a:rPr>
              <a:t>, Бердичівське вдсх.,  59 км, питний в/з м.Бердичів</a:t>
            </a:r>
            <a:endParaRPr lang="ru-RU" sz="800">
              <a:latin typeface="Arial" charset="0"/>
            </a:endParaRPr>
          </a:p>
          <a:p>
            <a:pPr eaLnBrk="0" hangingPunct="0"/>
            <a:r>
              <a:rPr lang="uk-UA" sz="800">
                <a:latin typeface="Arial" charset="0"/>
              </a:rPr>
              <a:t> - </a:t>
            </a:r>
            <a:r>
              <a:rPr lang="uk-UA" sz="800"/>
              <a:t>3,</a:t>
            </a:r>
            <a:r>
              <a:rPr lang="uk-UA" sz="800">
                <a:latin typeface="Arial" charset="0"/>
              </a:rPr>
              <a:t>09</a:t>
            </a:r>
            <a:r>
              <a:rPr lang="uk-UA" sz="800"/>
              <a:t>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</a:t>
            </a:r>
            <a:r>
              <a:rPr lang="ru-RU" sz="800"/>
              <a:t>р. Возня,</a:t>
            </a:r>
            <a:r>
              <a:rPr lang="uk-UA" sz="800" baseline="30000"/>
              <a:t> </a:t>
            </a:r>
            <a:r>
              <a:rPr lang="ru-RU" sz="800"/>
              <a:t> 8км, с.Рудня Городищенська, питний в/з м.Малин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ru-RU" sz="800"/>
              <a:t> </a:t>
            </a:r>
            <a:r>
              <a:rPr lang="uk-UA" sz="800" b="1"/>
              <a:t>ХСК (норма – 50 мгО</a:t>
            </a:r>
            <a:r>
              <a:rPr lang="uk-UA" sz="800" b="1" baseline="-25000">
                <a:solidFill>
                  <a:srgbClr val="000000"/>
                </a:solidFill>
              </a:rPr>
              <a:t>2</a:t>
            </a:r>
            <a:r>
              <a:rPr lang="uk-UA" sz="800" b="1"/>
              <a:t>/дм</a:t>
            </a:r>
            <a:r>
              <a:rPr lang="uk-UA" sz="800" b="1" baseline="30000"/>
              <a:t>3</a:t>
            </a:r>
            <a:r>
              <a:rPr lang="uk-UA" sz="80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 мінімальне значення – </a:t>
            </a:r>
            <a:r>
              <a:rPr lang="ru-RU" sz="800"/>
              <a:t>14,59 </a:t>
            </a:r>
            <a:r>
              <a:rPr lang="uk-UA" sz="800">
                <a:solidFill>
                  <a:srgbClr val="FF0000"/>
                </a:solidFill>
              </a:rPr>
              <a:t> </a:t>
            </a:r>
            <a:r>
              <a:rPr lang="uk-UA" sz="800"/>
              <a:t>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</a:t>
            </a:r>
            <a:r>
              <a:rPr lang="uk-UA" sz="900"/>
              <a:t> </a:t>
            </a:r>
            <a:endParaRPr lang="uk-UA" sz="800"/>
          </a:p>
          <a:p>
            <a:pPr eaLnBrk="0" hangingPunct="0">
              <a:buFont typeface="Arial" charset="0"/>
              <a:buChar char="•"/>
            </a:pPr>
            <a:r>
              <a:rPr lang="uk-UA" sz="800"/>
              <a:t> максимальне значення- зафіксовано </a:t>
            </a:r>
            <a:r>
              <a:rPr lang="uk-UA" sz="800" b="1"/>
              <a:t>перевищення:</a:t>
            </a:r>
            <a:endParaRPr lang="uk-UA" sz="800"/>
          </a:p>
          <a:p>
            <a:pPr eaLnBrk="0" hangingPunct="0"/>
            <a:r>
              <a:rPr lang="uk-UA" sz="800"/>
              <a:t>- </a:t>
            </a:r>
            <a:r>
              <a:rPr lang="ru-RU" sz="800">
                <a:latin typeface="Arial" charset="0"/>
              </a:rPr>
              <a:t>60</a:t>
            </a:r>
            <a:r>
              <a:rPr lang="ru-RU" sz="800"/>
              <a:t>,0</a:t>
            </a:r>
            <a:r>
              <a:rPr lang="uk-UA" sz="800">
                <a:solidFill>
                  <a:srgbClr val="FF0000"/>
                </a:solidFill>
              </a:rPr>
              <a:t> </a:t>
            </a:r>
            <a:r>
              <a:rPr lang="uk-UA" sz="800"/>
              <a:t>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</a:t>
            </a:r>
            <a:r>
              <a:rPr lang="ru-RU" sz="800"/>
              <a:t>р. Рось, 64 км, м. Корсунь-Шевченківський, питний водозабір</a:t>
            </a:r>
            <a:r>
              <a:rPr lang="uk-UA" sz="800"/>
              <a:t> </a:t>
            </a:r>
          </a:p>
          <a:p>
            <a:pPr eaLnBrk="0" hangingPunct="0"/>
            <a:endParaRPr lang="ru-RU" sz="80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Біогенні показники</a:t>
            </a:r>
          </a:p>
          <a:p>
            <a:pPr eaLnBrk="0" hangingPunct="0"/>
            <a:r>
              <a:rPr lang="ru-RU" sz="800"/>
              <a:t>Амоній іони (норма – 1,28 </a:t>
            </a:r>
            <a:r>
              <a:rPr lang="uk-UA" sz="800"/>
              <a:t>мг/</a:t>
            </a:r>
            <a:r>
              <a:rPr lang="ru-RU" sz="800"/>
              <a:t>дм</a:t>
            </a:r>
            <a:r>
              <a:rPr lang="ru-RU" sz="800" baseline="30000"/>
              <a:t>3</a:t>
            </a:r>
            <a:r>
              <a:rPr lang="uk-UA" sz="800"/>
              <a:t>)</a:t>
            </a:r>
            <a:r>
              <a:rPr lang="uk-UA" sz="800">
                <a:latin typeface="Arial" charset="0"/>
              </a:rPr>
              <a:t> - </a:t>
            </a:r>
            <a:r>
              <a:rPr lang="ru-RU" sz="800">
                <a:latin typeface="Arial" charset="0"/>
              </a:rPr>
              <a:t>в межах від 0,12 мг/дм3  до 0,78 мг/дм3 </a:t>
            </a:r>
            <a:endParaRPr lang="uk-UA" sz="800" b="1"/>
          </a:p>
          <a:p>
            <a:pPr eaLnBrk="0" hangingPunct="0"/>
            <a:r>
              <a:rPr lang="ru-RU" sz="800"/>
              <a:t>Фосфат-іони (норма – 3,5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– в межах від 0,</a:t>
            </a:r>
            <a:r>
              <a:rPr lang="ru-RU" sz="800">
                <a:latin typeface="Arial" charset="0"/>
              </a:rPr>
              <a:t>06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до 1,</a:t>
            </a:r>
            <a:r>
              <a:rPr lang="ru-RU" sz="800">
                <a:latin typeface="Arial" charset="0"/>
              </a:rPr>
              <a:t>15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endParaRPr lang="ru-RU" sz="800"/>
          </a:p>
          <a:p>
            <a:pPr eaLnBrk="0" hangingPunct="0"/>
            <a:r>
              <a:rPr lang="ru-RU" sz="800"/>
              <a:t>Нітрат-іони (норма – 45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– в межах від 1,</a:t>
            </a:r>
            <a:r>
              <a:rPr lang="ru-RU" sz="800">
                <a:latin typeface="Arial" charset="0"/>
              </a:rPr>
              <a:t>35</a:t>
            </a:r>
            <a:r>
              <a:rPr lang="ru-RU" sz="800"/>
              <a:t> мг/дм</a:t>
            </a:r>
            <a:r>
              <a:rPr lang="ru-RU" sz="800" baseline="30000"/>
              <a:t>3</a:t>
            </a:r>
            <a:r>
              <a:rPr lang="ru-RU" sz="800"/>
              <a:t>  до </a:t>
            </a:r>
            <a:r>
              <a:rPr lang="uk-UA" sz="800">
                <a:latin typeface="Arial" charset="0"/>
              </a:rPr>
              <a:t>15,67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endParaRPr lang="en-US" sz="800"/>
          </a:p>
          <a:p>
            <a:pPr eaLnBrk="0" hangingPunct="0"/>
            <a:r>
              <a:rPr lang="ru-RU" sz="800"/>
              <a:t>Нітрит-іони (норма – 3,3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– в межах від 0,0</a:t>
            </a:r>
            <a:r>
              <a:rPr lang="ru-RU" sz="800">
                <a:latin typeface="Arial" charset="0"/>
              </a:rPr>
              <a:t>2</a:t>
            </a:r>
            <a:r>
              <a:rPr lang="ru-RU" sz="800"/>
              <a:t> 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r>
              <a:rPr lang="uk-UA" sz="800"/>
              <a:t> до</a:t>
            </a:r>
            <a:r>
              <a:rPr lang="ru-RU" sz="800"/>
              <a:t> 0,</a:t>
            </a:r>
            <a:r>
              <a:rPr lang="uk-UA" sz="800">
                <a:latin typeface="Arial" charset="0"/>
              </a:rPr>
              <a:t>08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</a:t>
            </a:r>
            <a:r>
              <a:rPr lang="uk-UA" sz="800"/>
              <a:t>  </a:t>
            </a:r>
            <a:endParaRPr lang="en-US" sz="800"/>
          </a:p>
          <a:p>
            <a:pPr eaLnBrk="0" hangingPunct="0"/>
            <a:r>
              <a:rPr lang="ru-RU" sz="800"/>
              <a:t>Сухий залишок (норма – 1000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- в межах від 2</a:t>
            </a:r>
            <a:r>
              <a:rPr lang="ru-RU" sz="800">
                <a:latin typeface="Arial" charset="0"/>
              </a:rPr>
              <a:t>5</a:t>
            </a:r>
            <a:r>
              <a:rPr lang="ru-RU" sz="800"/>
              <a:t>6,0 мг/дм</a:t>
            </a:r>
            <a:r>
              <a:rPr lang="ru-RU" sz="800" baseline="30000"/>
              <a:t>3 </a:t>
            </a:r>
            <a:r>
              <a:rPr lang="ru-RU" sz="800"/>
              <a:t>до </a:t>
            </a:r>
            <a:r>
              <a:rPr lang="uk-UA" sz="800">
                <a:latin typeface="Arial" charset="0"/>
              </a:rPr>
              <a:t>576</a:t>
            </a:r>
            <a:r>
              <a:rPr lang="uk-UA" sz="800"/>
              <a:t>,00</a:t>
            </a:r>
            <a:r>
              <a:rPr lang="ru-RU" sz="800"/>
              <a:t> мг/дм</a:t>
            </a:r>
            <a:r>
              <a:rPr lang="ru-RU" sz="800" baseline="30000"/>
              <a:t>3   </a:t>
            </a:r>
            <a:endParaRPr lang="uk-UA" sz="800" baseline="30000"/>
          </a:p>
          <a:p>
            <a:pPr eaLnBrk="0" hangingPunct="0"/>
            <a:endParaRPr lang="uk-UA" sz="800" baseline="300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561975"/>
            <a:ext cx="3667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БЕРЕЗНІ</a:t>
            </a:r>
            <a:r>
              <a:rPr lang="uk-UA" altLang="uk-UA" sz="1600" dirty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Небезпечні речовини</a:t>
            </a:r>
          </a:p>
          <a:p>
            <a:pPr eaLnBrk="0" hangingPunct="0"/>
            <a:endParaRPr lang="ru-RU" sz="800" b="1"/>
          </a:p>
          <a:p>
            <a:pPr eaLnBrk="0" hangingPunct="0"/>
            <a:endParaRPr lang="ru-RU" sz="800" b="1"/>
          </a:p>
          <a:p>
            <a:pPr eaLnBrk="0" hangingPunct="0"/>
            <a:r>
              <a:rPr lang="ru-RU" sz="800" b="1"/>
              <a:t>ЗАФІКСОВАНО перевищення вмісту показників: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ru-RU" sz="800" b="1"/>
              <a:t>Заліза загального</a:t>
            </a:r>
            <a:r>
              <a:rPr lang="ru-RU" sz="800"/>
              <a:t> (</a:t>
            </a:r>
            <a:r>
              <a:rPr lang="ru-RU" sz="800" b="1"/>
              <a:t>норма – 0,3 </a:t>
            </a:r>
            <a:r>
              <a:rPr lang="uk-UA" sz="800" b="1"/>
              <a:t>мг/дм</a:t>
            </a:r>
            <a:r>
              <a:rPr lang="uk-UA" sz="800" b="1" baseline="30000"/>
              <a:t>3</a:t>
            </a:r>
            <a:r>
              <a:rPr lang="ru-RU" sz="800"/>
              <a:t>):</a:t>
            </a:r>
            <a:endParaRPr lang="ru-RU" sz="800">
              <a:latin typeface="Arial" charset="0"/>
            </a:endParaRPr>
          </a:p>
          <a:p>
            <a:r>
              <a:rPr lang="uk-UA" sz="800">
                <a:latin typeface="Arial" charset="0"/>
              </a:rPr>
              <a:t> -  0,530 мг/ дм3</a:t>
            </a:r>
            <a:r>
              <a:rPr lang="ru-RU" sz="800">
                <a:latin typeface="Arial" charset="0"/>
              </a:rPr>
              <a:t> р. Возня,</a:t>
            </a:r>
            <a:r>
              <a:rPr lang="uk-UA" sz="800">
                <a:latin typeface="Arial" charset="0"/>
              </a:rPr>
              <a:t> </a:t>
            </a:r>
            <a:r>
              <a:rPr lang="ru-RU" sz="800">
                <a:latin typeface="Arial" charset="0"/>
              </a:rPr>
              <a:t> 8км ,с.Рудня Городищенська, питний в/з м.Малин;</a:t>
            </a:r>
          </a:p>
          <a:p>
            <a:r>
              <a:rPr lang="uk-UA" sz="800">
                <a:latin typeface="Arial" charset="0"/>
              </a:rPr>
              <a:t> - 0,408 мг/дм3 р. Ірша, </a:t>
            </a:r>
            <a:r>
              <a:rPr lang="ru-RU" sz="800">
                <a:latin typeface="Arial" charset="0"/>
              </a:rPr>
              <a:t>93 км, в/б'єф питний в/з смт.Нова Борова</a:t>
            </a:r>
            <a:r>
              <a:rPr lang="uk-UA" sz="800">
                <a:latin typeface="Arial" charset="0"/>
              </a:rPr>
              <a:t>;</a:t>
            </a:r>
          </a:p>
          <a:p>
            <a:r>
              <a:rPr lang="uk-UA" sz="800">
                <a:latin typeface="Arial" charset="0"/>
              </a:rPr>
              <a:t> - 0,340  мг/ дм3</a:t>
            </a:r>
            <a:r>
              <a:rPr lang="ru-RU" sz="800">
                <a:latin typeface="Arial" charset="0"/>
              </a:rPr>
              <a:t> р. Рось, 218 км, с.Глибочка, питний в/з м.Біла Церква</a:t>
            </a:r>
            <a:endParaRPr lang="uk-UA" sz="800">
              <a:latin typeface="Arial" charset="0"/>
            </a:endParaRPr>
          </a:p>
          <a:p>
            <a:r>
              <a:rPr lang="uk-UA" sz="80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>
                <a:solidFill>
                  <a:srgbClr val="000000"/>
                </a:solidFill>
              </a:rPr>
              <a:t>0,3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12</a:t>
            </a:r>
            <a:r>
              <a:rPr lang="uk-UA" sz="800">
                <a:solidFill>
                  <a:srgbClr val="000000"/>
                </a:solidFill>
              </a:rPr>
              <a:t>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р. Тетерів, 259 км, питний в/з м.Житомир</a:t>
            </a:r>
            <a:endParaRPr lang="ru-RU" sz="800">
              <a:latin typeface="Arial" charset="0"/>
            </a:endParaRPr>
          </a:p>
          <a:p>
            <a:r>
              <a:rPr lang="uk-UA" sz="800">
                <a:latin typeface="Arial" charset="0"/>
              </a:rPr>
              <a:t> - 0,312 мг/дм3 р. Ірша, </a:t>
            </a:r>
            <a:r>
              <a:rPr lang="ru-RU" sz="800">
                <a:latin typeface="Arial" charset="0"/>
              </a:rPr>
              <a:t>31 км, Малинське вдсх., питний в/з м.Малин;</a:t>
            </a:r>
          </a:p>
          <a:p>
            <a:r>
              <a:rPr lang="ru-RU" sz="800"/>
              <a:t>                                    </a:t>
            </a:r>
          </a:p>
          <a:p>
            <a:pPr eaLnBrk="0" hangingPunct="0"/>
            <a:r>
              <a:rPr lang="ru-RU" sz="800" b="1"/>
              <a:t>Марганцю</a:t>
            </a:r>
            <a:r>
              <a:rPr lang="ru-RU" sz="800"/>
              <a:t> (</a:t>
            </a:r>
            <a:r>
              <a:rPr lang="ru-RU" sz="800" b="1"/>
              <a:t>норма – 0,01 </a:t>
            </a:r>
            <a:r>
              <a:rPr lang="uk-UA" sz="800" b="1"/>
              <a:t>мг/дм</a:t>
            </a:r>
            <a:r>
              <a:rPr lang="uk-UA" sz="800" b="1" baseline="30000"/>
              <a:t>3</a:t>
            </a:r>
            <a:r>
              <a:rPr lang="ru-RU" sz="800"/>
              <a:t>):</a:t>
            </a:r>
            <a:r>
              <a:rPr lang="uk-UA" sz="800"/>
              <a:t> </a:t>
            </a:r>
          </a:p>
          <a:p>
            <a:pPr eaLnBrk="0" hangingPunct="0"/>
            <a:r>
              <a:rPr lang="uk-UA" sz="800"/>
              <a:t> - 0,</a:t>
            </a:r>
            <a:r>
              <a:rPr lang="uk-UA" sz="800">
                <a:latin typeface="Arial" charset="0"/>
              </a:rPr>
              <a:t>08</a:t>
            </a:r>
            <a:r>
              <a:rPr lang="uk-UA" sz="800"/>
              <a:t> мг/дм</a:t>
            </a:r>
            <a:r>
              <a:rPr lang="uk-UA" sz="800" baseline="30000"/>
              <a:t>3 </a:t>
            </a:r>
            <a:r>
              <a:rPr lang="uk-UA" sz="800"/>
              <a:t>р</a:t>
            </a:r>
            <a:r>
              <a:rPr lang="ru-RU" sz="800"/>
              <a:t>. Дніпро, 897 км, м.Вишгород, питний водозабір м.Київ;</a:t>
            </a:r>
          </a:p>
          <a:p>
            <a:pPr eaLnBrk="0" hangingPunct="0"/>
            <a:r>
              <a:rPr lang="uk-UA" sz="800"/>
              <a:t> </a:t>
            </a:r>
            <a:r>
              <a:rPr lang="ru-RU" sz="800"/>
              <a:t>- 0,0</a:t>
            </a:r>
            <a:r>
              <a:rPr lang="ru-RU" sz="800">
                <a:latin typeface="Arial" charset="0"/>
              </a:rPr>
              <a:t>9</a:t>
            </a:r>
            <a:r>
              <a:rPr lang="ru-RU" sz="800"/>
              <a:t> 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r>
              <a:rPr lang="uk-UA" sz="800">
                <a:solidFill>
                  <a:srgbClr val="000000"/>
                </a:solidFill>
              </a:rPr>
              <a:t>р. </a:t>
            </a:r>
            <a:r>
              <a:rPr lang="ru-RU" sz="800"/>
              <a:t> Дніпро,</a:t>
            </a:r>
            <a:r>
              <a:rPr lang="en-US" sz="800"/>
              <a:t> </a:t>
            </a:r>
            <a:r>
              <a:rPr lang="ru-RU" sz="800"/>
              <a:t>594 км, с. Пронозівка, н/с Градизької з/с;</a:t>
            </a:r>
          </a:p>
          <a:p>
            <a:pPr eaLnBrk="0" hangingPunct="0"/>
            <a:r>
              <a:rPr lang="uk-UA" sz="800">
                <a:solidFill>
                  <a:srgbClr val="000000"/>
                </a:solidFill>
              </a:rPr>
              <a:t> - 0,0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76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р. Дніпро,</a:t>
            </a:r>
            <a:r>
              <a:rPr lang="uk-UA" sz="800">
                <a:solidFill>
                  <a:srgbClr val="000000"/>
                </a:solidFill>
              </a:rPr>
              <a:t> </a:t>
            </a:r>
            <a:r>
              <a:rPr lang="ru-RU" sz="800"/>
              <a:t>580 км, Власівський водозабір КП " Кременчукводоканал</a:t>
            </a:r>
          </a:p>
          <a:p>
            <a:pPr eaLnBrk="0" hangingPunct="0"/>
            <a:r>
              <a:rPr lang="ru-RU" sz="800"/>
              <a:t> - 0,0</a:t>
            </a:r>
            <a:r>
              <a:rPr lang="ru-RU" sz="800">
                <a:latin typeface="Arial" charset="0"/>
              </a:rPr>
              <a:t>48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р. Дніпро, 550 км, м. Горішні Плавні, водозабір;</a:t>
            </a:r>
          </a:p>
          <a:p>
            <a:pPr eaLnBrk="0" hangingPunct="0"/>
            <a:r>
              <a:rPr lang="uk-UA" sz="800"/>
              <a:t> </a:t>
            </a:r>
            <a:r>
              <a:rPr lang="ru-RU" sz="800"/>
              <a:t>- 0,0</a:t>
            </a:r>
            <a:r>
              <a:rPr lang="ru-RU" sz="800">
                <a:latin typeface="Arial" charset="0"/>
              </a:rPr>
              <a:t>3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р. Дніпро, 476 км, м. Верхньодніпровськ, питний в/з</a:t>
            </a:r>
          </a:p>
          <a:p>
            <a:pPr eaLnBrk="0" hangingPunct="0"/>
            <a:r>
              <a:rPr lang="uk-UA" sz="800"/>
              <a:t> - 0,03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 р. Дніпро, 462 км, смт Аули, питний в/з м. Дніпро та Кам'янське;</a:t>
            </a:r>
          </a:p>
          <a:p>
            <a:pPr eaLnBrk="0" hangingPunct="0"/>
            <a:r>
              <a:rPr lang="uk-UA" sz="800"/>
              <a:t> - 0,07</a:t>
            </a:r>
            <a:r>
              <a:rPr lang="uk-UA" sz="800">
                <a:latin typeface="Arial" charset="0"/>
              </a:rPr>
              <a:t>2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 р. Тетерів, 259 км, питний в/з м.Житомир;</a:t>
            </a:r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6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  </a:t>
            </a:r>
            <a:r>
              <a:rPr lang="ru-RU" sz="800"/>
              <a:t>р.Гнилоп</a:t>
            </a:r>
            <a:r>
              <a:rPr lang="en-US" sz="800"/>
              <a:t>’</a:t>
            </a:r>
            <a:r>
              <a:rPr lang="uk-UA" sz="800"/>
              <a:t>ять</a:t>
            </a:r>
            <a:r>
              <a:rPr lang="ru-RU" sz="800"/>
              <a:t>, Бердичівське вдсх., </a:t>
            </a:r>
            <a:r>
              <a:rPr lang="ru-RU" sz="800" baseline="30000"/>
              <a:t> </a:t>
            </a:r>
            <a:r>
              <a:rPr lang="ru-RU" sz="800"/>
              <a:t>59 км, питний в/з м.Бердичів;</a:t>
            </a:r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78</a:t>
            </a:r>
            <a:r>
              <a:rPr lang="uk-UA" sz="800"/>
              <a:t> мг/дм</a:t>
            </a:r>
            <a:r>
              <a:rPr lang="uk-UA" sz="800" baseline="30000"/>
              <a:t>3 </a:t>
            </a:r>
            <a:r>
              <a:rPr lang="uk-UA" sz="800"/>
              <a:t>р. Ірша, </a:t>
            </a:r>
            <a:r>
              <a:rPr lang="ru-RU" sz="800"/>
              <a:t>93 км, Іршанське вдсх, в/б'єф питний в/з смт.Нова Борова</a:t>
            </a:r>
            <a:r>
              <a:rPr lang="uk-UA" sz="800"/>
              <a:t>;</a:t>
            </a:r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84</a:t>
            </a:r>
            <a:r>
              <a:rPr lang="uk-UA" sz="800"/>
              <a:t> мг/дм</a:t>
            </a:r>
            <a:r>
              <a:rPr lang="uk-UA" sz="800" baseline="30000"/>
              <a:t>3</a:t>
            </a:r>
            <a:r>
              <a:rPr lang="uk-UA" sz="800"/>
              <a:t> р. Ірша,</a:t>
            </a:r>
            <a:r>
              <a:rPr lang="uk-UA" sz="800" baseline="30000"/>
              <a:t> </a:t>
            </a:r>
            <a:r>
              <a:rPr lang="ru-RU" sz="800"/>
              <a:t>31 км, Малинське вдсх., питний в/з м.Малин;</a:t>
            </a:r>
          </a:p>
          <a:p>
            <a:pPr eaLnBrk="0" hangingPunct="0"/>
            <a:r>
              <a:rPr lang="uk-UA" sz="800"/>
              <a:t> - 0,1</a:t>
            </a:r>
            <a:r>
              <a:rPr lang="uk-UA" sz="800">
                <a:latin typeface="Arial" charset="0"/>
              </a:rPr>
              <a:t>2 </a:t>
            </a:r>
            <a:r>
              <a:rPr lang="uk-UA" sz="800"/>
              <a:t>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Возня,</a:t>
            </a:r>
            <a:r>
              <a:rPr lang="uk-UA" sz="800" baseline="30000"/>
              <a:t> </a:t>
            </a:r>
            <a:r>
              <a:rPr lang="ru-RU" sz="800"/>
              <a:t> 8км, с.Рудня Городищенська, питний в/з м.Малин</a:t>
            </a:r>
            <a:r>
              <a:rPr lang="ru-RU" sz="80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5</a:t>
            </a:r>
            <a:r>
              <a:rPr lang="uk-UA" sz="800"/>
              <a:t> 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Рось, 218 км, с.Глибочка, питний в/з м.Біла Церква</a:t>
            </a:r>
          </a:p>
          <a:p>
            <a:pPr eaLnBrk="0" hangingPunct="0"/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>
                <a:solidFill>
                  <a:srgbClr val="92D050"/>
                </a:solidFill>
              </a:rPr>
              <a:t> </a:t>
            </a:r>
            <a:endParaRPr lang="ru-RU" sz="80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БЕРЕЗНІ 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69371" y="1514552"/>
            <a:ext cx="9174692" cy="492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/>
              <a:t>Зафіксовано перевищення вмісту: миш</a:t>
            </a:r>
            <a:r>
              <a:rPr lang="en-US" sz="900" b="1" dirty="0"/>
              <a:t>’</a:t>
            </a:r>
            <a:r>
              <a:rPr lang="uk-UA" sz="900" b="1" dirty="0"/>
              <a:t>як (норма-4,3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) </a:t>
            </a:r>
            <a:r>
              <a:rPr lang="uk-UA" sz="900" b="1" dirty="0" smtClean="0">
                <a:latin typeface="Arial" charset="0"/>
              </a:rPr>
              <a:t>                           </a:t>
            </a:r>
            <a:endParaRPr lang="uk-UA" sz="900" b="1" dirty="0">
              <a:latin typeface="Arial" charset="0"/>
            </a:endParaRPr>
          </a:p>
          <a:p>
            <a:pPr eaLnBrk="0" hangingPunct="0"/>
            <a:r>
              <a:rPr lang="uk-UA" sz="900" dirty="0">
                <a:latin typeface="Arial" charset="0"/>
              </a:rPr>
              <a:t>- 11,1 </a:t>
            </a:r>
            <a:r>
              <a:rPr lang="ru-RU" sz="900" dirty="0">
                <a:latin typeface="Arial" charset="0"/>
              </a:rPr>
              <a:t>мкг/дм</a:t>
            </a:r>
            <a:r>
              <a:rPr lang="ru-RU" sz="900" baseline="30000" dirty="0">
                <a:latin typeface="Arial" charset="0"/>
              </a:rPr>
              <a:t>3</a:t>
            </a:r>
            <a:r>
              <a:rPr lang="ru-RU" sz="900" dirty="0">
                <a:latin typeface="Arial" charset="0"/>
              </a:rPr>
              <a:t>  р. Дніпро, 476 км, м. </a:t>
            </a:r>
            <a:r>
              <a:rPr lang="ru-RU" sz="900" dirty="0" err="1">
                <a:latin typeface="Arial" charset="0"/>
              </a:rPr>
              <a:t>Верхньодніпровськ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</a:t>
            </a:r>
            <a:endParaRPr lang="uk-UA" sz="900" dirty="0">
              <a:latin typeface="Arial" charset="0"/>
            </a:endParaRPr>
          </a:p>
          <a:p>
            <a:pPr eaLnBrk="0" hangingPunct="0"/>
            <a:r>
              <a:rPr lang="uk-UA" sz="900" dirty="0"/>
              <a:t>-14,0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  р</a:t>
            </a:r>
            <a:r>
              <a:rPr lang="ru-RU" sz="900" dirty="0"/>
              <a:t>. Дніпро, 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Кам'янське</a:t>
            </a:r>
            <a:r>
              <a:rPr lang="ru-RU" sz="900" dirty="0"/>
              <a:t>;</a:t>
            </a:r>
          </a:p>
          <a:p>
            <a:pPr eaLnBrk="0" hangingPunct="0"/>
            <a:r>
              <a:rPr lang="uk-UA" sz="900" dirty="0"/>
              <a:t>-10,9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ru-RU" sz="900" dirty="0"/>
              <a:t> </a:t>
            </a:r>
            <a:r>
              <a:rPr lang="uk-UA" sz="900" dirty="0"/>
              <a:t> р. </a:t>
            </a:r>
            <a:r>
              <a:rPr lang="uk-UA" sz="900" dirty="0" err="1"/>
              <a:t>Ірша</a:t>
            </a:r>
            <a:r>
              <a:rPr lang="uk-UA" sz="900" dirty="0"/>
              <a:t>, </a:t>
            </a:r>
            <a:r>
              <a:rPr lang="ru-RU" sz="900" dirty="0"/>
              <a:t>31 км, </a:t>
            </a:r>
            <a:r>
              <a:rPr lang="ru-RU" sz="900" dirty="0" err="1"/>
              <a:t>Малинське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.,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r>
              <a:rPr lang="ru-RU" sz="900" dirty="0"/>
              <a:t>;</a:t>
            </a:r>
          </a:p>
          <a:p>
            <a:pPr eaLnBrk="0" hangingPunct="0"/>
            <a:r>
              <a:rPr lang="uk-UA" sz="900" dirty="0"/>
              <a:t>-13,6 </a:t>
            </a:r>
            <a:r>
              <a:rPr lang="ru-RU" sz="900" dirty="0"/>
              <a:t>мкг/дм3     р. Возня,</a:t>
            </a:r>
            <a:r>
              <a:rPr lang="uk-UA" sz="900" dirty="0"/>
              <a:t> </a:t>
            </a:r>
            <a:r>
              <a:rPr lang="ru-RU" sz="900" dirty="0"/>
              <a:t> 8км, </a:t>
            </a:r>
            <a:r>
              <a:rPr lang="ru-RU" sz="900" dirty="0" err="1"/>
              <a:t>с.Рудня</a:t>
            </a:r>
            <a:r>
              <a:rPr lang="ru-RU" sz="900" dirty="0"/>
              <a:t> </a:t>
            </a:r>
            <a:r>
              <a:rPr lang="ru-RU" sz="900" dirty="0" err="1"/>
              <a:t>Городищенська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r>
              <a:rPr lang="ru-RU" sz="900" dirty="0">
                <a:solidFill>
                  <a:srgbClr val="FF0000"/>
                </a:solidFill>
              </a:rPr>
              <a:t> </a:t>
            </a:r>
            <a:endParaRPr lang="ru-RU" sz="900" dirty="0" smtClean="0">
              <a:solidFill>
                <a:srgbClr val="FF0000"/>
              </a:solidFill>
            </a:endParaRPr>
          </a:p>
          <a:p>
            <a:pPr eaLnBrk="0" hangingPunct="0"/>
            <a:endParaRPr lang="ru-RU" sz="900" dirty="0" smtClean="0">
              <a:solidFill>
                <a:srgbClr val="FF0000"/>
              </a:solidFill>
            </a:endParaRPr>
          </a:p>
          <a:p>
            <a:pPr eaLnBrk="0" hangingPunct="0"/>
            <a:r>
              <a:rPr lang="uk-UA" sz="900" b="1" dirty="0"/>
              <a:t>Зафіксовано перевищення вмісту: нікель і  його сполуки (норма-34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>
                <a:latin typeface="Arial" charset="0"/>
              </a:rPr>
              <a:t>6</a:t>
            </a:r>
            <a:r>
              <a:rPr lang="uk-UA" sz="900" dirty="0"/>
              <a:t>4,</a:t>
            </a:r>
            <a:r>
              <a:rPr lang="uk-UA" sz="900" dirty="0">
                <a:latin typeface="Arial" charset="0"/>
              </a:rPr>
              <a:t>1</a:t>
            </a:r>
            <a:r>
              <a:rPr lang="uk-UA" sz="900" dirty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uk-UA" sz="900" dirty="0"/>
              <a:t>р</a:t>
            </a:r>
            <a:r>
              <a:rPr lang="ru-RU" sz="900" dirty="0"/>
              <a:t>. Дніпро, 678 км, </a:t>
            </a:r>
            <a:r>
              <a:rPr lang="ru-RU" sz="900" dirty="0" err="1"/>
              <a:t>с.Сокирне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м.Черкаси</a:t>
            </a:r>
            <a:r>
              <a:rPr lang="ru-RU" sz="900" dirty="0"/>
              <a:t>;</a:t>
            </a:r>
          </a:p>
          <a:p>
            <a:pPr eaLnBrk="0" hangingPunct="0"/>
            <a:r>
              <a:rPr lang="uk-UA" sz="900" dirty="0"/>
              <a:t>-</a:t>
            </a:r>
            <a:r>
              <a:rPr lang="uk-UA" sz="900" dirty="0">
                <a:latin typeface="Arial" charset="0"/>
              </a:rPr>
              <a:t>69</a:t>
            </a:r>
            <a:r>
              <a:rPr lang="uk-UA" sz="900" dirty="0"/>
              <a:t>,</a:t>
            </a:r>
            <a:r>
              <a:rPr lang="uk-UA" sz="900" dirty="0">
                <a:latin typeface="Arial" charset="0"/>
              </a:rPr>
              <a:t>6</a:t>
            </a:r>
            <a:r>
              <a:rPr lang="uk-UA" sz="900" dirty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</a:t>
            </a:r>
            <a:r>
              <a:rPr lang="ru-RU" sz="900" baseline="30000" dirty="0">
                <a:latin typeface="Arial" charset="0"/>
              </a:rPr>
              <a:t>  </a:t>
            </a:r>
            <a:r>
              <a:rPr lang="ru-RU" sz="900" baseline="30000" dirty="0"/>
              <a:t> </a:t>
            </a:r>
            <a:r>
              <a:rPr lang="ru-RU" sz="900" dirty="0"/>
              <a:t>р. Дніпро, 580 км, </a:t>
            </a:r>
            <a:r>
              <a:rPr lang="ru-RU" sz="900" dirty="0" err="1"/>
              <a:t>правий</a:t>
            </a:r>
            <a:r>
              <a:rPr lang="ru-RU" sz="900" dirty="0"/>
              <a:t> берег,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м.Світловодськ</a:t>
            </a:r>
            <a:r>
              <a:rPr lang="ru-RU" sz="900" dirty="0"/>
              <a:t> </a:t>
            </a:r>
          </a:p>
          <a:p>
            <a:pPr eaLnBrk="0" hangingPunct="0"/>
            <a:r>
              <a:rPr lang="uk-UA" sz="900" dirty="0"/>
              <a:t>-</a:t>
            </a:r>
            <a:r>
              <a:rPr lang="uk-UA" sz="900" dirty="0">
                <a:latin typeface="Arial" charset="0"/>
              </a:rPr>
              <a:t>117</a:t>
            </a:r>
            <a:r>
              <a:rPr lang="uk-UA" sz="900" dirty="0"/>
              <a:t>,</a:t>
            </a:r>
            <a:r>
              <a:rPr lang="uk-UA" sz="900" dirty="0">
                <a:latin typeface="Arial" charset="0"/>
              </a:rPr>
              <a:t>8</a:t>
            </a:r>
            <a:r>
              <a:rPr lang="uk-UA" sz="900" dirty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</a:t>
            </a:r>
            <a:r>
              <a:rPr lang="ru-RU" sz="900" dirty="0"/>
              <a:t>р. </a:t>
            </a:r>
            <a:r>
              <a:rPr lang="ru-RU" sz="900" dirty="0" err="1"/>
              <a:t>Тетерів</a:t>
            </a:r>
            <a:r>
              <a:rPr lang="ru-RU" sz="900" dirty="0"/>
              <a:t>, 259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м.Житомир</a:t>
            </a:r>
            <a:r>
              <a:rPr lang="ru-RU" sz="900" dirty="0"/>
              <a:t>;</a:t>
            </a:r>
            <a:r>
              <a:rPr lang="uk-UA" sz="900" dirty="0"/>
              <a:t> </a:t>
            </a:r>
            <a:endParaRPr lang="uk-UA" sz="900" dirty="0">
              <a:latin typeface="Arial" charset="0"/>
            </a:endParaRPr>
          </a:p>
          <a:p>
            <a:pPr eaLnBrk="0" hangingPunct="0"/>
            <a:r>
              <a:rPr lang="uk-UA" sz="900" dirty="0">
                <a:latin typeface="Arial" charset="0"/>
              </a:rPr>
              <a:t>-41,1 </a:t>
            </a:r>
            <a:r>
              <a:rPr lang="ru-RU" sz="900" dirty="0">
                <a:latin typeface="Arial" charset="0"/>
              </a:rPr>
              <a:t>мкг/дм3    </a:t>
            </a:r>
            <a:r>
              <a:rPr lang="uk-UA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р.Гнилоп</a:t>
            </a:r>
            <a:r>
              <a:rPr lang="en-US" sz="900" dirty="0">
                <a:latin typeface="Arial" charset="0"/>
              </a:rPr>
              <a:t>’</a:t>
            </a:r>
            <a:r>
              <a:rPr lang="uk-UA" sz="900" dirty="0">
                <a:latin typeface="Arial" charset="0"/>
              </a:rPr>
              <a:t>ять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Бердичівське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вдсх</a:t>
            </a:r>
            <a:r>
              <a:rPr lang="ru-RU" sz="900" dirty="0">
                <a:latin typeface="Arial" charset="0"/>
              </a:rPr>
              <a:t>.,  59 км,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м.Бердичів</a:t>
            </a:r>
            <a:endParaRPr lang="ru-RU" sz="900" dirty="0">
              <a:latin typeface="Arial" charset="0"/>
            </a:endParaRPr>
          </a:p>
          <a:p>
            <a:pPr eaLnBrk="0" hangingPunct="0"/>
            <a:r>
              <a:rPr lang="uk-UA" sz="900" dirty="0">
                <a:latin typeface="Arial" charset="0"/>
              </a:rPr>
              <a:t>-40,5 </a:t>
            </a:r>
            <a:r>
              <a:rPr lang="ru-RU" sz="900" dirty="0">
                <a:latin typeface="Arial" charset="0"/>
              </a:rPr>
              <a:t>мкг/дм3    </a:t>
            </a:r>
            <a:r>
              <a:rPr lang="uk-UA" sz="900" dirty="0">
                <a:latin typeface="Arial" charset="0"/>
              </a:rPr>
              <a:t> р. </a:t>
            </a:r>
            <a:r>
              <a:rPr lang="uk-UA" sz="900" dirty="0" err="1">
                <a:latin typeface="Arial" charset="0"/>
              </a:rPr>
              <a:t>Ірша</a:t>
            </a:r>
            <a:r>
              <a:rPr lang="uk-UA" sz="900" dirty="0">
                <a:latin typeface="Arial" charset="0"/>
              </a:rPr>
              <a:t>, </a:t>
            </a:r>
            <a:r>
              <a:rPr lang="ru-RU" sz="900" dirty="0">
                <a:latin typeface="Arial" charset="0"/>
              </a:rPr>
              <a:t>31 км, </a:t>
            </a:r>
            <a:r>
              <a:rPr lang="ru-RU" sz="900" dirty="0" err="1">
                <a:latin typeface="Arial" charset="0"/>
              </a:rPr>
              <a:t>Малинське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вдсх</a:t>
            </a:r>
            <a:r>
              <a:rPr lang="ru-RU" sz="900" dirty="0">
                <a:latin typeface="Arial" charset="0"/>
              </a:rPr>
              <a:t>.,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м.Малин</a:t>
            </a:r>
            <a:r>
              <a:rPr lang="ru-RU" sz="900" dirty="0">
                <a:latin typeface="Arial" charset="0"/>
              </a:rPr>
              <a:t>;</a:t>
            </a:r>
          </a:p>
          <a:p>
            <a:pPr eaLnBrk="0" hangingPunct="0"/>
            <a:r>
              <a:rPr lang="uk-UA" sz="900" dirty="0"/>
              <a:t>-</a:t>
            </a:r>
            <a:r>
              <a:rPr lang="uk-UA" sz="900" dirty="0">
                <a:latin typeface="Arial" charset="0"/>
              </a:rPr>
              <a:t>3</a:t>
            </a:r>
            <a:r>
              <a:rPr lang="uk-UA" sz="900" dirty="0"/>
              <a:t>6,</a:t>
            </a:r>
            <a:r>
              <a:rPr lang="uk-UA" sz="900" dirty="0">
                <a:latin typeface="Arial" charset="0"/>
              </a:rPr>
              <a:t>5</a:t>
            </a:r>
            <a:r>
              <a:rPr lang="uk-UA" sz="900" dirty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ru-RU" sz="900" baseline="30000" dirty="0">
                <a:latin typeface="Arial" charset="0"/>
              </a:rPr>
              <a:t> </a:t>
            </a:r>
            <a:r>
              <a:rPr lang="ru-RU" sz="900" dirty="0"/>
              <a:t>р. Возня,</a:t>
            </a:r>
            <a:r>
              <a:rPr lang="uk-UA" sz="900" baseline="30000" dirty="0"/>
              <a:t> </a:t>
            </a:r>
            <a:r>
              <a:rPr lang="ru-RU" sz="900" dirty="0"/>
              <a:t> 8км, </a:t>
            </a:r>
            <a:r>
              <a:rPr lang="ru-RU" sz="900" dirty="0" err="1"/>
              <a:t>с.Рудня</a:t>
            </a:r>
            <a:r>
              <a:rPr lang="ru-RU" sz="900" dirty="0"/>
              <a:t> </a:t>
            </a:r>
            <a:r>
              <a:rPr lang="ru-RU" sz="900" dirty="0" err="1"/>
              <a:t>Городищенська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r>
              <a:rPr lang="ru-RU" sz="9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900" dirty="0"/>
              <a:t>-</a:t>
            </a:r>
            <a:r>
              <a:rPr lang="uk-UA" sz="900" dirty="0">
                <a:latin typeface="Arial" charset="0"/>
              </a:rPr>
              <a:t>64</a:t>
            </a:r>
            <a:r>
              <a:rPr lang="uk-UA" sz="900" dirty="0"/>
              <a:t>,</a:t>
            </a:r>
            <a:r>
              <a:rPr lang="uk-UA" sz="900" dirty="0">
                <a:latin typeface="Arial" charset="0"/>
              </a:rPr>
              <a:t>0</a:t>
            </a:r>
            <a:r>
              <a:rPr lang="uk-UA" sz="900" dirty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ru-RU" sz="900" baseline="30000" dirty="0">
                <a:latin typeface="Arial" charset="0"/>
              </a:rPr>
              <a:t> </a:t>
            </a:r>
            <a:r>
              <a:rPr lang="ru-RU" sz="900" dirty="0"/>
              <a:t>р. </a:t>
            </a:r>
            <a:r>
              <a:rPr lang="ru-RU" sz="900" dirty="0" err="1"/>
              <a:t>Рось</a:t>
            </a:r>
            <a:r>
              <a:rPr lang="ru-RU" sz="900" dirty="0"/>
              <a:t>, 218 км, </a:t>
            </a:r>
            <a:r>
              <a:rPr lang="ru-RU" sz="900" dirty="0" err="1"/>
              <a:t>с.Глибочка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м.Біла</a:t>
            </a:r>
            <a:r>
              <a:rPr lang="ru-RU" sz="900" dirty="0"/>
              <a:t> </a:t>
            </a:r>
            <a:r>
              <a:rPr lang="ru-RU" sz="900" dirty="0" err="1" smtClean="0"/>
              <a:t>Церква</a:t>
            </a:r>
            <a:endParaRPr lang="ru-RU" sz="900" dirty="0" smtClean="0"/>
          </a:p>
          <a:p>
            <a:pPr eaLnBrk="0" hangingPunct="0"/>
            <a:endParaRPr lang="uk-UA" sz="900" dirty="0"/>
          </a:p>
          <a:p>
            <a:pPr eaLnBrk="0" hangingPunct="0"/>
            <a:r>
              <a:rPr lang="ru-RU" sz="800" b="1" dirty="0"/>
              <a:t> </a:t>
            </a:r>
            <a:r>
              <a:rPr lang="ru-RU" sz="800" b="1" dirty="0" err="1"/>
              <a:t>Зафіксовано</a:t>
            </a:r>
            <a:r>
              <a:rPr lang="ru-RU" sz="800" b="1" dirty="0"/>
              <a:t> 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: Хром та </a:t>
            </a:r>
            <a:r>
              <a:rPr lang="ru-RU" sz="800" b="1" dirty="0" err="1"/>
              <a:t>його</a:t>
            </a:r>
            <a:r>
              <a:rPr lang="ru-RU" sz="800" b="1" dirty="0"/>
              <a:t> </a:t>
            </a:r>
            <a:r>
              <a:rPr lang="ru-RU" sz="800" b="1" dirty="0" err="1"/>
              <a:t>сполуки</a:t>
            </a:r>
            <a:r>
              <a:rPr lang="ru-RU" sz="800" b="1" dirty="0"/>
              <a:t> (норма-9,0 мкг/дм3)</a:t>
            </a:r>
          </a:p>
          <a:p>
            <a:pPr eaLnBrk="0" hangingPunct="0"/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-27,5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ru-RU" sz="800" dirty="0"/>
              <a:t>     </a:t>
            </a:r>
            <a:r>
              <a:rPr lang="uk-UA" sz="800" dirty="0"/>
              <a:t>р</a:t>
            </a:r>
            <a:r>
              <a:rPr lang="ru-RU" sz="800" dirty="0"/>
              <a:t>. Дніпро, 678 км, </a:t>
            </a:r>
            <a:r>
              <a:rPr lang="ru-RU" sz="800" dirty="0" err="1"/>
              <a:t>с.Сокирне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м.Черкаси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-15,0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uk-UA" sz="800" dirty="0">
                <a:solidFill>
                  <a:srgbClr val="000000"/>
                </a:solidFill>
              </a:rPr>
              <a:t>     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/>
              <a:t>-14,7 </a:t>
            </a:r>
            <a:r>
              <a:rPr lang="ru-RU" sz="800" dirty="0"/>
              <a:t>мкг/дм</a:t>
            </a:r>
            <a:r>
              <a:rPr lang="ru-RU" sz="800" baseline="30000" dirty="0"/>
              <a:t>3       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endParaRPr lang="ru-RU" sz="800" dirty="0"/>
          </a:p>
          <a:p>
            <a:pPr eaLnBrk="0" hangingPunct="0"/>
            <a:endParaRPr lang="uk-UA" sz="800" baseline="300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Виявлено вміст показників в межах екологічних нормативів якості:</a:t>
            </a:r>
          </a:p>
          <a:p>
            <a:pPr eaLnBrk="0" hangingPunct="0">
              <a:buFont typeface="Arial" charset="0"/>
              <a:buChar char="•"/>
            </a:pPr>
            <a:endParaRPr lang="uk-UA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Пестициди </a:t>
            </a:r>
            <a:r>
              <a:rPr lang="uk-UA" sz="800" dirty="0"/>
              <a:t>–пара-пара- ДДТ</a:t>
            </a:r>
          </a:p>
          <a:p>
            <a:pPr eaLnBrk="0" hangingPunct="0">
              <a:buFont typeface="Arial" charset="0"/>
              <a:buChar char="•"/>
            </a:pPr>
            <a:endParaRPr lang="uk-UA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</a:t>
            </a:r>
            <a:r>
              <a:rPr lang="uk-UA" sz="800" dirty="0" err="1"/>
              <a:t>флуорантен</a:t>
            </a:r>
            <a:r>
              <a:rPr lang="uk-UA" sz="800" dirty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/>
              <a:t>a</a:t>
            </a:r>
            <a:r>
              <a:rPr lang="uk-UA" sz="800" dirty="0"/>
              <a:t>)</a:t>
            </a:r>
            <a:r>
              <a:rPr lang="uk-UA" sz="800" dirty="0" err="1"/>
              <a:t>пірен</a:t>
            </a:r>
            <a:r>
              <a:rPr lang="uk-UA" sz="800" dirty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/>
              <a:t>b)</a:t>
            </a:r>
            <a:r>
              <a:rPr lang="uk-UA" sz="800" dirty="0" err="1"/>
              <a:t>флуорантен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Леткі органічні сполуки </a:t>
            </a:r>
            <a:r>
              <a:rPr lang="uk-UA" sz="800" dirty="0"/>
              <a:t>- </a:t>
            </a:r>
            <a:r>
              <a:rPr lang="uk-UA" sz="800" dirty="0" err="1"/>
              <a:t>трихлорметан</a:t>
            </a:r>
            <a:r>
              <a:rPr lang="uk-UA" sz="800" dirty="0"/>
              <a:t> (хлороформ)</a:t>
            </a:r>
          </a:p>
          <a:p>
            <a:pPr lvl="4" eaLnBrk="0" hangingPunct="0"/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Важкі метали </a:t>
            </a:r>
            <a:r>
              <a:rPr lang="uk-UA" sz="700" dirty="0"/>
              <a:t>– </a:t>
            </a:r>
            <a:r>
              <a:rPr lang="uk-UA" sz="800" dirty="0"/>
              <a:t>кадмій, нікель, миш</a:t>
            </a:r>
            <a:r>
              <a:rPr lang="en-US" sz="800" dirty="0"/>
              <a:t>’</a:t>
            </a:r>
            <a:r>
              <a:rPr lang="uk-UA" sz="800"/>
              <a:t>як та  хром </a:t>
            </a:r>
          </a:p>
          <a:p>
            <a:pPr eaLnBrk="0" hangingPunct="0"/>
            <a:endParaRPr lang="uk-UA" sz="900" dirty="0" smtClean="0"/>
          </a:p>
          <a:p>
            <a:pPr eaLnBrk="0" hangingPunct="0"/>
            <a:endParaRPr lang="uk-UA" sz="900" dirty="0"/>
          </a:p>
          <a:p>
            <a:pPr eaLnBrk="0" hangingPunct="0"/>
            <a:endParaRPr lang="uk-UA" sz="900" dirty="0" smtClean="0"/>
          </a:p>
          <a:p>
            <a:pPr eaLnBrk="0" hangingPunct="0"/>
            <a:endParaRPr lang="uk-UA" sz="900" dirty="0"/>
          </a:p>
          <a:p>
            <a:pPr eaLnBrk="0" hangingPunct="0"/>
            <a:endParaRPr lang="uk-UA" sz="900" dirty="0" smtClean="0"/>
          </a:p>
          <a:p>
            <a:pPr eaLnBrk="0" hangingPunct="0"/>
            <a:endParaRPr lang="ru-RU" sz="900" dirty="0" smtClean="0"/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4369482</TotalTime>
  <Words>971</Words>
  <Application>Microsoft Office PowerPoint</Application>
  <PresentationFormat>Лист A4 (210x297 мм)</PresentationFormat>
  <Paragraphs>110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Candara Light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1967</cp:revision>
  <cp:lastPrinted>2025-01-15T13:32:40Z</cp:lastPrinted>
  <dcterms:created xsi:type="dcterms:W3CDTF">2006-06-01T14:33:20Z</dcterms:created>
  <dcterms:modified xsi:type="dcterms:W3CDTF">2025-05-21T06:20:34Z</dcterms:modified>
</cp:coreProperties>
</file>