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 varScale="1">
        <p:scale>
          <a:sx n="85" d="100"/>
          <a:sy n="85" d="100"/>
        </p:scale>
        <p:origin x="9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lvl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1,30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</a:p>
          <a:p>
            <a:pPr marL="171450" indent="-171450">
              <a:buFontTx/>
              <a:buChar char="-"/>
            </a:pPr>
            <a:r>
              <a:rPr lang="uk-UA" sz="800" dirty="0"/>
              <a:t>5,40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marL="171450" indent="-171450">
              <a:buFontTx/>
              <a:buChar char="-"/>
            </a:pPr>
            <a:r>
              <a:rPr lang="uk-UA" sz="800" dirty="0"/>
              <a:t>4,29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uk-UA" sz="800" dirty="0"/>
              <a:t>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uk-UA" sz="800" dirty="0"/>
          </a:p>
          <a:p>
            <a:pPr marL="171450" indent="-171450">
              <a:buFontTx/>
              <a:buChar char="-"/>
            </a:pPr>
            <a:r>
              <a:rPr lang="uk-UA" sz="800" dirty="0"/>
              <a:t>4,16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marL="171450" indent="-171450">
              <a:buFontTx/>
              <a:buChar char="-"/>
            </a:pPr>
            <a:r>
              <a:rPr lang="uk-UA" sz="800" dirty="0"/>
              <a:t>3,96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marL="171450" lvl="0" indent="-17145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3,88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>
                <a:solidFill>
                  <a:srgbClr val="000000"/>
                </a:solidFill>
              </a:rPr>
              <a:t>р. Дніпро, 550 км, м. </a:t>
            </a:r>
            <a:r>
              <a:rPr lang="ru-RU" sz="800" dirty="0" err="1">
                <a:solidFill>
                  <a:srgbClr val="000000"/>
                </a:solidFill>
              </a:rPr>
              <a:t>Горішні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Плавні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водозабір</a:t>
            </a:r>
            <a:r>
              <a:rPr lang="ru-RU" sz="800" dirty="0">
                <a:solidFill>
                  <a:srgbClr val="000000"/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r>
              <a:rPr lang="uk-UA" sz="800" dirty="0"/>
              <a:t>3,54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Дніпро, 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м.Світловодськ</a:t>
            </a:r>
            <a:endParaRPr lang="uk-UA" sz="800" baseline="30000" dirty="0"/>
          </a:p>
          <a:p>
            <a:pPr marL="171450" lvl="0" indent="-171450">
              <a:buFontTx/>
              <a:buChar char="-"/>
            </a:pPr>
            <a:r>
              <a:rPr lang="uk-UA" sz="800" dirty="0"/>
              <a:t>3,29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marL="171450" lvl="0" indent="-171450">
              <a:buFontTx/>
              <a:buChar char="-"/>
            </a:pPr>
            <a:r>
              <a:rPr lang="uk-UA" sz="800" dirty="0"/>
              <a:t>3,18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marL="171450" lvl="0" indent="-17145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3,12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uk-UA" sz="800" b="1" dirty="0"/>
          </a:p>
          <a:p>
            <a:pPr marL="171450" indent="-17145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3,10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endParaRPr lang="ru-RU" sz="800" dirty="0"/>
          </a:p>
          <a:p>
            <a:r>
              <a:rPr lang="ru-RU" sz="800" dirty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/>
              <a:t>14,59 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 максимальне значення- зафіксовано </a:t>
            </a:r>
            <a:r>
              <a:rPr lang="uk-UA" sz="800" b="1" dirty="0"/>
              <a:t>перевищення:</a:t>
            </a:r>
            <a:endParaRPr lang="uk-UA" sz="800" dirty="0"/>
          </a:p>
          <a:p>
            <a:r>
              <a:rPr lang="uk-UA" sz="800" dirty="0"/>
              <a:t>- </a:t>
            </a:r>
            <a:r>
              <a:rPr lang="ru-RU" sz="800" dirty="0"/>
              <a:t>53,0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2636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eaLnBrk="0" hangingPunct="0"/>
            <a:endParaRPr lang="uk-UA" sz="800" b="1" dirty="0"/>
          </a:p>
          <a:p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</a:p>
          <a:p>
            <a:r>
              <a:rPr lang="ru-RU" sz="800" baseline="30000" dirty="0"/>
              <a:t> </a:t>
            </a:r>
            <a:r>
              <a:rPr lang="uk-UA" sz="800" dirty="0"/>
              <a:t>мінімальне значення-0,19 мг/</a:t>
            </a:r>
            <a:r>
              <a:rPr lang="ru-RU" sz="800" dirty="0"/>
              <a:t>дм</a:t>
            </a:r>
            <a:r>
              <a:rPr lang="ru-RU" sz="800" baseline="30000" dirty="0"/>
              <a:t>3 </a:t>
            </a:r>
            <a:endParaRPr lang="ru-RU" sz="800" dirty="0"/>
          </a:p>
          <a:p>
            <a:r>
              <a:rPr lang="ru-RU" sz="800" baseline="30000" dirty="0"/>
              <a:t> </a:t>
            </a:r>
            <a:r>
              <a:rPr lang="uk-UA" sz="800" dirty="0"/>
              <a:t>максимальне значення – - зафіксовано </a:t>
            </a:r>
            <a:r>
              <a:rPr lang="uk-UA" sz="800" b="1" dirty="0"/>
              <a:t>перевищення:</a:t>
            </a:r>
          </a:p>
          <a:p>
            <a:pPr marL="171450" indent="-171450">
              <a:buFontTx/>
              <a:buChar char="-"/>
            </a:pPr>
            <a:r>
              <a:rPr lang="uk-UA" sz="800" dirty="0"/>
              <a:t>1,67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marL="171450" indent="-171450">
              <a:buFontTx/>
              <a:buChar char="-"/>
            </a:pPr>
            <a:r>
              <a:rPr lang="uk-UA" sz="800" dirty="0"/>
              <a:t>1,39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x-none" sz="800" dirty="0"/>
          </a:p>
          <a:p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0,5 мг/дм</a:t>
            </a:r>
            <a:r>
              <a:rPr lang="ru-RU" sz="800" baseline="30000" dirty="0"/>
              <a:t>3 </a:t>
            </a:r>
            <a:r>
              <a:rPr lang="ru-RU" sz="800" dirty="0"/>
              <a:t> до 1,71 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1,11 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/>
              <a:t>34,1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x-none" sz="800" dirty="0"/>
          </a:p>
          <a:p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0,03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0,</a:t>
            </a:r>
            <a:r>
              <a:rPr lang="uk-UA" sz="800" dirty="0"/>
              <a:t>11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x-none" sz="800" dirty="0"/>
          </a:p>
          <a:p>
            <a:pPr lvl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236,0 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/>
              <a:t>763,00</a:t>
            </a:r>
            <a:r>
              <a:rPr lang="ru-RU" sz="800" dirty="0"/>
              <a:t> 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lvl="0"/>
            <a:endParaRPr lang="uk-UA" sz="800" baseline="30000" dirty="0"/>
          </a:p>
          <a:p>
            <a:pPr eaLnBrk="0" hangingPunct="0"/>
            <a:endParaRPr lang="uk-UA" sz="800" b="1" dirty="0" smtClean="0"/>
          </a:p>
          <a:p>
            <a:pPr eaLnBrk="0" hangingPunct="0"/>
            <a:endParaRPr lang="uk-UA" sz="800" b="1" dirty="0"/>
          </a:p>
          <a:p>
            <a:pPr eaLnBrk="0" hangingPunct="0"/>
            <a:endParaRPr lang="uk-UA" sz="800" b="1" dirty="0" smtClean="0"/>
          </a:p>
          <a:p>
            <a:pPr eaLnBrk="0" hangingPunct="0"/>
            <a:endParaRPr lang="uk-UA" sz="800" b="1" dirty="0"/>
          </a:p>
          <a:p>
            <a:pPr eaLnBrk="0" hangingPunct="0"/>
            <a:endParaRPr lang="uk-UA" sz="800" b="1" dirty="0" smtClean="0"/>
          </a:p>
          <a:p>
            <a:pPr eaLnBrk="0" hangingPunct="0"/>
            <a:endParaRPr lang="uk-UA" sz="800" b="1" dirty="0"/>
          </a:p>
          <a:p>
            <a:pPr eaLnBrk="0" hangingPunct="0"/>
            <a:endParaRPr lang="uk-UA" sz="800" b="1" dirty="0" smtClean="0"/>
          </a:p>
          <a:p>
            <a:pPr eaLnBrk="0" hangingPunct="0"/>
            <a:endParaRPr lang="uk-UA" sz="800" b="1" dirty="0"/>
          </a:p>
          <a:p>
            <a:pPr eaLnBrk="0" hangingPunct="0"/>
            <a:endParaRPr lang="ru-RU" sz="800" b="1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561975"/>
            <a:ext cx="37257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ЛЮТОМУ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</a:rPr>
              <a:t>- 0,336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                                     </a:t>
            </a:r>
          </a:p>
          <a:p>
            <a:r>
              <a:rPr lang="uk-UA" sz="800" dirty="0"/>
              <a:t> - 0,436 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r>
              <a:rPr lang="uk-UA" sz="800" dirty="0"/>
              <a:t> - 0,480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>
                <a:ea typeface="Verdana" panose="020B0604030504040204" pitchFamily="34" charset="0"/>
              </a:rPr>
              <a:t> р</a:t>
            </a:r>
            <a:r>
              <a:rPr lang="ru-RU" sz="800" dirty="0"/>
              <a:t>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 ,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ea typeface="Verdana" panose="020B0604030504040204" pitchFamily="34" charset="0"/>
              </a:rPr>
              <a:t>;</a:t>
            </a:r>
          </a:p>
          <a:p>
            <a:r>
              <a:rPr lang="ru-RU" sz="800" dirty="0" smtClean="0"/>
              <a:t>                                    </a:t>
            </a:r>
            <a:endParaRPr lang="ru-RU" sz="800" dirty="0"/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r>
              <a:rPr lang="uk-UA" sz="800" dirty="0"/>
              <a:t> - 0,1 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r>
              <a:rPr lang="uk-UA" sz="800" dirty="0"/>
              <a:t> </a:t>
            </a:r>
            <a:r>
              <a:rPr lang="ru-RU" sz="800" dirty="0"/>
              <a:t>- 0,06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lvl="0"/>
            <a:r>
              <a:rPr lang="uk-UA" sz="800" dirty="0">
                <a:solidFill>
                  <a:srgbClr val="000000"/>
                </a:solidFill>
              </a:rPr>
              <a:t> - 0,05</a:t>
            </a:r>
            <a:r>
              <a:rPr lang="ru-RU" sz="800" dirty="0"/>
              <a:t> 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lvl="0"/>
            <a:r>
              <a:rPr lang="ru-RU" sz="800" dirty="0"/>
              <a:t> - 0,06 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r>
              <a:rPr lang="uk-UA" sz="800" dirty="0"/>
              <a:t> </a:t>
            </a:r>
            <a:r>
              <a:rPr lang="ru-RU" sz="800" dirty="0"/>
              <a:t>- 0,04 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lvl="0"/>
            <a:r>
              <a:rPr lang="uk-UA" sz="800" dirty="0"/>
              <a:t> - 0,03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r>
              <a:rPr lang="uk-UA" sz="800" dirty="0"/>
              <a:t> - 0,07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lvl="0"/>
            <a:r>
              <a:rPr lang="uk-UA" sz="800" dirty="0"/>
              <a:t> - 0,05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lvl="0"/>
            <a:r>
              <a:rPr lang="uk-UA" sz="800" dirty="0"/>
              <a:t> - 0,05 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r>
              <a:rPr lang="uk-UA" sz="800" dirty="0"/>
              <a:t> - 0,07 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r>
              <a:rPr lang="uk-UA" sz="800" dirty="0"/>
              <a:t> - 0,11мг/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r>
              <a:rPr lang="uk-UA" sz="800" dirty="0"/>
              <a:t> - 0,07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/>
              <a:t> - 0,06мг/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- 0,05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</a:t>
            </a:r>
            <a:r>
              <a:rPr lang="uk-UA" sz="1400">
                <a:solidFill>
                  <a:schemeClr val="bg2"/>
                </a:solidFill>
                <a:latin typeface="Arial Black" pitchFamily="34" charset="0"/>
              </a:rPr>
              <a:t>У </a:t>
            </a:r>
            <a:r>
              <a:rPr lang="uk-UA" sz="1400" smtClean="0">
                <a:solidFill>
                  <a:schemeClr val="bg2"/>
                </a:solidFill>
                <a:latin typeface="Arial Black" pitchFamily="34" charset="0"/>
              </a:rPr>
              <a:t>ЛЮТОМУ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69371" y="1514552"/>
            <a:ext cx="9174692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900" b="1" dirty="0"/>
              <a:t>Зафіксовано 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) </a:t>
            </a:r>
          </a:p>
          <a:p>
            <a:endParaRPr lang="uk-UA" sz="900" b="1" dirty="0"/>
          </a:p>
          <a:p>
            <a:pPr lvl="0"/>
            <a:r>
              <a:rPr lang="uk-UA" sz="900" dirty="0"/>
              <a:t>-10,1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  р</a:t>
            </a:r>
            <a:r>
              <a:rPr lang="ru-RU" sz="900" dirty="0"/>
              <a:t>. Дніпро, 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r>
              <a:rPr lang="ru-RU" sz="900" dirty="0"/>
              <a:t>;</a:t>
            </a:r>
          </a:p>
          <a:p>
            <a:endParaRPr lang="ru-RU" sz="900" dirty="0"/>
          </a:p>
          <a:p>
            <a:r>
              <a:rPr lang="uk-UA" sz="900" b="1" dirty="0"/>
              <a:t>Зафіксовано перевищення вмісту: нікель і  його сполуки (норма-34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endParaRPr lang="uk-UA" sz="800" dirty="0"/>
          </a:p>
          <a:p>
            <a:r>
              <a:rPr lang="uk-UA" sz="900" dirty="0"/>
              <a:t>-61,9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897 км, </a:t>
            </a:r>
            <a:r>
              <a:rPr lang="ru-RU" sz="900" dirty="0" err="1"/>
              <a:t>м.Вишгород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м.Київ</a:t>
            </a:r>
            <a:r>
              <a:rPr lang="ru-RU" sz="900" dirty="0"/>
              <a:t>;</a:t>
            </a:r>
          </a:p>
          <a:p>
            <a:r>
              <a:rPr lang="uk-UA" sz="900" dirty="0"/>
              <a:t>-42,2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678 км, </a:t>
            </a:r>
            <a:r>
              <a:rPr lang="ru-RU" sz="900" dirty="0" err="1"/>
              <a:t>с.Сокирне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м.Черкаси</a:t>
            </a:r>
            <a:r>
              <a:rPr lang="ru-RU" sz="900" dirty="0"/>
              <a:t>;</a:t>
            </a:r>
          </a:p>
          <a:p>
            <a:r>
              <a:rPr lang="uk-UA" sz="900" dirty="0"/>
              <a:t>-46,3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>
                <a:solidFill>
                  <a:srgbClr val="000000"/>
                </a:solidFill>
              </a:rPr>
              <a:t>р. </a:t>
            </a:r>
            <a:r>
              <a:rPr lang="ru-RU" sz="900" dirty="0"/>
              <a:t> Дніпро,</a:t>
            </a:r>
            <a:r>
              <a:rPr lang="en-US" sz="900" dirty="0"/>
              <a:t> </a:t>
            </a:r>
            <a:r>
              <a:rPr lang="ru-RU" sz="900" dirty="0"/>
              <a:t>594 км, с. </a:t>
            </a:r>
            <a:r>
              <a:rPr lang="ru-RU" sz="900" dirty="0" err="1"/>
              <a:t>Пронозівка</a:t>
            </a:r>
            <a:r>
              <a:rPr lang="ru-RU" sz="900" dirty="0"/>
              <a:t>, н/с </a:t>
            </a:r>
            <a:r>
              <a:rPr lang="ru-RU" sz="900" dirty="0" err="1"/>
              <a:t>Градизької</a:t>
            </a:r>
            <a:r>
              <a:rPr lang="ru-RU" sz="900" dirty="0"/>
              <a:t> з/с;</a:t>
            </a:r>
          </a:p>
          <a:p>
            <a:r>
              <a:rPr lang="uk-UA" sz="900" dirty="0"/>
              <a:t>-134,5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Дніпро, 580 км, </a:t>
            </a:r>
            <a:r>
              <a:rPr lang="ru-RU" sz="900" dirty="0" err="1"/>
              <a:t>правий</a:t>
            </a:r>
            <a:r>
              <a:rPr lang="ru-RU" sz="900" dirty="0"/>
              <a:t> берег,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м.Світловодськ</a:t>
            </a:r>
            <a:r>
              <a:rPr lang="ru-RU" sz="900" dirty="0"/>
              <a:t> </a:t>
            </a:r>
          </a:p>
          <a:p>
            <a:r>
              <a:rPr lang="uk-UA" sz="900" dirty="0"/>
              <a:t>-162,2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uk-UA" sz="900" dirty="0"/>
              <a:t>р</a:t>
            </a:r>
            <a:r>
              <a:rPr lang="ru-RU" sz="900" dirty="0"/>
              <a:t>. Дніпро 580 км, </a:t>
            </a:r>
            <a:r>
              <a:rPr lang="ru-RU" sz="900" dirty="0" err="1"/>
              <a:t>Власівський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КП " </a:t>
            </a:r>
            <a:r>
              <a:rPr lang="ru-RU" sz="900" dirty="0" err="1"/>
              <a:t>Кременчукводоканал</a:t>
            </a:r>
            <a:r>
              <a:rPr lang="ru-RU" sz="900" dirty="0"/>
              <a:t> </a:t>
            </a:r>
          </a:p>
          <a:p>
            <a:pPr lvl="0"/>
            <a:r>
              <a:rPr lang="uk-UA" sz="900" dirty="0"/>
              <a:t>-228,6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uk-UA" sz="900" dirty="0"/>
              <a:t>р</a:t>
            </a:r>
            <a:r>
              <a:rPr lang="ru-RU" sz="900" dirty="0"/>
              <a:t>. Дніпро, 550 км, м. </a:t>
            </a:r>
            <a:r>
              <a:rPr lang="ru-RU" sz="900" dirty="0" err="1"/>
              <a:t>Горішні</a:t>
            </a:r>
            <a:r>
              <a:rPr lang="ru-RU" sz="900" dirty="0"/>
              <a:t> </a:t>
            </a:r>
            <a:r>
              <a:rPr lang="ru-RU" sz="900" dirty="0" err="1"/>
              <a:t>Плавні</a:t>
            </a:r>
            <a:r>
              <a:rPr lang="ru-RU" sz="900" dirty="0"/>
              <a:t>, </a:t>
            </a:r>
            <a:r>
              <a:rPr lang="ru-RU" sz="900" dirty="0" err="1"/>
              <a:t>водозабір</a:t>
            </a:r>
            <a:r>
              <a:rPr lang="ru-RU" sz="900" dirty="0"/>
              <a:t>;</a:t>
            </a:r>
          </a:p>
          <a:p>
            <a:pPr lvl="0"/>
            <a:r>
              <a:rPr lang="uk-UA" sz="900" dirty="0"/>
              <a:t>-124,7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uk-UA" sz="900" dirty="0"/>
              <a:t>р</a:t>
            </a:r>
            <a:r>
              <a:rPr lang="ru-RU" sz="900" dirty="0"/>
              <a:t>. Дніпро, 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r>
              <a:rPr lang="ru-RU" sz="900" dirty="0"/>
              <a:t>;</a:t>
            </a:r>
          </a:p>
          <a:p>
            <a:r>
              <a:rPr lang="uk-UA" sz="900" dirty="0"/>
              <a:t>-253,2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dirty="0"/>
              <a:t>р. </a:t>
            </a:r>
            <a:r>
              <a:rPr lang="ru-RU" sz="900" dirty="0" err="1"/>
              <a:t>Тетерів</a:t>
            </a:r>
            <a:r>
              <a:rPr lang="ru-RU" sz="900" dirty="0"/>
              <a:t>, 259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м.Житомир</a:t>
            </a:r>
            <a:r>
              <a:rPr lang="ru-RU" sz="900" dirty="0"/>
              <a:t>;</a:t>
            </a:r>
            <a:r>
              <a:rPr lang="uk-UA" sz="900" dirty="0"/>
              <a:t> </a:t>
            </a:r>
            <a:endParaRPr lang="ru-RU" sz="900" dirty="0"/>
          </a:p>
          <a:p>
            <a:r>
              <a:rPr lang="uk-UA" sz="900" dirty="0"/>
              <a:t>-226,3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dirty="0"/>
              <a:t>р. Возня</a:t>
            </a:r>
            <a:r>
              <a:rPr lang="ru-RU" sz="900" dirty="0">
                <a:ea typeface="Verdana" panose="020B0604030504040204" pitchFamily="34" charset="0"/>
              </a:rPr>
              <a:t>,</a:t>
            </a:r>
            <a:r>
              <a:rPr lang="uk-UA" sz="900" baseline="30000" dirty="0"/>
              <a:t> </a:t>
            </a:r>
            <a:r>
              <a:rPr lang="ru-RU" sz="900" dirty="0"/>
              <a:t> 8км,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>
                <a:solidFill>
                  <a:srgbClr val="FF0000"/>
                </a:solidFill>
              </a:rPr>
              <a:t> </a:t>
            </a:r>
          </a:p>
          <a:p>
            <a:r>
              <a:rPr lang="uk-UA" sz="900" dirty="0"/>
              <a:t>-38,2  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>
                <a:ea typeface="Verdana" panose="020B0604030504040204" pitchFamily="34" charset="0"/>
              </a:rPr>
              <a:t>, </a:t>
            </a:r>
            <a:r>
              <a:rPr lang="ru-RU" sz="900" dirty="0"/>
              <a:t>218 км, </a:t>
            </a:r>
            <a:r>
              <a:rPr lang="ru-RU" sz="900" dirty="0" err="1"/>
              <a:t>с.Глибочка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м.Біла</a:t>
            </a:r>
            <a:r>
              <a:rPr lang="ru-RU" sz="900" dirty="0"/>
              <a:t> </a:t>
            </a:r>
            <a:r>
              <a:rPr lang="ru-RU" sz="900" dirty="0" err="1"/>
              <a:t>Церква</a:t>
            </a:r>
            <a:endParaRPr lang="ru-RU" sz="900" dirty="0"/>
          </a:p>
          <a:p>
            <a:r>
              <a:rPr lang="uk-UA" sz="900" dirty="0"/>
              <a:t>-96,8   </a:t>
            </a:r>
            <a:r>
              <a:rPr lang="ru-RU" sz="900" dirty="0"/>
              <a:t>мкг/дм</a:t>
            </a:r>
            <a:r>
              <a:rPr lang="ru-RU" sz="900" baseline="30000" dirty="0"/>
              <a:t>3   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/>
              <a:t>, 64 км, м. </a:t>
            </a:r>
            <a:r>
              <a:rPr lang="ru-RU" sz="900" dirty="0" err="1"/>
              <a:t>Корсунь-Шевченківський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uk-UA" sz="900" dirty="0"/>
              <a:t> </a:t>
            </a:r>
            <a:endParaRPr lang="uk-UA" sz="900" dirty="0" smtClean="0"/>
          </a:p>
          <a:p>
            <a:endParaRPr lang="uk-UA" sz="900" dirty="0"/>
          </a:p>
          <a:p>
            <a:pPr lvl="0"/>
            <a:r>
              <a:rPr lang="ru-RU" sz="900" b="1" dirty="0"/>
              <a:t> </a:t>
            </a:r>
            <a:r>
              <a:rPr lang="ru-RU" sz="900" b="1" dirty="0" err="1"/>
              <a:t>Зафіксовано</a:t>
            </a:r>
            <a:r>
              <a:rPr lang="ru-RU" sz="900" b="1" dirty="0"/>
              <a:t>  </a:t>
            </a:r>
            <a:r>
              <a:rPr lang="ru-RU" sz="900" b="1" dirty="0" err="1"/>
              <a:t>перевищення</a:t>
            </a:r>
            <a:r>
              <a:rPr lang="ru-RU" sz="900" b="1" dirty="0"/>
              <a:t> </a:t>
            </a:r>
            <a:r>
              <a:rPr lang="ru-RU" sz="900" b="1" dirty="0" err="1"/>
              <a:t>вмісту</a:t>
            </a:r>
            <a:r>
              <a:rPr lang="ru-RU" sz="900" b="1" dirty="0"/>
              <a:t>: Хром та </a:t>
            </a:r>
            <a:r>
              <a:rPr lang="ru-RU" sz="900" b="1" dirty="0" err="1"/>
              <a:t>його</a:t>
            </a:r>
            <a:r>
              <a:rPr lang="ru-RU" sz="900" b="1" dirty="0"/>
              <a:t> </a:t>
            </a:r>
            <a:r>
              <a:rPr lang="ru-RU" sz="900" b="1" dirty="0" err="1"/>
              <a:t>сполуки</a:t>
            </a:r>
            <a:r>
              <a:rPr lang="ru-RU" sz="900" b="1" dirty="0"/>
              <a:t> (норма-9,0 мкг/дм3)</a:t>
            </a:r>
          </a:p>
          <a:p>
            <a:pPr lvl="0"/>
            <a:endParaRPr lang="uk-UA" sz="900" dirty="0">
              <a:solidFill>
                <a:srgbClr val="000000"/>
              </a:solidFill>
            </a:endParaRPr>
          </a:p>
          <a:p>
            <a:r>
              <a:rPr lang="uk-UA" sz="900" dirty="0"/>
              <a:t> -20,7 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Дніпро (</a:t>
            </a:r>
            <a:r>
              <a:rPr lang="ru-RU" sz="900" dirty="0" err="1"/>
              <a:t>Кременчуцьке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 580 км, </a:t>
            </a:r>
            <a:r>
              <a:rPr lang="ru-RU" sz="900" dirty="0" err="1"/>
              <a:t>правий</a:t>
            </a:r>
            <a:r>
              <a:rPr lang="ru-RU" sz="900" dirty="0"/>
              <a:t> берег,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м.Світловодськ</a:t>
            </a:r>
            <a:endParaRPr lang="ru-RU" sz="900" dirty="0"/>
          </a:p>
          <a:p>
            <a:r>
              <a:rPr lang="uk-UA" sz="900" dirty="0">
                <a:solidFill>
                  <a:srgbClr val="000000"/>
                </a:solidFill>
              </a:rPr>
              <a:t> </a:t>
            </a:r>
            <a:r>
              <a:rPr lang="uk-UA" sz="900" dirty="0"/>
              <a:t>-17,3 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>
                <a:solidFill>
                  <a:srgbClr val="000000"/>
                </a:solidFill>
              </a:rPr>
              <a:t>  </a:t>
            </a:r>
            <a:r>
              <a:rPr lang="uk-UA" sz="900" dirty="0"/>
              <a:t>р. </a:t>
            </a:r>
            <a:r>
              <a:rPr lang="uk-UA" sz="900" dirty="0" err="1"/>
              <a:t>Ірша</a:t>
            </a:r>
            <a:r>
              <a:rPr lang="uk-UA" sz="900" dirty="0"/>
              <a:t>,</a:t>
            </a:r>
            <a:r>
              <a:rPr lang="uk-UA" sz="900" baseline="30000" dirty="0"/>
              <a:t> </a:t>
            </a:r>
            <a:r>
              <a:rPr lang="ru-RU" sz="900" dirty="0"/>
              <a:t>31 км, </a:t>
            </a:r>
            <a:r>
              <a:rPr lang="ru-RU" sz="900" dirty="0" err="1"/>
              <a:t>Малинське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/>
              <a:t>;</a:t>
            </a:r>
          </a:p>
          <a:p>
            <a:r>
              <a:rPr lang="uk-UA" sz="900" dirty="0">
                <a:solidFill>
                  <a:srgbClr val="000000"/>
                </a:solidFill>
              </a:rPr>
              <a:t> </a:t>
            </a:r>
            <a:r>
              <a:rPr lang="uk-UA" sz="900" dirty="0"/>
              <a:t>-24,4 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>
                <a:solidFill>
                  <a:srgbClr val="000000"/>
                </a:solidFill>
              </a:rPr>
              <a:t> 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>
                <a:ea typeface="Verdana" panose="020B0604030504040204" pitchFamily="34" charset="0"/>
              </a:rPr>
              <a:t>, </a:t>
            </a:r>
            <a:r>
              <a:rPr lang="ru-RU" sz="900" dirty="0"/>
              <a:t>218 км, </a:t>
            </a:r>
            <a:r>
              <a:rPr lang="ru-RU" sz="900" dirty="0" err="1"/>
              <a:t>с.Глибочка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м.Біла</a:t>
            </a:r>
            <a:r>
              <a:rPr lang="ru-RU" sz="900" dirty="0"/>
              <a:t> </a:t>
            </a:r>
            <a:r>
              <a:rPr lang="ru-RU" sz="900" dirty="0" err="1"/>
              <a:t>Церква</a:t>
            </a:r>
            <a:endParaRPr lang="ru-RU" sz="900" dirty="0"/>
          </a:p>
          <a:p>
            <a:r>
              <a:rPr lang="uk-UA" sz="900" dirty="0">
                <a:solidFill>
                  <a:srgbClr val="000000"/>
                </a:solidFill>
              </a:rPr>
              <a:t> </a:t>
            </a:r>
            <a:r>
              <a:rPr lang="uk-UA" sz="900" dirty="0"/>
              <a:t>-11,3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>
                <a:ea typeface="Verdana" panose="020B0604030504040204" pitchFamily="34" charset="0"/>
              </a:rPr>
              <a:t>, </a:t>
            </a:r>
            <a:r>
              <a:rPr lang="ru-RU" sz="900" dirty="0" err="1"/>
              <a:t>с.Тептіївка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</a:t>
            </a:r>
            <a:r>
              <a:rPr lang="ru-RU" sz="900" dirty="0" err="1"/>
              <a:t>Миронівка</a:t>
            </a:r>
            <a:endParaRPr lang="ru-RU" sz="900" dirty="0"/>
          </a:p>
          <a:p>
            <a:pPr eaLnBrk="0" hangingPunct="0"/>
            <a:endParaRPr lang="ru-RU" sz="900" dirty="0" smtClean="0"/>
          </a:p>
          <a:p>
            <a:pPr eaLnBrk="0" hangingPunct="0"/>
            <a:endParaRPr lang="ru-RU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Виявлено вміст показників в межах екологічних нормативів якості: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/>
              <a:t>флуорантен</a:t>
            </a:r>
            <a:r>
              <a:rPr lang="uk-UA" sz="800"/>
              <a:t>, </a:t>
            </a:r>
            <a:endParaRPr lang="uk-UA" sz="80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Леткі органічні сполуки </a:t>
            </a:r>
            <a:r>
              <a:rPr lang="uk-UA" sz="800" dirty="0"/>
              <a:t>- </a:t>
            </a:r>
            <a:r>
              <a:rPr lang="uk-UA" sz="800" dirty="0" err="1"/>
              <a:t>трихлорметан</a:t>
            </a:r>
            <a:r>
              <a:rPr lang="uk-UA" sz="800" dirty="0"/>
              <a:t> (хлороформ), </a:t>
            </a:r>
            <a:r>
              <a:rPr lang="uk-UA" sz="800" dirty="0" err="1"/>
              <a:t>тетрахлорметан</a:t>
            </a:r>
            <a:r>
              <a:rPr lang="uk-UA" sz="800" dirty="0"/>
              <a:t> (</a:t>
            </a:r>
            <a:r>
              <a:rPr lang="uk-UA" sz="800" dirty="0" err="1"/>
              <a:t>чотирихлористий</a:t>
            </a:r>
            <a:r>
              <a:rPr lang="uk-UA" sz="800" dirty="0"/>
              <a:t> вуглець),</a:t>
            </a:r>
          </a:p>
          <a:p>
            <a:pPr lvl="4"/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/>
              <a:t>як та  хром 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4369489</TotalTime>
  <Words>1039</Words>
  <Application>Microsoft Office PowerPoint</Application>
  <PresentationFormat>Лист A4 (210x297 мм)</PresentationFormat>
  <Paragraphs>124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Candara Light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1970</cp:revision>
  <cp:lastPrinted>2025-01-15T13:32:40Z</cp:lastPrinted>
  <dcterms:created xsi:type="dcterms:W3CDTF">2006-06-01T14:33:20Z</dcterms:created>
  <dcterms:modified xsi:type="dcterms:W3CDTF">2025-05-16T07:37:28Z</dcterms:modified>
</cp:coreProperties>
</file>