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992" autoAdjust="0"/>
    <p:restoredTop sz="92807" autoAdjust="0"/>
  </p:normalViewPr>
  <p:slideViewPr>
    <p:cSldViewPr>
      <p:cViewPr>
        <p:scale>
          <a:sx n="130" d="100"/>
          <a:sy n="130" d="100"/>
        </p:scale>
        <p:origin x="-192" y="-62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11"/>
          <c:y val="0.29890248851128082"/>
          <c:w val="0.43074207032551937"/>
          <c:h val="0.5863091631513440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 rot="10800000" flipV="1">
          <a:off x="1841337" y="261385"/>
          <a:ext cx="688924" cy="196031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/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/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/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AF225808-A7E8-468A-B484-D7CFB3B4AD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D6EC645-41EF-4422-9A12-E0014449BD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532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ADD8-0643-4A92-A337-C6D39B1FD5D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F17D-2CAE-4379-BD5A-9913E2A083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0CE0-9FB0-4BE9-83A8-E36370EF32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E8E1-CC22-41C1-856E-CFC52F5C39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805D-C8D7-411A-9A62-E9D67160645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8CFC-F6D5-4114-8691-28E252016CA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B210-2820-4E59-9803-DC256E18A8E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3596-25DA-4FEC-87B8-4AC22E1ED1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212F-58E7-48C4-A6CD-34CD9E27AB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88B0-7E7C-431C-B370-AECEC23F8AC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250-52E8-4C8E-AA9B-9579DE097F4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76DE-8102-40CC-AF60-60B66AA975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7F25-94E0-4B88-B06C-AD92EA55913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6DF7-7F58-4717-8EB9-D4A25E5C54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E082E8D-EC64-4973-ADA5-241EAD1A34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Диаграмма 6"/>
          <p:cNvGraphicFramePr>
            <a:graphicFrameLocks/>
          </p:cNvGraphicFramePr>
          <p:nvPr/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39" name="Прямоугольник 16"/>
          <p:cNvSpPr>
            <a:spLocks noChangeArrowheads="1"/>
          </p:cNvSpPr>
          <p:nvPr/>
        </p:nvSpPr>
        <p:spPr bwMode="auto">
          <a:xfrm>
            <a:off x="233363" y="2546350"/>
            <a:ext cx="4808537" cy="2693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/>
              <a:t>1,20</a:t>
            </a:r>
            <a:r>
              <a:rPr lang="uk-UA" sz="800" dirty="0"/>
              <a:t>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>
                <a:latin typeface="Arial" charset="0"/>
              </a:rPr>
              <a:t>- </a:t>
            </a:r>
            <a:r>
              <a:rPr lang="uk-UA" sz="800" dirty="0" smtClean="0">
                <a:latin typeface="Arial" charset="0"/>
              </a:rPr>
              <a:t>4,84 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>
                <a:latin typeface="Arial" charset="0"/>
              </a:rPr>
              <a:t>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800" dirty="0">
                <a:latin typeface="Arial" charset="0"/>
              </a:rPr>
              <a:t> Дніпро,</a:t>
            </a:r>
            <a:r>
              <a:rPr lang="en-US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594 км, с. </a:t>
            </a:r>
            <a:r>
              <a:rPr lang="ru-RU" sz="800" dirty="0" err="1">
                <a:latin typeface="Arial" charset="0"/>
              </a:rPr>
              <a:t>Пронозівка</a:t>
            </a:r>
            <a:r>
              <a:rPr lang="ru-RU" sz="800" dirty="0">
                <a:latin typeface="Arial" charset="0"/>
              </a:rPr>
              <a:t>, н/с </a:t>
            </a:r>
            <a:r>
              <a:rPr lang="ru-RU" sz="800" dirty="0" err="1">
                <a:latin typeface="Arial" charset="0"/>
              </a:rPr>
              <a:t>Градизької</a:t>
            </a:r>
            <a:r>
              <a:rPr lang="ru-RU" sz="800" dirty="0">
                <a:latin typeface="Arial" charset="0"/>
              </a:rPr>
              <a:t> з/с;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- 3,35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Дніпро, 580 км, </a:t>
            </a:r>
            <a:r>
              <a:rPr lang="ru-RU" sz="800" dirty="0" err="1">
                <a:latin typeface="Arial" charset="0"/>
              </a:rPr>
              <a:t>правий</a:t>
            </a:r>
            <a:r>
              <a:rPr lang="ru-RU" sz="800" dirty="0">
                <a:latin typeface="Arial" charset="0"/>
              </a:rPr>
              <a:t> берег,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 smtClean="0">
                <a:latin typeface="Arial" charset="0"/>
              </a:rPr>
              <a:t>м.Світловодськ</a:t>
            </a:r>
            <a:endParaRPr lang="ru-RU" sz="800" dirty="0" smtClean="0">
              <a:latin typeface="Arial" charset="0"/>
            </a:endParaRPr>
          </a:p>
          <a:p>
            <a:pPr eaLnBrk="0" hangingPunct="0"/>
            <a:r>
              <a:rPr lang="uk-UA" sz="800" dirty="0" smtClean="0">
                <a:latin typeface="Arial" charset="0"/>
              </a:rPr>
              <a:t> - 4,28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</a:t>
            </a:r>
            <a:r>
              <a:rPr lang="ru-RU" sz="800" dirty="0" smtClean="0">
                <a:latin typeface="Arial" charset="0"/>
              </a:rPr>
              <a:t>Дніпро,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 smtClean="0"/>
              <a:t>Кременчукводоканал</a:t>
            </a:r>
            <a:endParaRPr lang="ru-RU" sz="800" dirty="0" smtClean="0"/>
          </a:p>
          <a:p>
            <a:pPr eaLnBrk="0" hangingPunct="0"/>
            <a:r>
              <a:rPr lang="uk-UA" sz="800" dirty="0" smtClean="0">
                <a:latin typeface="Arial" charset="0"/>
              </a:rPr>
              <a:t> - 3,52 мгО</a:t>
            </a:r>
            <a:r>
              <a:rPr lang="uk-UA" sz="80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 smtClean="0">
                <a:latin typeface="Arial" charset="0"/>
              </a:rPr>
              <a:t>/дм</a:t>
            </a:r>
            <a:r>
              <a:rPr lang="uk-UA" sz="800" baseline="30000" dirty="0" smtClean="0">
                <a:latin typeface="Arial" charset="0"/>
              </a:rPr>
              <a:t>3 </a:t>
            </a:r>
            <a:r>
              <a:rPr lang="ru-RU" sz="800" dirty="0"/>
              <a:t>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 smtClean="0"/>
              <a:t>;</a:t>
            </a:r>
            <a:r>
              <a:rPr lang="uk-UA" sz="800" dirty="0" smtClean="0"/>
              <a:t> </a:t>
            </a:r>
          </a:p>
          <a:p>
            <a:pPr eaLnBrk="0" hangingPunct="0"/>
            <a:r>
              <a:rPr lang="uk-UA" sz="800" dirty="0" smtClean="0"/>
              <a:t> -3,36 </a:t>
            </a:r>
            <a:r>
              <a:rPr lang="uk-UA" sz="800" dirty="0" smtClean="0"/>
              <a:t>мгО2/дм3</a:t>
            </a:r>
            <a:r>
              <a:rPr lang="ru-RU" sz="800" dirty="0"/>
              <a:t> р. Дніпро,</a:t>
            </a:r>
            <a:r>
              <a:rPr lang="uk-UA" sz="800" dirty="0" smtClean="0"/>
              <a:t> </a:t>
            </a:r>
            <a:r>
              <a:rPr lang="ru-RU" sz="800" dirty="0" smtClean="0"/>
              <a:t>462 </a:t>
            </a:r>
            <a:r>
              <a:rPr lang="ru-RU" sz="800" dirty="0" smtClean="0"/>
              <a:t>км, </a:t>
            </a:r>
            <a:r>
              <a:rPr lang="ru-RU" sz="800" dirty="0" err="1" smtClean="0"/>
              <a:t>смт</a:t>
            </a:r>
            <a:r>
              <a:rPr lang="ru-RU" sz="800" dirty="0" smtClean="0"/>
              <a:t> </a:t>
            </a:r>
            <a:r>
              <a:rPr lang="ru-RU" sz="800" dirty="0" err="1" smtClean="0"/>
              <a:t>Аули</a:t>
            </a:r>
            <a:r>
              <a:rPr lang="ru-RU" sz="800" dirty="0" smtClean="0"/>
              <a:t>, </a:t>
            </a:r>
            <a:r>
              <a:rPr lang="ru-RU" sz="800" dirty="0" err="1" smtClean="0"/>
              <a:t>питний</a:t>
            </a:r>
            <a:r>
              <a:rPr lang="ru-RU" sz="800" dirty="0" smtClean="0"/>
              <a:t> в/з м. Дніпро та </a:t>
            </a:r>
            <a:r>
              <a:rPr lang="ru-RU" sz="800" dirty="0" err="1" smtClean="0"/>
              <a:t>Кам'янське</a:t>
            </a:r>
            <a:r>
              <a:rPr lang="ru-RU" sz="800" dirty="0" smtClean="0"/>
              <a:t>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</a:t>
            </a:r>
            <a:r>
              <a:rPr lang="uk-UA" sz="800" dirty="0" smtClean="0"/>
              <a:t>3,</a:t>
            </a:r>
            <a:r>
              <a:rPr lang="uk-UA" sz="800" dirty="0" smtClean="0">
                <a:latin typeface="Arial" charset="0"/>
              </a:rPr>
              <a:t>44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>
              <a:latin typeface="Arial" charset="0"/>
            </a:endParaRPr>
          </a:p>
          <a:p>
            <a:pPr eaLnBrk="0" hangingPunct="0"/>
            <a:r>
              <a:rPr lang="uk-UA" sz="800" dirty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3,12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р. </a:t>
            </a:r>
            <a:r>
              <a:rPr lang="uk-UA" sz="800" dirty="0" err="1">
                <a:latin typeface="Arial" charset="0"/>
              </a:rPr>
              <a:t>Ірша</a:t>
            </a:r>
            <a:r>
              <a:rPr lang="uk-UA" sz="800" dirty="0">
                <a:latin typeface="Arial" charset="0"/>
              </a:rPr>
              <a:t>, </a:t>
            </a:r>
            <a:r>
              <a:rPr lang="ru-RU" sz="800" dirty="0">
                <a:latin typeface="Arial" charset="0"/>
              </a:rPr>
              <a:t>31 км, </a:t>
            </a:r>
            <a:r>
              <a:rPr lang="ru-RU" sz="800" dirty="0" err="1">
                <a:latin typeface="Arial" charset="0"/>
              </a:rPr>
              <a:t>Малинське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м.Малин</a:t>
            </a:r>
            <a:r>
              <a:rPr lang="ru-RU" sz="800" dirty="0">
                <a:latin typeface="Arial" charset="0"/>
              </a:rPr>
              <a:t>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4,08 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р.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Рось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, 218 км,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с.Глибочка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питний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в/з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м.Біла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Церква</a:t>
            </a:r>
            <a:endParaRPr lang="ru-RU" sz="800" dirty="0">
              <a:solidFill>
                <a:srgbClr val="000000"/>
              </a:solidFill>
              <a:latin typeface="Arial" charset="0"/>
            </a:endParaRPr>
          </a:p>
          <a:p>
            <a:pPr eaLnBrk="0" hangingPunct="0"/>
            <a:r>
              <a:rPr lang="uk-UA" sz="800" dirty="0" smtClean="0">
                <a:latin typeface="Arial" charset="0"/>
              </a:rPr>
              <a:t> </a:t>
            </a:r>
            <a:r>
              <a:rPr lang="uk-UA" sz="800" dirty="0">
                <a:latin typeface="Arial" charset="0"/>
              </a:rPr>
              <a:t>- </a:t>
            </a:r>
            <a:r>
              <a:rPr lang="uk-UA" sz="800" dirty="0" smtClean="0">
                <a:latin typeface="Arial" charset="0"/>
              </a:rPr>
              <a:t>5,70  мгО2/дм3  </a:t>
            </a:r>
            <a:r>
              <a:rPr lang="ru-RU" sz="800" dirty="0">
                <a:latin typeface="Arial" charset="0"/>
              </a:rPr>
              <a:t>р. </a:t>
            </a:r>
            <a:r>
              <a:rPr lang="ru-RU" sz="800" dirty="0" err="1">
                <a:latin typeface="Arial" charset="0"/>
              </a:rPr>
              <a:t>Рось</a:t>
            </a:r>
            <a:r>
              <a:rPr lang="ru-RU" sz="800" dirty="0">
                <a:latin typeface="Arial" charset="0"/>
              </a:rPr>
              <a:t>, 64 км, м. </a:t>
            </a:r>
            <a:r>
              <a:rPr lang="ru-RU" sz="800" dirty="0" err="1">
                <a:latin typeface="Arial" charset="0"/>
              </a:rPr>
              <a:t>Корсунь-Шевченківський</a:t>
            </a:r>
            <a:r>
              <a:rPr lang="ru-RU" sz="800" dirty="0">
                <a:latin typeface="Arial" charset="0"/>
              </a:rPr>
              <a:t>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водозабір</a:t>
            </a:r>
            <a:r>
              <a:rPr lang="ru-RU" sz="800" dirty="0">
                <a:latin typeface="Arial" charset="0"/>
              </a:rPr>
              <a:t> </a:t>
            </a:r>
          </a:p>
          <a:p>
            <a:pPr eaLnBrk="0" hangingPunct="0"/>
            <a:r>
              <a:rPr lang="uk-UA" sz="800" dirty="0">
                <a:latin typeface="Arial" charset="0"/>
              </a:rPr>
              <a:t> </a:t>
            </a:r>
            <a:endParaRPr lang="ru-RU" sz="800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dirty="0"/>
              <a:t> </a:t>
            </a:r>
            <a:r>
              <a:rPr lang="uk-UA" sz="800" b="1" dirty="0"/>
              <a:t>ХСК (норма – 5</a:t>
            </a:r>
            <a:r>
              <a:rPr lang="uk-UA" sz="800" b="1" dirty="0" smtClean="0"/>
              <a:t>0 </a:t>
            </a:r>
            <a:r>
              <a:rPr lang="uk-UA" sz="800" b="1" dirty="0"/>
              <a:t>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 smtClean="0"/>
              <a:t>28,22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максимальне </a:t>
            </a:r>
            <a:r>
              <a:rPr lang="uk-UA" sz="800" dirty="0" smtClean="0"/>
              <a:t>значення- </a:t>
            </a:r>
            <a:r>
              <a:rPr lang="ru-RU" sz="800" dirty="0" smtClean="0">
                <a:latin typeface="Arial" charset="0"/>
              </a:rPr>
              <a:t>59</a:t>
            </a:r>
            <a:r>
              <a:rPr lang="ru-RU" sz="800" dirty="0" smtClean="0"/>
              <a:t>,0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pPr eaLnBrk="0" hangingPunct="0"/>
            <a:endParaRPr lang="ru-RU" sz="800" dirty="0"/>
          </a:p>
        </p:txBody>
      </p:sp>
      <p:sp>
        <p:nvSpPr>
          <p:cNvPr id="18440" name="Прямоугольник 17"/>
          <p:cNvSpPr>
            <a:spLocks noChangeArrowheads="1"/>
          </p:cNvSpPr>
          <p:nvPr/>
        </p:nvSpPr>
        <p:spPr bwMode="auto">
          <a:xfrm>
            <a:off x="233363" y="5157788"/>
            <a:ext cx="4719637" cy="9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ru-RU" sz="800" dirty="0"/>
              <a:t>Амоній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</a:t>
            </a:r>
            <a:r>
              <a:rPr lang="uk-UA" sz="800" dirty="0">
                <a:latin typeface="Arial" charset="0"/>
              </a:rPr>
              <a:t> - </a:t>
            </a:r>
            <a:r>
              <a:rPr lang="ru-RU" sz="800" dirty="0">
                <a:latin typeface="Arial" charset="0"/>
              </a:rPr>
              <a:t>в межах </a:t>
            </a:r>
            <a:r>
              <a:rPr lang="ru-RU" sz="800" dirty="0" err="1">
                <a:latin typeface="Arial" charset="0"/>
              </a:rPr>
              <a:t>від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smtClean="0">
                <a:latin typeface="Arial" charset="0"/>
              </a:rPr>
              <a:t>0,14 </a:t>
            </a:r>
            <a:r>
              <a:rPr lang="ru-RU" sz="800" dirty="0">
                <a:latin typeface="Arial" charset="0"/>
              </a:rPr>
              <a:t>мг/дм3  до </a:t>
            </a:r>
            <a:r>
              <a:rPr lang="ru-RU" sz="800" dirty="0" smtClean="0">
                <a:latin typeface="Arial" charset="0"/>
              </a:rPr>
              <a:t>1,12 </a:t>
            </a:r>
            <a:r>
              <a:rPr lang="ru-RU" sz="800" dirty="0">
                <a:latin typeface="Arial" charset="0"/>
              </a:rPr>
              <a:t>мг/дм3 </a:t>
            </a:r>
            <a:endParaRPr lang="uk-UA" sz="800" b="1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ru-RU" sz="800" dirty="0" smtClean="0">
                <a:latin typeface="Arial" charset="0"/>
              </a:rPr>
              <a:t>04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smtClean="0"/>
              <a:t>до 5,35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endParaRPr lang="ru-RU" sz="800" dirty="0"/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0,5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 до </a:t>
            </a:r>
            <a:r>
              <a:rPr lang="uk-UA" sz="800" dirty="0" smtClean="0">
                <a:latin typeface="Arial" charset="0"/>
              </a:rPr>
              <a:t>1,71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endParaRPr lang="en-US" sz="800" dirty="0"/>
          </a:p>
          <a:p>
            <a:pPr eaLnBrk="0" hangingPunct="0"/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0,0</a:t>
            </a:r>
            <a:r>
              <a:rPr lang="ru-RU" sz="800" dirty="0">
                <a:latin typeface="Arial" charset="0"/>
              </a:rPr>
              <a:t>1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uk-UA" sz="800" dirty="0" smtClean="0">
                <a:latin typeface="Arial" charset="0"/>
              </a:rPr>
              <a:t>10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uk-UA" sz="800" dirty="0"/>
              <a:t>  </a:t>
            </a:r>
            <a:endParaRPr lang="en-US" sz="800" dirty="0"/>
          </a:p>
          <a:p>
            <a:pPr eaLnBrk="0" hangingPunct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- в межах </a:t>
            </a:r>
            <a:r>
              <a:rPr lang="ru-RU" sz="800" dirty="0" err="1"/>
              <a:t>від</a:t>
            </a:r>
            <a:r>
              <a:rPr lang="ru-RU" sz="800"/>
              <a:t> </a:t>
            </a:r>
            <a:r>
              <a:rPr lang="ru-RU" sz="800" smtClean="0"/>
              <a:t>2</a:t>
            </a:r>
            <a:r>
              <a:rPr lang="ru-RU" sz="800" smtClean="0">
                <a:latin typeface="Arial" charset="0"/>
              </a:rPr>
              <a:t>32</a:t>
            </a:r>
            <a:r>
              <a:rPr lang="ru-RU" sz="800" smtClean="0"/>
              <a:t>,0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/>
              <a:t>до </a:t>
            </a:r>
            <a:r>
              <a:rPr lang="ru-RU" sz="800" smtClean="0"/>
              <a:t>537</a:t>
            </a:r>
            <a:r>
              <a:rPr lang="uk-UA" sz="800" smtClean="0"/>
              <a:t>,00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560512" y="561975"/>
            <a:ext cx="38797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ВІДІБРАНО У </a:t>
            </a:r>
            <a:r>
              <a:rPr lang="uk-UA" altLang="uk-UA" sz="1600" dirty="0" smtClean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ЛИПНІ</a:t>
            </a:r>
            <a:r>
              <a:rPr lang="uk-UA" altLang="uk-UA" sz="1600" dirty="0" smtClean="0">
                <a:solidFill>
                  <a:srgbClr val="7F7F7F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МІСЯЦІ</a:t>
            </a:r>
            <a:endParaRPr lang="uk-UA" altLang="uk-UA" sz="16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88950" y="2103438"/>
            <a:ext cx="404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endParaRPr lang="ru-RU" sz="800" b="1" dirty="0" smtClean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endParaRPr lang="ru-RU" sz="800" dirty="0">
              <a:latin typeface="Arial" charset="0"/>
            </a:endParaRPr>
          </a:p>
          <a:p>
            <a:r>
              <a:rPr lang="uk-UA" sz="800" dirty="0" smtClean="0">
                <a:latin typeface="Arial" charset="0"/>
              </a:rPr>
              <a:t> -  0,67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 </a:t>
            </a:r>
            <a:r>
              <a:rPr lang="uk-UA" sz="800" dirty="0">
                <a:latin typeface="Arial" charset="0"/>
              </a:rPr>
              <a:t>р. </a:t>
            </a:r>
            <a:r>
              <a:rPr lang="uk-UA" sz="800" dirty="0" err="1">
                <a:latin typeface="Arial" charset="0"/>
              </a:rPr>
              <a:t>Ірша</a:t>
            </a:r>
            <a:r>
              <a:rPr lang="uk-UA" sz="800" dirty="0">
                <a:latin typeface="Arial" charset="0"/>
              </a:rPr>
              <a:t>, </a:t>
            </a:r>
            <a:r>
              <a:rPr lang="ru-RU" sz="800" dirty="0">
                <a:latin typeface="Arial" charset="0"/>
              </a:rPr>
              <a:t>93 км, в/</a:t>
            </a:r>
            <a:r>
              <a:rPr lang="ru-RU" sz="800" dirty="0" err="1">
                <a:latin typeface="Arial" charset="0"/>
              </a:rPr>
              <a:t>б'єф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смт.Нова</a:t>
            </a:r>
            <a:r>
              <a:rPr lang="ru-RU" sz="800" dirty="0">
                <a:latin typeface="Arial" charset="0"/>
              </a:rPr>
              <a:t> Борова</a:t>
            </a:r>
            <a:r>
              <a:rPr lang="uk-UA" sz="800" dirty="0">
                <a:latin typeface="Arial" charset="0"/>
              </a:rPr>
              <a:t>;</a:t>
            </a:r>
          </a:p>
          <a:p>
            <a:r>
              <a:rPr lang="uk-UA" sz="800" dirty="0">
                <a:latin typeface="Arial" charset="0"/>
              </a:rPr>
              <a:t> -  </a:t>
            </a:r>
            <a:r>
              <a:rPr lang="uk-UA" sz="800" dirty="0" smtClean="0">
                <a:latin typeface="Arial" charset="0"/>
              </a:rPr>
              <a:t>0,36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 </a:t>
            </a:r>
            <a:endParaRPr lang="ru-RU" sz="800" dirty="0" smtClean="0"/>
          </a:p>
          <a:p>
            <a:r>
              <a:rPr lang="ru-RU" sz="800" dirty="0"/>
              <a:t> </a:t>
            </a:r>
            <a:r>
              <a:rPr lang="uk-UA" sz="800" dirty="0" smtClean="0">
                <a:latin typeface="Arial" charset="0"/>
              </a:rPr>
              <a:t>-  </a:t>
            </a:r>
            <a:r>
              <a:rPr lang="uk-UA" sz="800" dirty="0">
                <a:latin typeface="Arial" charset="0"/>
              </a:rPr>
              <a:t>0,31 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 smtClean="0"/>
              <a:t>  </a:t>
            </a:r>
            <a:r>
              <a:rPr lang="uk-UA" sz="800" dirty="0">
                <a:latin typeface="Arial" charset="0"/>
              </a:rPr>
              <a:t>р. </a:t>
            </a:r>
            <a:r>
              <a:rPr lang="uk-UA" sz="800" dirty="0" err="1">
                <a:latin typeface="Arial" charset="0"/>
              </a:rPr>
              <a:t>Ірша</a:t>
            </a:r>
            <a:r>
              <a:rPr lang="uk-UA" sz="800" dirty="0">
                <a:latin typeface="Arial" charset="0"/>
              </a:rPr>
              <a:t>, </a:t>
            </a:r>
            <a:r>
              <a:rPr lang="ru-RU" sz="800" dirty="0">
                <a:latin typeface="Arial" charset="0"/>
              </a:rPr>
              <a:t>31 км, </a:t>
            </a:r>
            <a:r>
              <a:rPr lang="ru-RU" sz="800" dirty="0" err="1">
                <a:latin typeface="Arial" charset="0"/>
              </a:rPr>
              <a:t>Малинське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м.Малин</a:t>
            </a:r>
            <a:r>
              <a:rPr lang="ru-RU" sz="800" dirty="0" smtClean="0">
                <a:latin typeface="Arial" charset="0"/>
              </a:rPr>
              <a:t>;</a:t>
            </a:r>
          </a:p>
          <a:p>
            <a:pPr eaLnBrk="0" hangingPunct="0"/>
            <a:r>
              <a:rPr lang="ru-RU" sz="800" dirty="0" smtClean="0"/>
              <a:t> </a:t>
            </a:r>
            <a:r>
              <a:rPr lang="uk-UA" sz="800" dirty="0">
                <a:latin typeface="Arial" charset="0"/>
              </a:rPr>
              <a:t>-  0,31 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</a:t>
            </a:r>
            <a:r>
              <a:rPr lang="ru-RU" sz="800" dirty="0" smtClean="0"/>
              <a:t> </a:t>
            </a:r>
            <a:r>
              <a:rPr lang="ru-RU" sz="800" dirty="0"/>
              <a:t>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  <a:r>
              <a:rPr lang="uk-UA" sz="800" dirty="0" smtClean="0"/>
              <a:t> </a:t>
            </a:r>
            <a:r>
              <a:rPr lang="uk-UA" sz="800" dirty="0" smtClean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  <a:p>
            <a:pPr eaLnBrk="0" hangingPunct="0"/>
            <a:r>
              <a:rPr lang="ru-RU" sz="800" b="1" dirty="0" err="1" smtClean="0"/>
              <a:t>Марганцю</a:t>
            </a:r>
            <a:r>
              <a:rPr lang="ru-RU" sz="800" dirty="0" smtClean="0"/>
              <a:t> </a:t>
            </a:r>
            <a:r>
              <a:rPr lang="ru-RU" sz="800" dirty="0"/>
              <a:t>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090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0,118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83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0,0</a:t>
            </a:r>
            <a:r>
              <a:rPr lang="ru-RU" sz="800" dirty="0" smtClean="0">
                <a:latin typeface="Arial" charset="0"/>
              </a:rPr>
              <a:t>97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0,11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0,01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0,084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68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0,108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98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096 </a:t>
            </a:r>
            <a:r>
              <a:rPr lang="uk-UA" sz="800" dirty="0" smtClean="0"/>
              <a:t>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/>
              <a:t> </a:t>
            </a:r>
            <a:r>
              <a:rPr lang="uk-UA" sz="800" dirty="0" smtClean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6" name="Рисунок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692695"/>
            <a:ext cx="92059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6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СТАНУ МАСИВІВ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  ПОВЕРХНЕВИХ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ВОД ЗА ХІМІЧНИМИ ПОКАЗНИКАМИ  У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ЛИПНІ МІСЯЦІ</a:t>
            </a:r>
            <a:endParaRPr lang="uk-UA" altLang="uk-UA" sz="14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38150" y="1246693"/>
            <a:ext cx="9174692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нікель і  його сполуки (</a:t>
            </a:r>
            <a:r>
              <a:rPr lang="uk-UA" sz="900" b="1" dirty="0" smtClean="0"/>
              <a:t>норма-34,0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)</a:t>
            </a:r>
          </a:p>
          <a:p>
            <a:pPr eaLnBrk="0" hangingPunct="0"/>
            <a:r>
              <a:rPr lang="uk-UA" sz="900" dirty="0" smtClean="0"/>
              <a:t>-100,0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 </a:t>
            </a:r>
            <a:r>
              <a:rPr lang="ru-RU" sz="900" dirty="0">
                <a:solidFill>
                  <a:srgbClr val="000000"/>
                </a:solidFill>
                <a:latin typeface="Arial" charset="0"/>
              </a:rPr>
              <a:t>р. </a:t>
            </a:r>
            <a:r>
              <a:rPr lang="ru-RU" sz="900" dirty="0" err="1">
                <a:solidFill>
                  <a:srgbClr val="000000"/>
                </a:solidFill>
                <a:latin typeface="Arial" charset="0"/>
              </a:rPr>
              <a:t>Рось</a:t>
            </a:r>
            <a:r>
              <a:rPr lang="ru-RU" sz="900" dirty="0">
                <a:solidFill>
                  <a:srgbClr val="000000"/>
                </a:solidFill>
                <a:latin typeface="Arial" charset="0"/>
              </a:rPr>
              <a:t>, 218 км, </a:t>
            </a:r>
            <a:r>
              <a:rPr lang="ru-RU" sz="900" dirty="0" err="1">
                <a:solidFill>
                  <a:srgbClr val="000000"/>
                </a:solidFill>
                <a:latin typeface="Arial" charset="0"/>
              </a:rPr>
              <a:t>с.Глибочка</a:t>
            </a:r>
            <a:r>
              <a:rPr lang="ru-RU" sz="9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900" dirty="0" err="1">
                <a:solidFill>
                  <a:srgbClr val="000000"/>
                </a:solidFill>
                <a:latin typeface="Arial" charset="0"/>
              </a:rPr>
              <a:t>питний</a:t>
            </a:r>
            <a:r>
              <a:rPr lang="ru-RU" sz="900" dirty="0">
                <a:solidFill>
                  <a:srgbClr val="000000"/>
                </a:solidFill>
                <a:latin typeface="Arial" charset="0"/>
              </a:rPr>
              <a:t> в/з </a:t>
            </a:r>
            <a:r>
              <a:rPr lang="ru-RU" sz="900" dirty="0" err="1">
                <a:solidFill>
                  <a:srgbClr val="000000"/>
                </a:solidFill>
                <a:latin typeface="Arial" charset="0"/>
              </a:rPr>
              <a:t>м.Біла</a:t>
            </a:r>
            <a:r>
              <a:rPr lang="ru-RU" sz="9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900" dirty="0" err="1" smtClean="0">
                <a:solidFill>
                  <a:srgbClr val="000000"/>
                </a:solidFill>
                <a:latin typeface="Arial" charset="0"/>
              </a:rPr>
              <a:t>Церква</a:t>
            </a:r>
            <a:endParaRPr lang="ru-RU" sz="900" dirty="0" smtClean="0">
              <a:solidFill>
                <a:srgbClr val="000000"/>
              </a:solidFill>
              <a:latin typeface="Arial" charset="0"/>
            </a:endParaRPr>
          </a:p>
          <a:p>
            <a:pPr eaLnBrk="0" hangingPunct="0"/>
            <a:r>
              <a:rPr lang="uk-UA" sz="900" dirty="0" smtClean="0"/>
              <a:t>-43,6 </a:t>
            </a:r>
            <a:r>
              <a:rPr lang="ru-RU" sz="900" dirty="0"/>
              <a:t>мкг/дм</a:t>
            </a:r>
            <a:r>
              <a:rPr lang="ru-RU" sz="900" baseline="30000" dirty="0"/>
              <a:t>3 </a:t>
            </a:r>
            <a:r>
              <a:rPr lang="ru-RU" sz="900" dirty="0">
                <a:solidFill>
                  <a:srgbClr val="000000"/>
                </a:solidFill>
                <a:latin typeface="Arial" charset="0"/>
              </a:rPr>
              <a:t>р. </a:t>
            </a:r>
            <a:r>
              <a:rPr lang="ru-RU" sz="900" dirty="0" err="1">
                <a:solidFill>
                  <a:srgbClr val="000000"/>
                </a:solidFill>
                <a:latin typeface="Arial" charset="0"/>
              </a:rPr>
              <a:t>Рось</a:t>
            </a:r>
            <a:r>
              <a:rPr lang="ru-RU" sz="9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900" dirty="0" smtClean="0">
                <a:solidFill>
                  <a:srgbClr val="000000"/>
                </a:solidFill>
                <a:latin typeface="Arial" charset="0"/>
              </a:rPr>
              <a:t>118 </a:t>
            </a:r>
            <a:r>
              <a:rPr lang="ru-RU" sz="900" dirty="0">
                <a:solidFill>
                  <a:srgbClr val="000000"/>
                </a:solidFill>
                <a:latin typeface="Arial" charset="0"/>
              </a:rPr>
              <a:t>км, </a:t>
            </a:r>
            <a:r>
              <a:rPr lang="ru-RU" sz="900" dirty="0" err="1" smtClean="0">
                <a:solidFill>
                  <a:srgbClr val="000000"/>
                </a:solidFill>
                <a:latin typeface="Arial" charset="0"/>
              </a:rPr>
              <a:t>питний</a:t>
            </a:r>
            <a:r>
              <a:rPr lang="ru-RU" sz="900" dirty="0" smtClean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900" dirty="0">
                <a:solidFill>
                  <a:srgbClr val="000000"/>
                </a:solidFill>
                <a:latin typeface="Arial" charset="0"/>
              </a:rPr>
              <a:t>в/з </a:t>
            </a:r>
            <a:r>
              <a:rPr lang="ru-RU" sz="900" dirty="0" err="1" smtClean="0">
                <a:solidFill>
                  <a:srgbClr val="000000"/>
                </a:solidFill>
                <a:latin typeface="Arial" charset="0"/>
              </a:rPr>
              <a:t>м.Богуслав</a:t>
            </a:r>
            <a:endParaRPr lang="uk-UA" sz="900" dirty="0" smtClean="0"/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/>
              <a:t>85,8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 </a:t>
            </a:r>
            <a:r>
              <a:rPr lang="ru-RU" sz="900" dirty="0">
                <a:solidFill>
                  <a:srgbClr val="000000"/>
                </a:solidFill>
                <a:latin typeface="Arial" charset="0"/>
              </a:rPr>
              <a:t>р. </a:t>
            </a:r>
            <a:r>
              <a:rPr lang="ru-RU" sz="900" dirty="0" err="1" smtClean="0">
                <a:solidFill>
                  <a:srgbClr val="000000"/>
                </a:solidFill>
                <a:latin typeface="Arial" charset="0"/>
              </a:rPr>
              <a:t>Рось</a:t>
            </a:r>
            <a:r>
              <a:rPr lang="ru-RU" sz="900" dirty="0" smtClean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900" dirty="0" err="1" smtClean="0">
                <a:solidFill>
                  <a:srgbClr val="000000"/>
                </a:solidFill>
                <a:latin typeface="Arial" charset="0"/>
              </a:rPr>
              <a:t>с.Тептіївка</a:t>
            </a:r>
            <a:r>
              <a:rPr lang="ru-RU" sz="900" dirty="0" smtClean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900" dirty="0" err="1" smtClean="0">
                <a:solidFill>
                  <a:srgbClr val="000000"/>
                </a:solidFill>
                <a:latin typeface="Arial" charset="0"/>
              </a:rPr>
              <a:t>питний</a:t>
            </a:r>
            <a:r>
              <a:rPr lang="ru-RU" sz="900" dirty="0" smtClean="0">
                <a:solidFill>
                  <a:srgbClr val="000000"/>
                </a:solidFill>
                <a:latin typeface="Arial" charset="0"/>
              </a:rPr>
              <a:t> в/з </a:t>
            </a:r>
            <a:r>
              <a:rPr lang="ru-RU" sz="900" dirty="0" err="1" smtClean="0">
                <a:solidFill>
                  <a:srgbClr val="000000"/>
                </a:solidFill>
                <a:latin typeface="Arial" charset="0"/>
              </a:rPr>
              <a:t>м.Миронівка</a:t>
            </a:r>
            <a:endParaRPr lang="ru-RU" sz="900" dirty="0" smtClean="0"/>
          </a:p>
          <a:p>
            <a:pPr eaLnBrk="0" hangingPunct="0"/>
            <a:r>
              <a:rPr lang="uk-UA" sz="900" b="1" dirty="0"/>
              <a:t>Зафіксовано перевищення вмісту: </a:t>
            </a:r>
            <a:r>
              <a:rPr lang="uk-UA" sz="900" b="1" dirty="0" smtClean="0"/>
              <a:t>Хром та його сполуки  </a:t>
            </a:r>
            <a:r>
              <a:rPr lang="uk-UA" sz="900" b="1" dirty="0"/>
              <a:t>(</a:t>
            </a:r>
            <a:r>
              <a:rPr lang="uk-UA" sz="900" b="1" dirty="0" smtClean="0"/>
              <a:t>норма-9,30мкг/дм</a:t>
            </a:r>
            <a:r>
              <a:rPr lang="uk-UA" sz="900" b="1" baseline="30000" dirty="0" smtClean="0"/>
              <a:t>3</a:t>
            </a:r>
            <a:r>
              <a:rPr lang="uk-UA" sz="900" b="1" dirty="0" smtClean="0"/>
              <a:t> </a:t>
            </a:r>
            <a:r>
              <a:rPr lang="uk-UA" sz="900" b="1" dirty="0"/>
              <a:t>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10,7</a:t>
            </a:r>
            <a:r>
              <a:rPr lang="uk-UA" sz="900" dirty="0" smtClean="0"/>
              <a:t>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</a:t>
            </a:r>
            <a:r>
              <a:rPr lang="ru-RU" sz="900" dirty="0" smtClean="0"/>
              <a:t> </a:t>
            </a:r>
            <a:r>
              <a:rPr lang="ru-RU" sz="900" dirty="0">
                <a:latin typeface="Arial" charset="0"/>
              </a:rPr>
              <a:t>р. Дніпро, 580 км, </a:t>
            </a:r>
            <a:r>
              <a:rPr lang="ru-RU" sz="900" dirty="0" err="1">
                <a:latin typeface="Arial" charset="0"/>
              </a:rPr>
              <a:t>правий</a:t>
            </a:r>
            <a:r>
              <a:rPr lang="ru-RU" sz="900" dirty="0">
                <a:latin typeface="Arial" charset="0"/>
              </a:rPr>
              <a:t> берег,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>
                <a:latin typeface="Arial" charset="0"/>
              </a:rPr>
              <a:t>м.Світловодськ</a:t>
            </a:r>
            <a:endParaRPr lang="ru-RU" sz="900" dirty="0">
              <a:latin typeface="Arial" charset="0"/>
            </a:endParaRPr>
          </a:p>
          <a:p>
            <a:pPr eaLnBrk="0" hangingPunct="0"/>
            <a:r>
              <a:rPr lang="uk-UA" sz="900" b="1" dirty="0"/>
              <a:t>Зафіксовано перевищення вмісту: миш</a:t>
            </a:r>
            <a:r>
              <a:rPr lang="en-US" sz="900" b="1" dirty="0"/>
              <a:t>’</a:t>
            </a:r>
            <a:r>
              <a:rPr lang="uk-UA" sz="900" b="1" dirty="0"/>
              <a:t>як (норма-4,3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21,4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</a:t>
            </a:r>
            <a:r>
              <a:rPr lang="uk-UA" sz="9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900" dirty="0">
                <a:latin typeface="Arial" charset="0"/>
              </a:rPr>
              <a:t> Дніпро,</a:t>
            </a:r>
            <a:r>
              <a:rPr lang="en-US" sz="900" dirty="0">
                <a:latin typeface="Arial" charset="0"/>
              </a:rPr>
              <a:t> </a:t>
            </a:r>
            <a:r>
              <a:rPr lang="ru-RU" sz="900" dirty="0">
                <a:latin typeface="Arial" charset="0"/>
              </a:rPr>
              <a:t>897 км, н/б </a:t>
            </a:r>
            <a:r>
              <a:rPr lang="ru-RU" sz="900" dirty="0" err="1">
                <a:latin typeface="Arial" charset="0"/>
              </a:rPr>
              <a:t>Київської</a:t>
            </a:r>
            <a:r>
              <a:rPr lang="ru-RU" sz="900" dirty="0">
                <a:latin typeface="Arial" charset="0"/>
              </a:rPr>
              <a:t> ГЕС, </a:t>
            </a:r>
            <a:r>
              <a:rPr lang="ru-RU" sz="900" dirty="0" err="1">
                <a:latin typeface="Arial" charset="0"/>
              </a:rPr>
              <a:t>м.Вишгород</a:t>
            </a:r>
            <a:r>
              <a:rPr lang="ru-RU" sz="900" dirty="0">
                <a:latin typeface="Arial" charset="0"/>
              </a:rPr>
              <a:t>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водозабір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 smtClean="0">
                <a:latin typeface="Arial" charset="0"/>
              </a:rPr>
              <a:t>м.Київ</a:t>
            </a:r>
            <a:endParaRPr lang="ru-RU" sz="900" dirty="0" smtClean="0">
              <a:latin typeface="Arial" charset="0"/>
            </a:endParaRPr>
          </a:p>
          <a:p>
            <a:pPr eaLnBrk="0" hangingPunct="0"/>
            <a:r>
              <a:rPr lang="uk-UA" sz="900" dirty="0" smtClean="0">
                <a:latin typeface="Arial" charset="0"/>
              </a:rPr>
              <a:t>-13</a:t>
            </a:r>
            <a:r>
              <a:rPr lang="uk-UA" sz="900" dirty="0" smtClean="0"/>
              <a:t>,</a:t>
            </a:r>
            <a:r>
              <a:rPr lang="uk-UA" sz="900" dirty="0" smtClean="0">
                <a:latin typeface="Arial" charset="0"/>
              </a:rPr>
              <a:t>9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/>
              <a:t>,</a:t>
            </a:r>
            <a:r>
              <a:rPr lang="ru-RU" sz="900" baseline="30000" dirty="0"/>
              <a:t> </a:t>
            </a:r>
            <a:r>
              <a:rPr lang="uk-UA" sz="9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900" dirty="0">
                <a:latin typeface="Arial" charset="0"/>
              </a:rPr>
              <a:t> Дніпро,</a:t>
            </a:r>
            <a:r>
              <a:rPr lang="en-US" sz="900" dirty="0">
                <a:latin typeface="Arial" charset="0"/>
              </a:rPr>
              <a:t> </a:t>
            </a:r>
            <a:r>
              <a:rPr lang="ru-RU" sz="900" dirty="0">
                <a:latin typeface="Arial" charset="0"/>
              </a:rPr>
              <a:t>594 км, с. </a:t>
            </a:r>
            <a:r>
              <a:rPr lang="ru-RU" sz="900" dirty="0" err="1">
                <a:latin typeface="Arial" charset="0"/>
              </a:rPr>
              <a:t>Пронозівка</a:t>
            </a:r>
            <a:r>
              <a:rPr lang="ru-RU" sz="900" dirty="0">
                <a:latin typeface="Arial" charset="0"/>
              </a:rPr>
              <a:t>, н/с </a:t>
            </a:r>
            <a:r>
              <a:rPr lang="ru-RU" sz="900" dirty="0" err="1">
                <a:latin typeface="Arial" charset="0"/>
              </a:rPr>
              <a:t>Градизької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smtClean="0">
                <a:latin typeface="Arial" charset="0"/>
              </a:rPr>
              <a:t>з/с</a:t>
            </a:r>
          </a:p>
          <a:p>
            <a:pPr eaLnBrk="0" hangingPunct="0"/>
            <a:r>
              <a:rPr lang="uk-UA" sz="900" dirty="0" smtClean="0">
                <a:latin typeface="Arial" charset="0"/>
              </a:rPr>
              <a:t>-21</a:t>
            </a:r>
            <a:r>
              <a:rPr lang="uk-UA" sz="900" dirty="0" smtClean="0"/>
              <a:t>,</a:t>
            </a:r>
            <a:r>
              <a:rPr lang="uk-UA" sz="900" dirty="0">
                <a:latin typeface="Arial" charset="0"/>
              </a:rPr>
              <a:t>4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/>
              <a:t>,</a:t>
            </a:r>
            <a:r>
              <a:rPr lang="ru-RU" sz="900" baseline="30000" dirty="0"/>
              <a:t> </a:t>
            </a:r>
            <a:r>
              <a:rPr lang="ru-RU" sz="900" dirty="0">
                <a:latin typeface="Arial" charset="0"/>
              </a:rPr>
              <a:t>р. Дніпро, </a:t>
            </a:r>
            <a:r>
              <a:rPr lang="ru-RU" sz="900" dirty="0"/>
              <a:t>580 км, </a:t>
            </a:r>
            <a:r>
              <a:rPr lang="ru-RU" sz="900" dirty="0" err="1"/>
              <a:t>Власівський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ru-RU" sz="900" dirty="0"/>
              <a:t> КП </a:t>
            </a:r>
            <a:r>
              <a:rPr lang="ru-RU" sz="900" dirty="0" smtClean="0"/>
              <a:t>«</a:t>
            </a:r>
            <a:r>
              <a:rPr lang="ru-RU" sz="900" dirty="0" err="1" smtClean="0"/>
              <a:t>Кременчукводоканал</a:t>
            </a:r>
            <a:r>
              <a:rPr lang="ru-RU" sz="900" smtClean="0"/>
              <a:t>»  </a:t>
            </a:r>
            <a:endParaRPr lang="ru-RU" sz="900" dirty="0">
              <a:latin typeface="Arial" charset="0"/>
            </a:endParaRPr>
          </a:p>
          <a:p>
            <a:pPr eaLnBrk="0" hangingPunct="0"/>
            <a:r>
              <a:rPr lang="uk-UA" sz="900" dirty="0">
                <a:latin typeface="Arial" charset="0"/>
              </a:rPr>
              <a:t>-</a:t>
            </a:r>
            <a:r>
              <a:rPr lang="uk-UA" sz="900" dirty="0" smtClean="0">
                <a:latin typeface="Arial" charset="0"/>
              </a:rPr>
              <a:t>17</a:t>
            </a:r>
            <a:r>
              <a:rPr lang="uk-UA" sz="900" dirty="0" smtClean="0"/>
              <a:t>,</a:t>
            </a:r>
            <a:r>
              <a:rPr lang="uk-UA" sz="900" dirty="0">
                <a:latin typeface="Arial" charset="0"/>
              </a:rPr>
              <a:t>1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/>
              <a:t>,</a:t>
            </a:r>
            <a:r>
              <a:rPr lang="ru-RU" sz="900" baseline="30000" dirty="0"/>
              <a:t> </a:t>
            </a:r>
            <a:r>
              <a:rPr lang="ru-RU" sz="900" dirty="0"/>
              <a:t>р. Дніпро, 476 км, м. </a:t>
            </a:r>
            <a:r>
              <a:rPr lang="ru-RU" sz="900" dirty="0" err="1"/>
              <a:t>Верхньодніпровськ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</a:t>
            </a:r>
          </a:p>
          <a:p>
            <a:pPr eaLnBrk="0" hangingPunct="0"/>
            <a:r>
              <a:rPr lang="uk-UA" sz="900" dirty="0" smtClean="0">
                <a:latin typeface="Arial" charset="0"/>
              </a:rPr>
              <a:t>-19</a:t>
            </a:r>
            <a:r>
              <a:rPr lang="uk-UA" sz="900" dirty="0" smtClean="0"/>
              <a:t>,</a:t>
            </a:r>
            <a:r>
              <a:rPr lang="uk-UA" sz="900" dirty="0">
                <a:latin typeface="Arial" charset="0"/>
              </a:rPr>
              <a:t>2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</a:t>
            </a:r>
            <a:r>
              <a:rPr lang="uk-UA" sz="900" dirty="0"/>
              <a:t>,</a:t>
            </a:r>
            <a:r>
              <a:rPr lang="ru-RU" sz="900" baseline="30000" dirty="0"/>
              <a:t> </a:t>
            </a:r>
            <a:r>
              <a:rPr lang="ru-RU" sz="900" dirty="0"/>
              <a:t>р. Дніпро,</a:t>
            </a:r>
            <a:r>
              <a:rPr lang="uk-UA" sz="900" dirty="0"/>
              <a:t> </a:t>
            </a:r>
            <a:r>
              <a:rPr lang="ru-RU" sz="900" dirty="0"/>
              <a:t>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Кам'янське</a:t>
            </a:r>
            <a:r>
              <a:rPr lang="ru-RU" sz="900" dirty="0"/>
              <a:t>;</a:t>
            </a:r>
            <a:endParaRPr lang="ru-RU" sz="900" dirty="0"/>
          </a:p>
          <a:p>
            <a:pPr eaLnBrk="0" hangingPunct="0"/>
            <a:r>
              <a:rPr lang="uk-UA" sz="900" dirty="0" smtClean="0"/>
              <a:t>-</a:t>
            </a:r>
            <a:r>
              <a:rPr lang="uk-UA" sz="900" b="1" dirty="0" smtClean="0"/>
              <a:t>Виявлено </a:t>
            </a:r>
            <a:r>
              <a:rPr lang="uk-UA" sz="900" b="1" dirty="0"/>
              <a:t>вміст </a:t>
            </a:r>
            <a:r>
              <a:rPr lang="uk-UA" sz="900" b="1" dirty="0" smtClean="0"/>
              <a:t>показників </a:t>
            </a:r>
            <a:r>
              <a:rPr lang="uk-UA" sz="900" b="1" dirty="0"/>
              <a:t>в межах екологічних нормативів якості</a:t>
            </a:r>
            <a:r>
              <a:rPr lang="uk-UA" sz="900" b="1" dirty="0" smtClean="0"/>
              <a:t>:</a:t>
            </a:r>
          </a:p>
          <a:p>
            <a:pPr eaLnBrk="0" hangingPunct="0"/>
            <a:endParaRPr lang="uk-UA" sz="500" b="1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Пестициди</a:t>
            </a:r>
            <a:r>
              <a:rPr lang="uk-UA" sz="900" dirty="0" smtClean="0"/>
              <a:t>-</a:t>
            </a:r>
            <a:r>
              <a:rPr lang="ru-RU" sz="900" dirty="0" err="1"/>
              <a:t>Хлорфенвінфос</a:t>
            </a:r>
            <a:r>
              <a:rPr lang="ru-RU" sz="900" dirty="0"/>
              <a:t> (</a:t>
            </a:r>
            <a:r>
              <a:rPr lang="ru-RU" sz="900" dirty="0" err="1"/>
              <a:t>суміш</a:t>
            </a:r>
            <a:r>
              <a:rPr lang="ru-RU" sz="900" dirty="0"/>
              <a:t> </a:t>
            </a:r>
            <a:r>
              <a:rPr lang="ru-RU" sz="900" dirty="0" err="1"/>
              <a:t>цис</a:t>
            </a:r>
            <a:r>
              <a:rPr lang="ru-RU" sz="900" dirty="0"/>
              <a:t>-, транс-</a:t>
            </a:r>
            <a:r>
              <a:rPr lang="ru-RU" sz="900" dirty="0" err="1"/>
              <a:t>ізомерів</a:t>
            </a:r>
            <a:r>
              <a:rPr lang="ru-RU" sz="900" dirty="0"/>
              <a:t>),  </a:t>
            </a:r>
            <a:r>
              <a:rPr lang="ru-RU" sz="900" dirty="0" err="1"/>
              <a:t>Тербутрин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err="1" smtClean="0"/>
              <a:t>Проліароматичні</a:t>
            </a:r>
            <a:r>
              <a:rPr lang="uk-UA" sz="900" b="1" dirty="0" smtClean="0"/>
              <a:t> </a:t>
            </a:r>
            <a:r>
              <a:rPr lang="uk-UA" sz="900" b="1" dirty="0"/>
              <a:t>вуглеводні-</a:t>
            </a:r>
            <a:r>
              <a:rPr lang="uk-UA" sz="900" dirty="0"/>
              <a:t>Антрацен</a:t>
            </a:r>
            <a:r>
              <a:rPr lang="uk-UA" sz="900" b="1" dirty="0"/>
              <a:t>, </a:t>
            </a:r>
            <a:r>
              <a:rPr lang="uk-UA" sz="900" dirty="0" err="1"/>
              <a:t>флуорантен</a:t>
            </a:r>
            <a:r>
              <a:rPr lang="uk-UA" sz="900" dirty="0"/>
              <a:t>, </a:t>
            </a:r>
            <a:r>
              <a:rPr lang="uk-UA" sz="900" dirty="0" err="1"/>
              <a:t>бензо</a:t>
            </a:r>
            <a:r>
              <a:rPr lang="uk-UA" sz="900" dirty="0"/>
              <a:t>(</a:t>
            </a:r>
            <a:r>
              <a:rPr lang="en-US" sz="900" dirty="0"/>
              <a:t>b)</a:t>
            </a:r>
            <a:r>
              <a:rPr lang="uk-UA" sz="900" dirty="0" err="1"/>
              <a:t>флуорантен</a:t>
            </a:r>
            <a:r>
              <a:rPr lang="uk-UA" sz="900" dirty="0"/>
              <a:t> 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Леткі </a:t>
            </a:r>
            <a:r>
              <a:rPr lang="uk-UA" sz="900" b="1" dirty="0"/>
              <a:t>органічні сполуки </a:t>
            </a:r>
            <a:r>
              <a:rPr lang="uk-UA" sz="900" dirty="0" smtClean="0"/>
              <a:t>– </a:t>
            </a:r>
            <a:r>
              <a:rPr lang="ru-RU" sz="900" dirty="0" err="1"/>
              <a:t>Тетрахлорметан</a:t>
            </a:r>
            <a:r>
              <a:rPr lang="ru-RU" sz="900" dirty="0"/>
              <a:t> (</a:t>
            </a:r>
            <a:r>
              <a:rPr lang="ru-RU" sz="900" dirty="0" err="1"/>
              <a:t>чотирихлористий</a:t>
            </a:r>
            <a:r>
              <a:rPr lang="ru-RU" sz="900" dirty="0"/>
              <a:t> </a:t>
            </a:r>
            <a:r>
              <a:rPr lang="ru-RU" sz="900" dirty="0" err="1"/>
              <a:t>вуглець</a:t>
            </a:r>
            <a:r>
              <a:rPr lang="ru-RU" sz="900" dirty="0"/>
              <a:t>), Дихлорметан (</a:t>
            </a:r>
            <a:r>
              <a:rPr lang="ru-RU" sz="900" dirty="0" err="1"/>
              <a:t>хлористий</a:t>
            </a:r>
            <a:r>
              <a:rPr lang="ru-RU" sz="900" dirty="0"/>
              <a:t> метилен),</a:t>
            </a:r>
            <a:r>
              <a:rPr lang="ru-RU" sz="900" dirty="0" err="1"/>
              <a:t>Трихлорметан</a:t>
            </a:r>
            <a:r>
              <a:rPr lang="ru-RU" sz="900" dirty="0"/>
              <a:t> (хлороформ)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Важкі </a:t>
            </a:r>
            <a:r>
              <a:rPr lang="uk-UA" sz="900" b="1" dirty="0"/>
              <a:t>метали </a:t>
            </a:r>
            <a:r>
              <a:rPr lang="uk-UA" sz="900" dirty="0" smtClean="0"/>
              <a:t>– </a:t>
            </a:r>
            <a:r>
              <a:rPr lang="ru-RU" sz="900" dirty="0" err="1"/>
              <a:t>кадмій</a:t>
            </a:r>
            <a:r>
              <a:rPr lang="ru-RU" sz="900" dirty="0"/>
              <a:t>, </a:t>
            </a:r>
            <a:r>
              <a:rPr lang="ru-RU" sz="900" dirty="0" err="1"/>
              <a:t>свинець</a:t>
            </a:r>
            <a:r>
              <a:rPr lang="ru-RU" sz="900" dirty="0"/>
              <a:t>,  </a:t>
            </a:r>
            <a:r>
              <a:rPr lang="ru-RU" sz="900" dirty="0" err="1"/>
              <a:t>нікель</a:t>
            </a:r>
            <a:r>
              <a:rPr lang="ru-RU" sz="900" dirty="0"/>
              <a:t>,  хром та </a:t>
            </a:r>
            <a:r>
              <a:rPr lang="ru-RU" sz="900" dirty="0" err="1"/>
              <a:t>миш'як</a:t>
            </a:r>
            <a:r>
              <a:rPr lang="uk-UA" sz="900" dirty="0" smtClean="0"/>
              <a:t> </a:t>
            </a: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r>
              <a:rPr lang="uk-UA" sz="900" b="1" dirty="0" smtClean="0">
                <a:solidFill>
                  <a:srgbClr val="000000"/>
                </a:solidFill>
              </a:rPr>
              <a:t>Нафтопродукти </a:t>
            </a:r>
            <a:r>
              <a:rPr lang="uk-UA" sz="900" dirty="0">
                <a:solidFill>
                  <a:srgbClr val="000000"/>
                </a:solidFill>
              </a:rPr>
              <a:t>(норма – 0,05</a:t>
            </a:r>
            <a:r>
              <a:rPr lang="uk-UA" sz="900" dirty="0"/>
              <a:t> мг/дм</a:t>
            </a:r>
            <a:r>
              <a:rPr lang="uk-UA" sz="900" baseline="30000" dirty="0"/>
              <a:t>3</a:t>
            </a:r>
            <a:r>
              <a:rPr lang="ru-RU" sz="900" dirty="0"/>
              <a:t>):</a:t>
            </a:r>
          </a:p>
          <a:p>
            <a:endParaRPr lang="uk-UA" sz="900" b="1" dirty="0">
              <a:solidFill>
                <a:srgbClr val="000000"/>
              </a:solidFill>
            </a:endParaRPr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0,045</a:t>
            </a:r>
            <a:r>
              <a:rPr lang="ru-RU" sz="900" dirty="0" smtClean="0"/>
              <a:t> </a:t>
            </a:r>
            <a:r>
              <a:rPr lang="ru-RU" sz="900" dirty="0"/>
              <a:t>мг/дм</a:t>
            </a:r>
            <a:r>
              <a:rPr lang="ru-RU" sz="900" baseline="30000" dirty="0"/>
              <a:t>3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476 км, м. </a:t>
            </a:r>
            <a:r>
              <a:rPr lang="ru-RU" sz="900" dirty="0" err="1"/>
              <a:t>Верхньодніпровськ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</a:t>
            </a:r>
          </a:p>
          <a:p>
            <a:endParaRPr lang="uk-UA" sz="900" dirty="0"/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0,042 </a:t>
            </a:r>
            <a:r>
              <a:rPr lang="ru-RU" sz="900" dirty="0"/>
              <a:t>мг/дм</a:t>
            </a:r>
            <a:r>
              <a:rPr lang="ru-RU" sz="900" baseline="30000" dirty="0"/>
              <a:t>3 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</a:t>
            </a:r>
            <a:r>
              <a:rPr lang="en-US" sz="900" dirty="0"/>
              <a:t>’</a:t>
            </a:r>
            <a:r>
              <a:rPr lang="ru-RU" sz="900" dirty="0" err="1"/>
              <a:t>янське</a:t>
            </a:r>
            <a:r>
              <a:rPr lang="ru-RU" sz="900" dirty="0"/>
              <a:t>                                           </a:t>
            </a:r>
            <a:endParaRPr lang="x-none" sz="900" dirty="0"/>
          </a:p>
          <a:p>
            <a:pPr eaLnBrk="0" hangingPunct="0"/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4370004</TotalTime>
  <Words>930</Words>
  <Application>Microsoft Office PowerPoint</Application>
  <PresentationFormat>Лист A4 (210x297 мм)</PresentationFormat>
  <Paragraphs>101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Candara Light</vt:lpstr>
      <vt:lpstr>Google Sans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2014</cp:revision>
  <cp:lastPrinted>2025-08-14T11:10:02Z</cp:lastPrinted>
  <dcterms:created xsi:type="dcterms:W3CDTF">2006-06-01T14:33:20Z</dcterms:created>
  <dcterms:modified xsi:type="dcterms:W3CDTF">2025-08-14T11:27:09Z</dcterms:modified>
</cp:coreProperties>
</file>