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4992" autoAdjust="0"/>
    <p:restoredTop sz="92807" autoAdjust="0"/>
  </p:normalViewPr>
  <p:slideViewPr>
    <p:cSldViewPr>
      <p:cViewPr>
        <p:scale>
          <a:sx n="100" d="100"/>
          <a:sy n="100" d="100"/>
        </p:scale>
        <p:origin x="468" y="-3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841337" y="261385"/>
          <a:ext cx="688924" cy="196031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05091" y="2468079"/>
            <a:ext cx="4808537" cy="318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 smtClean="0"/>
              <a:t>0,85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>
                <a:latin typeface="Arial" charset="0"/>
              </a:rPr>
              <a:t>- </a:t>
            </a:r>
            <a:r>
              <a:rPr lang="uk-UA" sz="800" dirty="0" smtClean="0">
                <a:latin typeface="Arial" charset="0"/>
              </a:rPr>
              <a:t>5,64 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 dirty="0">
                <a:latin typeface="Arial" charset="0"/>
              </a:rPr>
              <a:t> Дніпро,</a:t>
            </a:r>
            <a:r>
              <a:rPr lang="en-US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594 км, с. </a:t>
            </a:r>
            <a:r>
              <a:rPr lang="ru-RU" sz="800" dirty="0" err="1">
                <a:latin typeface="Arial" charset="0"/>
              </a:rPr>
              <a:t>Пронозівка</a:t>
            </a:r>
            <a:r>
              <a:rPr lang="ru-RU" sz="800" dirty="0">
                <a:latin typeface="Arial" charset="0"/>
              </a:rPr>
              <a:t>, н/с </a:t>
            </a:r>
            <a:r>
              <a:rPr lang="ru-RU" sz="800" dirty="0" err="1">
                <a:latin typeface="Arial" charset="0"/>
              </a:rPr>
              <a:t>Градизької</a:t>
            </a:r>
            <a:r>
              <a:rPr lang="ru-RU" sz="800" dirty="0">
                <a:latin typeface="Arial" charset="0"/>
              </a:rPr>
              <a:t> з/с;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- 3,38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Дніпро, 580 км, </a:t>
            </a:r>
            <a:r>
              <a:rPr lang="ru-RU" sz="800" dirty="0" err="1">
                <a:latin typeface="Arial" charset="0"/>
              </a:rPr>
              <a:t>правий</a:t>
            </a:r>
            <a:r>
              <a:rPr lang="ru-RU" sz="800" dirty="0">
                <a:latin typeface="Arial" charset="0"/>
              </a:rPr>
              <a:t> берег,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м.Світловодськ</a:t>
            </a:r>
            <a:endParaRPr lang="ru-RU" sz="800" dirty="0" smtClean="0">
              <a:latin typeface="Arial" charset="0"/>
            </a:endParaRPr>
          </a:p>
          <a:p>
            <a:pPr eaLnBrk="0" hangingPunct="0"/>
            <a:r>
              <a:rPr lang="uk-UA" sz="800" dirty="0" smtClean="0">
                <a:latin typeface="Arial" charset="0"/>
              </a:rPr>
              <a:t> - 4,64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</a:t>
            </a:r>
            <a:r>
              <a:rPr lang="ru-RU" sz="800" dirty="0" smtClean="0">
                <a:latin typeface="Arial" charset="0"/>
              </a:rPr>
              <a:t>Дніпро,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 smtClean="0"/>
              <a:t>Кременчукводоканал</a:t>
            </a:r>
            <a:endParaRPr lang="ru-RU" sz="800" dirty="0" smtClean="0"/>
          </a:p>
          <a:p>
            <a:pPr eaLnBrk="0" hangingPunct="0"/>
            <a:r>
              <a:rPr lang="uk-UA" sz="800" dirty="0" smtClean="0">
                <a:latin typeface="Arial" charset="0"/>
              </a:rPr>
              <a:t> - 4,08 мгО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>
                <a:latin typeface="Arial" charset="0"/>
              </a:rPr>
              <a:t>/дм</a:t>
            </a:r>
            <a:r>
              <a:rPr lang="uk-UA" sz="800" baseline="30000" dirty="0" smtClean="0">
                <a:latin typeface="Arial" charset="0"/>
              </a:rPr>
              <a:t>3 </a:t>
            </a:r>
            <a:r>
              <a:rPr lang="ru-RU" sz="800" dirty="0"/>
              <a:t>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 smtClean="0"/>
              <a:t> -3,3</a:t>
            </a:r>
            <a:r>
              <a:rPr lang="ru-RU" sz="800" dirty="0" smtClean="0"/>
              <a:t> мг</a:t>
            </a:r>
            <a:r>
              <a:rPr lang="uk-UA" sz="800" dirty="0">
                <a:latin typeface="Arial" charset="0"/>
              </a:rPr>
              <a:t>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ru-RU" sz="800" dirty="0" smtClean="0"/>
              <a:t>/дм</a:t>
            </a:r>
            <a:r>
              <a:rPr lang="ru-RU" sz="800" baseline="30000" dirty="0" smtClean="0"/>
              <a:t>3 </a:t>
            </a:r>
            <a:r>
              <a:rPr lang="ru-RU" sz="800" dirty="0" smtClean="0"/>
              <a:t> </a:t>
            </a:r>
            <a:r>
              <a:rPr lang="ru-RU" sz="800" dirty="0"/>
              <a:t>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smtClean="0"/>
              <a:t>в/з</a:t>
            </a:r>
            <a:endParaRPr lang="uk-UA" sz="800" dirty="0" smtClean="0"/>
          </a:p>
          <a:p>
            <a:pPr eaLnBrk="0" hangingPunct="0"/>
            <a:r>
              <a:rPr lang="uk-UA" sz="800" dirty="0" smtClean="0"/>
              <a:t> -3,69 мгО2/дм3</a:t>
            </a:r>
            <a:r>
              <a:rPr lang="ru-RU" sz="800" dirty="0"/>
              <a:t> р. Дніпро,</a:t>
            </a:r>
            <a:r>
              <a:rPr lang="uk-UA" sz="800" dirty="0" smtClean="0"/>
              <a:t> </a:t>
            </a:r>
            <a:r>
              <a:rPr lang="ru-RU" sz="800" dirty="0" smtClean="0"/>
              <a:t>462 км, </a:t>
            </a:r>
            <a:r>
              <a:rPr lang="ru-RU" sz="800" dirty="0" err="1" smtClean="0"/>
              <a:t>смт</a:t>
            </a:r>
            <a:r>
              <a:rPr lang="ru-RU" sz="800" dirty="0" smtClean="0"/>
              <a:t> </a:t>
            </a:r>
            <a:r>
              <a:rPr lang="ru-RU" sz="800" dirty="0" err="1" smtClean="0"/>
              <a:t>Аули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м. Дніпро та </a:t>
            </a:r>
            <a:r>
              <a:rPr lang="ru-RU" sz="800" dirty="0" err="1" smtClean="0"/>
              <a:t>Кам'янське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</a:t>
            </a:r>
            <a:r>
              <a:rPr lang="uk-UA" sz="800" dirty="0" smtClean="0"/>
              <a:t>3,</a:t>
            </a:r>
            <a:r>
              <a:rPr lang="uk-UA" sz="800" dirty="0" smtClean="0">
                <a:latin typeface="Arial" charset="0"/>
              </a:rPr>
              <a:t>44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м.Житомир</a:t>
            </a:r>
            <a:endParaRPr lang="ru-RU" sz="800" dirty="0" smtClean="0"/>
          </a:p>
          <a:p>
            <a:pPr eaLnBrk="0" hangingPunct="0"/>
            <a:r>
              <a:rPr lang="ru-RU" sz="800" dirty="0" smtClean="0">
                <a:latin typeface="Arial" charset="0"/>
              </a:rPr>
              <a:t> - 3,34 </a:t>
            </a:r>
            <a:r>
              <a:rPr lang="ru-RU" sz="800" dirty="0">
                <a:latin typeface="Arial" charset="0"/>
              </a:rPr>
              <a:t>мгО2/дм3 р.Гнилоп’ять, </a:t>
            </a:r>
            <a:r>
              <a:rPr lang="ru-RU" sz="800" dirty="0" err="1">
                <a:latin typeface="Arial" charset="0"/>
              </a:rPr>
              <a:t>Бердичівське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 59 км,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м.Бердичів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3,20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/>
              <a:t>р. </a:t>
            </a:r>
            <a:r>
              <a:rPr lang="ru-RU" sz="800" dirty="0" err="1" smtClean="0"/>
              <a:t>Ірша</a:t>
            </a:r>
            <a:r>
              <a:rPr lang="ru-RU" sz="800" dirty="0" smtClean="0"/>
              <a:t>,</a:t>
            </a:r>
            <a:r>
              <a:rPr lang="uk-UA" sz="800" baseline="30000" dirty="0" smtClean="0"/>
              <a:t> </a:t>
            </a:r>
            <a:r>
              <a:rPr lang="ru-RU" sz="800" dirty="0" smtClean="0"/>
              <a:t> 31км,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  <a:endParaRPr lang="ru-RU" sz="800" dirty="0" smtClean="0">
              <a:solidFill>
                <a:srgbClr val="FF0000"/>
              </a:solidFill>
            </a:endParaRP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3,12 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/>
              <a:t>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  <a:endParaRPr lang="ru-RU" sz="800" dirty="0" smtClean="0">
              <a:solidFill>
                <a:srgbClr val="FF0000"/>
              </a:solidFill>
            </a:endParaRPr>
          </a:p>
          <a:p>
            <a:r>
              <a:rPr lang="uk-UA" sz="800" dirty="0" smtClean="0"/>
              <a:t> -</a:t>
            </a:r>
            <a:r>
              <a:rPr lang="ru-RU" sz="800" dirty="0" smtClean="0"/>
              <a:t>4,80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</a:t>
            </a:r>
            <a:r>
              <a:rPr lang="ru-RU" sz="800" dirty="0" smtClean="0"/>
              <a:t>р. </a:t>
            </a:r>
            <a:r>
              <a:rPr lang="ru-RU" sz="800" dirty="0" err="1" smtClean="0"/>
              <a:t>Рось</a:t>
            </a:r>
            <a:r>
              <a:rPr lang="ru-RU" sz="800" dirty="0" smtClean="0"/>
              <a:t>, 64 км, м. </a:t>
            </a:r>
            <a:r>
              <a:rPr lang="ru-RU" sz="800" dirty="0" err="1" smtClean="0"/>
              <a:t>Корсунь-Шевченківський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</a:t>
            </a:r>
            <a:r>
              <a:rPr lang="ru-RU" sz="800" dirty="0" err="1" smtClean="0"/>
              <a:t>водозабір</a:t>
            </a:r>
            <a:r>
              <a:rPr lang="uk-UA" sz="800" dirty="0" smtClean="0"/>
              <a:t> </a:t>
            </a:r>
          </a:p>
          <a:p>
            <a:endParaRPr lang="ru-RU" sz="800" dirty="0"/>
          </a:p>
          <a:p>
            <a:pPr eaLnBrk="0" hangingPunct="0"/>
            <a:endParaRPr lang="ru-RU" sz="800" dirty="0">
              <a:solidFill>
                <a:srgbClr val="92D050"/>
              </a:solidFill>
            </a:endParaRPr>
          </a:p>
          <a:p>
            <a:pPr eaLnBrk="0" hangingPunct="0"/>
            <a:r>
              <a:rPr lang="ru-RU" sz="800" dirty="0" smtClean="0"/>
              <a:t> </a:t>
            </a:r>
            <a:r>
              <a:rPr lang="uk-UA" sz="800" b="1" dirty="0"/>
              <a:t>ХСК (норма – 5</a:t>
            </a:r>
            <a:r>
              <a:rPr lang="uk-UA" sz="800" b="1" dirty="0" smtClean="0"/>
              <a:t>0 </a:t>
            </a:r>
            <a:r>
              <a:rPr lang="uk-UA" sz="800" b="1" dirty="0"/>
              <a:t>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 smtClean="0"/>
              <a:t>28,87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r>
              <a:rPr lang="uk-UA" sz="800" dirty="0"/>
              <a:t> максимальне </a:t>
            </a:r>
            <a:r>
              <a:rPr lang="uk-UA" sz="800" dirty="0" smtClean="0"/>
              <a:t>значення- </a:t>
            </a:r>
            <a:r>
              <a:rPr lang="uk-UA" sz="800" dirty="0"/>
              <a:t>зафіксовано </a:t>
            </a:r>
            <a:r>
              <a:rPr lang="uk-UA" sz="800" b="1" dirty="0"/>
              <a:t>перевищення:</a:t>
            </a:r>
          </a:p>
          <a:p>
            <a:r>
              <a:rPr lang="ru-RU" sz="800" dirty="0" smtClean="0">
                <a:latin typeface="Arial" charset="0"/>
              </a:rPr>
              <a:t>-56</a:t>
            </a:r>
            <a:r>
              <a:rPr lang="ru-RU" sz="800" dirty="0" smtClean="0"/>
              <a:t>,0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endParaRPr lang="ru-RU" sz="800" dirty="0"/>
          </a:p>
          <a:p>
            <a:endParaRPr lang="ru-RU" sz="800" dirty="0"/>
          </a:p>
          <a:p>
            <a:pPr eaLnBrk="0" hangingPunct="0"/>
            <a:endParaRPr lang="ru-RU" sz="800" dirty="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33363" y="5157788"/>
            <a:ext cx="4719637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</a:t>
            </a:r>
            <a:r>
              <a:rPr lang="uk-UA" sz="800" dirty="0">
                <a:latin typeface="Arial" charset="0"/>
              </a:rPr>
              <a:t> - </a:t>
            </a:r>
            <a:r>
              <a:rPr lang="ru-RU" sz="800" dirty="0">
                <a:latin typeface="Arial" charset="0"/>
              </a:rPr>
              <a:t>в межах </a:t>
            </a:r>
            <a:r>
              <a:rPr lang="ru-RU" sz="800" dirty="0" err="1">
                <a:latin typeface="Arial" charset="0"/>
              </a:rPr>
              <a:t>від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smtClean="0">
                <a:latin typeface="Arial" charset="0"/>
              </a:rPr>
              <a:t>0,14 </a:t>
            </a:r>
            <a:r>
              <a:rPr lang="ru-RU" sz="800" dirty="0">
                <a:latin typeface="Arial" charset="0"/>
              </a:rPr>
              <a:t>мг/дм3  до </a:t>
            </a:r>
            <a:r>
              <a:rPr lang="ru-RU" sz="800" dirty="0" smtClean="0">
                <a:latin typeface="Arial" charset="0"/>
              </a:rPr>
              <a:t>0,45 </a:t>
            </a:r>
            <a:r>
              <a:rPr lang="ru-RU" sz="800" dirty="0">
                <a:latin typeface="Arial" charset="0"/>
              </a:rPr>
              <a:t>мг/дм3 </a:t>
            </a:r>
            <a:endParaRPr lang="uk-UA" sz="800" b="1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ru-RU" sz="800" dirty="0" smtClean="0">
                <a:latin typeface="Arial" charset="0"/>
              </a:rPr>
              <a:t>04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smtClean="0"/>
              <a:t>до 5,86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endParaRPr lang="ru-RU" sz="800" dirty="0"/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0,05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 до </a:t>
            </a:r>
            <a:r>
              <a:rPr lang="uk-UA" sz="800" dirty="0" smtClean="0">
                <a:latin typeface="Arial" charset="0"/>
              </a:rPr>
              <a:t>2,85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0,0</a:t>
            </a:r>
            <a:r>
              <a:rPr lang="ru-RU" sz="800" dirty="0">
                <a:latin typeface="Arial" charset="0"/>
              </a:rPr>
              <a:t>2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1,04мг/дм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-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2</a:t>
            </a:r>
            <a:r>
              <a:rPr lang="ru-RU" sz="800" dirty="0" smtClean="0">
                <a:latin typeface="Arial" charset="0"/>
              </a:rPr>
              <a:t>16</a:t>
            </a:r>
            <a:r>
              <a:rPr lang="ru-RU" sz="800" dirty="0" smtClean="0"/>
              <a:t>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ru-RU" sz="800" dirty="0" smtClean="0"/>
              <a:t>532</a:t>
            </a:r>
            <a:r>
              <a:rPr lang="uk-UA" sz="800" dirty="0" smtClean="0"/>
              <a:t>,50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560512" y="561975"/>
            <a:ext cx="38797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ВЕРЕСНІ</a:t>
            </a:r>
            <a:r>
              <a:rPr lang="uk-UA" altLang="uk-UA" sz="1600" dirty="0" smtClean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 smtClean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ru-RU" sz="800" dirty="0">
              <a:latin typeface="Arial" charset="0"/>
            </a:endParaRPr>
          </a:p>
          <a:p>
            <a:r>
              <a:rPr lang="uk-UA" sz="800" dirty="0" smtClean="0">
                <a:latin typeface="Arial" charset="0"/>
              </a:rPr>
              <a:t>  </a:t>
            </a:r>
            <a:r>
              <a:rPr lang="uk-UA" sz="800" dirty="0">
                <a:latin typeface="Arial" charset="0"/>
              </a:rPr>
              <a:t>-  </a:t>
            </a:r>
            <a:r>
              <a:rPr lang="uk-UA" sz="800" dirty="0" smtClean="0">
                <a:latin typeface="Arial" charset="0"/>
              </a:rPr>
              <a:t>0,492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 </a:t>
            </a:r>
            <a:endParaRPr lang="ru-RU" sz="800" dirty="0" smtClean="0"/>
          </a:p>
          <a:p>
            <a:r>
              <a:rPr lang="ru-RU" sz="800" dirty="0" smtClean="0">
                <a:latin typeface="Arial" charset="0"/>
              </a:rPr>
              <a:t>  - 0,408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ru-RU" sz="800" dirty="0" smtClean="0">
                <a:latin typeface="Arial" charset="0"/>
              </a:rPr>
              <a:t>р.Гнилоп’ять</a:t>
            </a:r>
            <a:r>
              <a:rPr lang="ru-RU" sz="800" dirty="0">
                <a:latin typeface="Arial" charset="0"/>
              </a:rPr>
              <a:t>, </a:t>
            </a:r>
            <a:r>
              <a:rPr lang="ru-RU" sz="800" dirty="0" err="1">
                <a:latin typeface="Arial" charset="0"/>
              </a:rPr>
              <a:t>Бердичівське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 59 км,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м.Бердичів</a:t>
            </a:r>
            <a:endParaRPr lang="ru-RU" sz="800" dirty="0" smtClean="0">
              <a:latin typeface="Arial" charset="0"/>
            </a:endParaRPr>
          </a:p>
          <a:p>
            <a:r>
              <a:rPr lang="uk-UA" sz="800" dirty="0" smtClean="0">
                <a:latin typeface="Arial" charset="0"/>
              </a:rPr>
              <a:t>  - 1,21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</a:t>
            </a:r>
            <a:r>
              <a:rPr lang="ru-RU" sz="800" dirty="0" smtClean="0"/>
              <a:t>Борова</a:t>
            </a:r>
            <a:endParaRPr lang="ru-RU" sz="800" dirty="0">
              <a:latin typeface="Arial" charset="0"/>
            </a:endParaRPr>
          </a:p>
          <a:p>
            <a:r>
              <a:rPr lang="uk-UA" sz="800" dirty="0" smtClean="0"/>
              <a:t> - 0,509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м.Малин</a:t>
            </a:r>
            <a:endParaRPr lang="ru-RU" sz="800" dirty="0" smtClean="0"/>
          </a:p>
          <a:p>
            <a:r>
              <a:rPr lang="uk-UA" sz="800" dirty="0" smtClean="0">
                <a:latin typeface="Arial" charset="0"/>
              </a:rPr>
              <a:t>  - 0,72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 smtClean="0"/>
          </a:p>
          <a:p>
            <a:pPr eaLnBrk="0" hangingPunct="0"/>
            <a:r>
              <a:rPr lang="ru-RU" sz="800" b="1" dirty="0" err="1" smtClean="0"/>
              <a:t>Марганцю</a:t>
            </a:r>
            <a:r>
              <a:rPr lang="ru-RU" sz="800" dirty="0" smtClean="0"/>
              <a:t> </a:t>
            </a:r>
            <a:r>
              <a:rPr lang="ru-RU" sz="800" dirty="0"/>
              <a:t>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0</a:t>
            </a:r>
            <a:r>
              <a:rPr lang="en-US" sz="800" dirty="0" smtClean="0">
                <a:latin typeface="Arial" charset="0"/>
              </a:rPr>
              <a:t>5</a:t>
            </a:r>
            <a:r>
              <a:rPr lang="uk-UA" sz="800" dirty="0" smtClean="0">
                <a:latin typeface="Arial" charset="0"/>
              </a:rPr>
              <a:t>0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uk-UA" sz="800" dirty="0" smtClean="0"/>
              <a:t>114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6</a:t>
            </a:r>
            <a:r>
              <a:rPr lang="en-US" sz="800" dirty="0" smtClean="0">
                <a:solidFill>
                  <a:srgbClr val="000000"/>
                </a:solidFill>
                <a:latin typeface="Arial" charset="0"/>
              </a:rPr>
              <a:t>9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</a:t>
            </a:r>
            <a:r>
              <a:rPr lang="ru-RU" sz="800" dirty="0" smtClean="0">
                <a:latin typeface="Arial" charset="0"/>
              </a:rPr>
              <a:t>9</a:t>
            </a:r>
            <a:r>
              <a:rPr lang="uk-UA" sz="800" dirty="0">
                <a:latin typeface="Arial" charset="0"/>
              </a:rPr>
              <a:t>7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uk-UA" sz="800" dirty="0" smtClean="0"/>
              <a:t>11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0,084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en-US" sz="800" dirty="0" smtClean="0"/>
              <a:t>0</a:t>
            </a:r>
            <a:r>
              <a:rPr lang="uk-UA" sz="800" dirty="0" smtClean="0"/>
              <a:t>72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en-US" sz="800" dirty="0" smtClean="0"/>
              <a:t>09</a:t>
            </a:r>
            <a:r>
              <a:rPr lang="uk-UA" sz="800" dirty="0" smtClean="0"/>
              <a:t>0мг/дм</a:t>
            </a:r>
            <a:r>
              <a:rPr lang="uk-UA" sz="800" baseline="30000" dirty="0" smtClean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0,11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132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 smtClean="0">
                <a:solidFill>
                  <a:srgbClr val="92D050"/>
                </a:solidFill>
              </a:rPr>
              <a:t> </a:t>
            </a:r>
            <a:r>
              <a:rPr lang="uk-UA" sz="800" dirty="0">
                <a:latin typeface="Arial" charset="0"/>
              </a:rPr>
              <a:t>-  </a:t>
            </a:r>
            <a:r>
              <a:rPr lang="uk-UA" sz="800" dirty="0" smtClean="0">
                <a:latin typeface="Arial" charset="0"/>
              </a:rPr>
              <a:t>0,0</a:t>
            </a:r>
            <a:r>
              <a:rPr lang="en-US" sz="800" dirty="0" smtClean="0">
                <a:latin typeface="Arial" charset="0"/>
              </a:rPr>
              <a:t>6</a:t>
            </a:r>
            <a:r>
              <a:rPr lang="uk-UA" sz="800" dirty="0" smtClean="0">
                <a:latin typeface="Arial" charset="0"/>
              </a:rPr>
              <a:t>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uk-UA" sz="800" dirty="0" smtClean="0"/>
              <a:t> - 0,124мг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r>
              <a:rPr lang="uk-UA" sz="800" dirty="0"/>
              <a:t> - </a:t>
            </a:r>
            <a:r>
              <a:rPr lang="uk-UA" sz="800" dirty="0" smtClean="0"/>
              <a:t>0,107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  <a:p>
            <a:endParaRPr lang="en-US" sz="800" dirty="0"/>
          </a:p>
          <a:p>
            <a:r>
              <a:rPr lang="en-US" sz="800" dirty="0"/>
              <a:t> </a:t>
            </a:r>
          </a:p>
          <a:p>
            <a:pPr eaLnBrk="0" hangingPunct="0"/>
            <a:r>
              <a:rPr lang="uk-UA" sz="800" dirty="0" smtClean="0">
                <a:solidFill>
                  <a:srgbClr val="92D050"/>
                </a:solidFill>
              </a:rPr>
              <a:t>-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ВЕРЕС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НІ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38150" y="1246693"/>
            <a:ext cx="9174692" cy="447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нікель і  його сполуки (</a:t>
            </a:r>
            <a:r>
              <a:rPr lang="uk-UA" sz="900" b="1" dirty="0" smtClean="0"/>
              <a:t>норма-34,0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</a:t>
            </a:r>
            <a:r>
              <a:rPr lang="uk-UA" sz="900" b="1" dirty="0" smtClean="0"/>
              <a:t>)</a:t>
            </a:r>
            <a:endParaRPr lang="en-US" sz="900" b="1" dirty="0" smtClean="0"/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>
                <a:latin typeface="Arial" charset="0"/>
              </a:rPr>
              <a:t>73,9-   мкг/дм3,   р. Дніпро (</a:t>
            </a:r>
            <a:r>
              <a:rPr lang="ru-RU" sz="900" dirty="0" err="1">
                <a:latin typeface="Arial" charset="0"/>
              </a:rPr>
              <a:t>Кременчуцьке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 594 км , с. </a:t>
            </a:r>
            <a:r>
              <a:rPr lang="ru-RU" sz="900" dirty="0" err="1">
                <a:latin typeface="Arial" charset="0"/>
              </a:rPr>
              <a:t>Пронозівка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 smtClean="0">
                <a:latin typeface="Arial" charset="0"/>
              </a:rPr>
              <a:t>обинського</a:t>
            </a:r>
            <a:r>
              <a:rPr lang="ru-RU" sz="900" dirty="0" smtClean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району, </a:t>
            </a:r>
            <a:r>
              <a:rPr lang="ru-RU" sz="900" dirty="0" err="1">
                <a:latin typeface="Arial" charset="0"/>
              </a:rPr>
              <a:t>насосна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станція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Градизької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зрошувальної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 smtClean="0">
                <a:latin typeface="Arial" charset="0"/>
              </a:rPr>
              <a:t>системи</a:t>
            </a:r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900" dirty="0" smtClean="0">
                <a:latin typeface="Arial" charset="0"/>
              </a:rPr>
              <a:t>- </a:t>
            </a:r>
            <a:r>
              <a:rPr lang="ru-RU" sz="900" dirty="0">
                <a:latin typeface="Arial" charset="0"/>
              </a:rPr>
              <a:t>79,3 -  </a:t>
            </a:r>
            <a:r>
              <a:rPr lang="ru-RU" sz="900" dirty="0" smtClean="0">
                <a:latin typeface="Arial" charset="0"/>
              </a:rPr>
              <a:t>мкг/дм3</a:t>
            </a:r>
            <a:r>
              <a:rPr lang="ru-RU" sz="900" dirty="0">
                <a:latin typeface="Arial" charset="0"/>
              </a:rPr>
              <a:t>,    р. Дніпро (</a:t>
            </a:r>
            <a:r>
              <a:rPr lang="ru-RU" sz="900" dirty="0" err="1">
                <a:latin typeface="Arial" charset="0"/>
              </a:rPr>
              <a:t>Кременчуцьке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 580 км , м. </a:t>
            </a:r>
            <a:r>
              <a:rPr lang="ru-RU" sz="900" dirty="0" err="1">
                <a:latin typeface="Arial" charset="0"/>
              </a:rPr>
              <a:t>Кременчук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Власівський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водозабір</a:t>
            </a:r>
            <a:r>
              <a:rPr lang="ru-RU" sz="900" dirty="0">
                <a:latin typeface="Arial" charset="0"/>
              </a:rPr>
              <a:t> КП " </a:t>
            </a:r>
            <a:r>
              <a:rPr lang="ru-RU" sz="900" dirty="0" err="1">
                <a:latin typeface="Arial" charset="0"/>
              </a:rPr>
              <a:t>Кременчукводоканал</a:t>
            </a:r>
            <a:r>
              <a:rPr lang="ru-RU" sz="900" dirty="0">
                <a:latin typeface="Arial" charset="0"/>
              </a:rPr>
              <a:t>" </a:t>
            </a:r>
            <a:r>
              <a:rPr lang="ru-RU" sz="900" dirty="0" err="1">
                <a:latin typeface="Arial" charset="0"/>
              </a:rPr>
              <a:t>Кременчуцької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міської</a:t>
            </a:r>
            <a:r>
              <a:rPr lang="ru-RU" sz="900" dirty="0">
                <a:latin typeface="Arial" charset="0"/>
              </a:rPr>
              <a:t> </a:t>
            </a:r>
            <a:endParaRPr lang="uk-UA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>
                <a:latin typeface="Arial" charset="0"/>
              </a:rPr>
              <a:t>78,7 </a:t>
            </a:r>
            <a:r>
              <a:rPr lang="ru-RU" sz="900" dirty="0" smtClean="0">
                <a:latin typeface="Arial" charset="0"/>
              </a:rPr>
              <a:t>- мкг/дм3 </a:t>
            </a:r>
            <a:r>
              <a:rPr lang="ru-RU" sz="900" dirty="0">
                <a:latin typeface="Arial" charset="0"/>
              </a:rPr>
              <a:t>- р. Дніпро (</a:t>
            </a:r>
            <a:r>
              <a:rPr lang="ru-RU" sz="900" dirty="0" err="1">
                <a:latin typeface="Arial" charset="0"/>
              </a:rPr>
              <a:t>Кам'янське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 476 км, м. </a:t>
            </a:r>
            <a:r>
              <a:rPr lang="ru-RU" sz="900" dirty="0" err="1">
                <a:latin typeface="Arial" charset="0"/>
              </a:rPr>
              <a:t>Верхньодніпровськ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</a:t>
            </a:r>
            <a:r>
              <a:rPr lang="uk-UA" sz="900" dirty="0" smtClean="0">
                <a:latin typeface="Arial" charset="0"/>
              </a:rPr>
              <a:t>-</a:t>
            </a:r>
            <a:r>
              <a:rPr lang="en-US" sz="900" dirty="0" smtClean="0">
                <a:latin typeface="Arial" charset="0"/>
              </a:rPr>
              <a:t>58</a:t>
            </a:r>
            <a:r>
              <a:rPr lang="uk-UA" sz="900" dirty="0" smtClean="0"/>
              <a:t>,</a:t>
            </a:r>
            <a:r>
              <a:rPr lang="en-US" sz="900" dirty="0">
                <a:latin typeface="Arial" charset="0"/>
              </a:rPr>
              <a:t>9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,</a:t>
            </a:r>
            <a:r>
              <a:rPr lang="ru-RU" sz="900" baseline="30000" dirty="0"/>
              <a:t> </a:t>
            </a:r>
            <a:r>
              <a:rPr lang="ru-RU" sz="900" dirty="0"/>
              <a:t>р. Дніпро</a:t>
            </a:r>
            <a:r>
              <a:rPr lang="ru-RU" sz="900" dirty="0" smtClean="0"/>
              <a:t>,</a:t>
            </a:r>
          </a:p>
          <a:p>
            <a:pPr eaLnBrk="0" hangingPunct="0"/>
            <a:r>
              <a:rPr lang="uk-UA" sz="900" dirty="0"/>
              <a:t>-</a:t>
            </a:r>
            <a:r>
              <a:rPr lang="ru-RU" sz="900" dirty="0" smtClean="0"/>
              <a:t>73,7 </a:t>
            </a:r>
            <a:r>
              <a:rPr lang="ru-RU" sz="900" dirty="0"/>
              <a:t>-  </a:t>
            </a:r>
            <a:r>
              <a:rPr lang="ru-RU" sz="900" dirty="0" smtClean="0"/>
              <a:t>мкг/дм3,р</a:t>
            </a:r>
            <a:r>
              <a:rPr lang="ru-RU" sz="900" dirty="0"/>
              <a:t>. Дніпро (</a:t>
            </a:r>
            <a:r>
              <a:rPr lang="ru-RU" sz="900" dirty="0" err="1"/>
              <a:t>Кам'янське</a:t>
            </a:r>
            <a:r>
              <a:rPr lang="ru-RU" sz="900" dirty="0"/>
              <a:t> </a:t>
            </a:r>
            <a:r>
              <a:rPr lang="ru-RU" sz="900" dirty="0" err="1"/>
              <a:t>водосховище</a:t>
            </a:r>
            <a:r>
              <a:rPr lang="ru-RU" sz="900" dirty="0"/>
              <a:t>), 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Кам'янське</a:t>
            </a:r>
            <a:endParaRPr lang="uk-UA" sz="900" b="1" dirty="0"/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/>
              <a:t>45,8 -мкг/дм3 -р. </a:t>
            </a:r>
            <a:r>
              <a:rPr lang="ru-RU" sz="900" dirty="0" err="1"/>
              <a:t>Ірша</a:t>
            </a:r>
            <a:r>
              <a:rPr lang="ru-RU" sz="900" dirty="0"/>
              <a:t> (</a:t>
            </a:r>
            <a:r>
              <a:rPr lang="ru-RU" sz="900" dirty="0" err="1"/>
              <a:t>Іршанське</a:t>
            </a:r>
            <a:r>
              <a:rPr lang="ru-RU" sz="900" dirty="0"/>
              <a:t> </a:t>
            </a:r>
            <a:r>
              <a:rPr lang="ru-RU" sz="900" dirty="0" err="1"/>
              <a:t>водосховище</a:t>
            </a:r>
            <a:r>
              <a:rPr lang="ru-RU" sz="900" dirty="0"/>
              <a:t>),93 км </a:t>
            </a:r>
            <a:r>
              <a:rPr lang="ru-RU" sz="900" dirty="0" err="1"/>
              <a:t>від</a:t>
            </a:r>
            <a:r>
              <a:rPr lang="ru-RU" sz="900" dirty="0"/>
              <a:t> гирла </a:t>
            </a:r>
            <a:r>
              <a:rPr lang="ru-RU" sz="900" dirty="0" err="1"/>
              <a:t>р.Ірша</a:t>
            </a:r>
            <a:r>
              <a:rPr lang="ru-RU" sz="900" dirty="0"/>
              <a:t>, </a:t>
            </a:r>
            <a:r>
              <a:rPr lang="ru-RU" sz="900" dirty="0" err="1"/>
              <a:t>Іршанське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., в/</a:t>
            </a:r>
            <a:r>
              <a:rPr lang="ru-RU" sz="900" dirty="0" err="1"/>
              <a:t>б'єф</a:t>
            </a:r>
            <a:r>
              <a:rPr lang="ru-RU" sz="900" dirty="0"/>
              <a:t>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смт.Нова</a:t>
            </a:r>
            <a:r>
              <a:rPr lang="ru-RU" sz="900" dirty="0"/>
              <a:t> </a:t>
            </a:r>
            <a:r>
              <a:rPr lang="ru-RU" sz="900" dirty="0" smtClean="0"/>
              <a:t>Борова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/>
              <a:t>171,4-мкг/дм3 - р. </a:t>
            </a:r>
            <a:r>
              <a:rPr lang="ru-RU" sz="900" dirty="0" err="1"/>
              <a:t>Ірша</a:t>
            </a:r>
            <a:r>
              <a:rPr lang="ru-RU" sz="900" dirty="0"/>
              <a:t> (</a:t>
            </a:r>
            <a:r>
              <a:rPr lang="ru-RU" sz="900" dirty="0" err="1"/>
              <a:t>Малинське</a:t>
            </a:r>
            <a:r>
              <a:rPr lang="ru-RU" sz="900" dirty="0"/>
              <a:t> </a:t>
            </a:r>
            <a:r>
              <a:rPr lang="ru-RU" sz="900" dirty="0" err="1"/>
              <a:t>водосховище</a:t>
            </a:r>
            <a:r>
              <a:rPr lang="ru-RU" sz="900" dirty="0"/>
              <a:t>), 31 км,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м.Малин</a:t>
            </a:r>
            <a:endParaRPr lang="ru-RU" sz="900" dirty="0">
              <a:latin typeface="Arial" charset="0"/>
            </a:endParaRPr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/>
              <a:t>154,1 -мкг/дм3,р. Возня,  права притока </a:t>
            </a:r>
            <a:r>
              <a:rPr lang="ru-RU" sz="900" dirty="0" err="1"/>
              <a:t>р.Ірша</a:t>
            </a:r>
            <a:r>
              <a:rPr lang="ru-RU" sz="900" dirty="0"/>
              <a:t>, 8км </a:t>
            </a:r>
            <a:r>
              <a:rPr lang="ru-RU" sz="900" dirty="0" err="1"/>
              <a:t>с.Рудня</a:t>
            </a:r>
            <a:r>
              <a:rPr lang="ru-RU" sz="900" dirty="0"/>
              <a:t> </a:t>
            </a:r>
            <a:r>
              <a:rPr lang="ru-RU" sz="900" dirty="0" err="1"/>
              <a:t>Городищенська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м.Малин</a:t>
            </a:r>
            <a:endParaRPr lang="ru-RU" sz="900" dirty="0">
              <a:solidFill>
                <a:srgbClr val="FF0000"/>
              </a:solidFill>
            </a:endParaRPr>
          </a:p>
          <a:p>
            <a:r>
              <a:rPr lang="uk-UA" sz="900" dirty="0" smtClean="0"/>
              <a:t>-</a:t>
            </a:r>
            <a:r>
              <a:rPr lang="ru-RU" sz="900" dirty="0"/>
              <a:t>61,4 -мкг/дм3,р.Рось (</a:t>
            </a:r>
            <a:r>
              <a:rPr lang="ru-RU" sz="900" dirty="0" err="1"/>
              <a:t>Білоцерківське</a:t>
            </a:r>
            <a:r>
              <a:rPr lang="ru-RU" sz="900" dirty="0"/>
              <a:t> </a:t>
            </a:r>
            <a:r>
              <a:rPr lang="ru-RU" sz="900" dirty="0" err="1"/>
              <a:t>водосховище</a:t>
            </a:r>
            <a:r>
              <a:rPr lang="ru-RU" sz="900" dirty="0"/>
              <a:t>),  218 км, </a:t>
            </a:r>
            <a:r>
              <a:rPr lang="ru-RU" sz="900" dirty="0" err="1"/>
              <a:t>с.Глибочка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м.Біла</a:t>
            </a:r>
            <a:r>
              <a:rPr lang="ru-RU" sz="900" dirty="0"/>
              <a:t> </a:t>
            </a:r>
            <a:r>
              <a:rPr lang="ru-RU" sz="900" dirty="0" err="1" smtClean="0"/>
              <a:t>Церква</a:t>
            </a:r>
            <a:endParaRPr lang="ru-RU" sz="900" dirty="0" smtClean="0"/>
          </a:p>
          <a:p>
            <a:endParaRPr lang="ru-RU" sz="800" dirty="0"/>
          </a:p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миш</a:t>
            </a:r>
            <a:r>
              <a:rPr lang="en-US" sz="900" b="1" dirty="0"/>
              <a:t>’</a:t>
            </a:r>
            <a:r>
              <a:rPr lang="uk-UA" sz="900" b="1" dirty="0"/>
              <a:t>як (норма-4,3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>
                <a:latin typeface="Arial" charset="0"/>
              </a:rPr>
              <a:t>20,3 -   мкг/дм3,  ,р. Возня,  права притока </a:t>
            </a:r>
            <a:r>
              <a:rPr lang="ru-RU" sz="900" dirty="0" err="1">
                <a:latin typeface="Arial" charset="0"/>
              </a:rPr>
              <a:t>р.Ірша</a:t>
            </a:r>
            <a:r>
              <a:rPr lang="ru-RU" sz="900" dirty="0">
                <a:latin typeface="Arial" charset="0"/>
              </a:rPr>
              <a:t>, 8км </a:t>
            </a:r>
            <a:r>
              <a:rPr lang="ru-RU" sz="900" dirty="0" err="1">
                <a:latin typeface="Arial" charset="0"/>
              </a:rPr>
              <a:t>с.Рудня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Городищенська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 smtClean="0">
                <a:latin typeface="Arial" charset="0"/>
              </a:rPr>
              <a:t>м.Малин</a:t>
            </a:r>
            <a:r>
              <a:rPr lang="ru-RU" sz="900" dirty="0" smtClean="0">
                <a:latin typeface="Arial" charset="0"/>
              </a:rPr>
              <a:t> </a:t>
            </a:r>
          </a:p>
          <a:p>
            <a:pPr eaLnBrk="0" hangingPunct="0"/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800" dirty="0" smtClean="0">
                <a:latin typeface="Arial" charset="0"/>
              </a:rPr>
              <a:t>-</a:t>
            </a:r>
            <a:r>
              <a:rPr lang="uk-UA" sz="800" dirty="0" smtClean="0"/>
              <a:t>-</a:t>
            </a:r>
            <a:r>
              <a:rPr lang="uk-UA" sz="900" b="1" dirty="0" smtClean="0"/>
              <a:t>Виявлено </a:t>
            </a:r>
            <a:r>
              <a:rPr lang="uk-UA" sz="900" b="1" dirty="0"/>
              <a:t>вміст </a:t>
            </a:r>
            <a:r>
              <a:rPr lang="uk-UA" sz="900" b="1" dirty="0" smtClean="0"/>
              <a:t>показників </a:t>
            </a:r>
            <a:r>
              <a:rPr lang="uk-UA" sz="900" b="1" dirty="0"/>
              <a:t>в межах екологічних нормативів якості</a:t>
            </a:r>
            <a:r>
              <a:rPr lang="uk-UA" sz="900" b="1" dirty="0" smtClean="0"/>
              <a:t>:</a:t>
            </a:r>
          </a:p>
          <a:p>
            <a:pPr eaLnBrk="0" hangingPunct="0"/>
            <a:endParaRPr lang="uk-UA" sz="500" b="1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Пестициди</a:t>
            </a:r>
            <a:r>
              <a:rPr lang="uk-UA" sz="900" dirty="0"/>
              <a:t>-</a:t>
            </a:r>
            <a:r>
              <a:rPr lang="uk-UA" sz="900" dirty="0" err="1"/>
              <a:t>Алахлор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err="1" smtClean="0"/>
              <a:t>Проліароматичні</a:t>
            </a:r>
            <a:r>
              <a:rPr lang="uk-UA" sz="900" b="1" dirty="0" smtClean="0"/>
              <a:t> </a:t>
            </a:r>
            <a:r>
              <a:rPr lang="uk-UA" sz="900" b="1" dirty="0" smtClean="0"/>
              <a:t>вуглеводні- </a:t>
            </a:r>
            <a:r>
              <a:rPr lang="uk-UA" sz="900" dirty="0" err="1"/>
              <a:t>флуорантен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(а)</a:t>
            </a:r>
            <a:r>
              <a:rPr lang="uk-UA" sz="900" dirty="0" err="1"/>
              <a:t>пірен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/>
              <a:t>b) </a:t>
            </a:r>
            <a:r>
              <a:rPr lang="uk-UA" sz="900" dirty="0" err="1"/>
              <a:t>флуорантен</a:t>
            </a:r>
            <a:r>
              <a:rPr lang="uk-UA" sz="900" dirty="0"/>
              <a:t>,  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/>
              <a:t>k)</a:t>
            </a:r>
            <a:r>
              <a:rPr lang="uk-UA" sz="900" dirty="0" err="1"/>
              <a:t>флуорантен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 err="1"/>
              <a:t>g.h.i</a:t>
            </a:r>
            <a:r>
              <a:rPr lang="en-US" sz="900" dirty="0"/>
              <a:t>) </a:t>
            </a:r>
            <a:r>
              <a:rPr lang="uk-UA" sz="900" dirty="0" err="1"/>
              <a:t>перілен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Леткі </a:t>
            </a:r>
            <a:r>
              <a:rPr lang="uk-UA" sz="900" b="1" dirty="0"/>
              <a:t>органічні сполуки </a:t>
            </a:r>
            <a:r>
              <a:rPr lang="uk-UA" sz="900" dirty="0" smtClean="0"/>
              <a:t>– </a:t>
            </a:r>
            <a:r>
              <a:rPr lang="ru-RU" sz="900" dirty="0" err="1"/>
              <a:t>Тетрахлорметан</a:t>
            </a:r>
            <a:r>
              <a:rPr lang="ru-RU" sz="900" dirty="0"/>
              <a:t> (</a:t>
            </a:r>
            <a:r>
              <a:rPr lang="ru-RU" sz="900" dirty="0" err="1"/>
              <a:t>чотирихлористий</a:t>
            </a:r>
            <a:r>
              <a:rPr lang="ru-RU" sz="900" dirty="0"/>
              <a:t> </a:t>
            </a:r>
            <a:r>
              <a:rPr lang="ru-RU" sz="900" dirty="0" err="1"/>
              <a:t>вуглець</a:t>
            </a:r>
            <a:r>
              <a:rPr lang="ru-RU" sz="900" dirty="0" smtClean="0"/>
              <a:t>),</a:t>
            </a:r>
            <a:r>
              <a:rPr lang="ru-RU" sz="900" dirty="0" err="1" smtClean="0"/>
              <a:t>Трихлорметан</a:t>
            </a:r>
            <a:r>
              <a:rPr lang="ru-RU" sz="900" dirty="0" smtClean="0"/>
              <a:t> </a:t>
            </a:r>
            <a:r>
              <a:rPr lang="ru-RU" sz="900" dirty="0"/>
              <a:t>(хлороформ)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Важкі </a:t>
            </a:r>
            <a:r>
              <a:rPr lang="uk-UA" sz="900" b="1" dirty="0"/>
              <a:t>метали </a:t>
            </a:r>
            <a:r>
              <a:rPr lang="uk-UA" sz="900" dirty="0" smtClean="0"/>
              <a:t>–</a:t>
            </a:r>
            <a:r>
              <a:rPr lang="ru-RU" sz="900" dirty="0" smtClean="0"/>
              <a:t> </a:t>
            </a:r>
            <a:r>
              <a:rPr lang="ru-RU" sz="900" dirty="0" err="1" smtClean="0"/>
              <a:t>кадмій</a:t>
            </a:r>
            <a:r>
              <a:rPr lang="ru-RU" sz="900" dirty="0" smtClean="0"/>
              <a:t>, </a:t>
            </a:r>
            <a:r>
              <a:rPr lang="ru-RU" sz="900" dirty="0" err="1" smtClean="0"/>
              <a:t>нікель</a:t>
            </a:r>
            <a:r>
              <a:rPr lang="ru-RU" sz="900" dirty="0"/>
              <a:t> </a:t>
            </a:r>
            <a:r>
              <a:rPr lang="ru-RU" sz="900" dirty="0" smtClean="0"/>
              <a:t>та</a:t>
            </a:r>
            <a:r>
              <a:rPr lang="ru-RU" sz="900" dirty="0" smtClean="0"/>
              <a:t> </a:t>
            </a:r>
            <a:r>
              <a:rPr lang="ru-RU" sz="900" dirty="0"/>
              <a:t>хром </a:t>
            </a:r>
            <a:endParaRPr lang="ru-RU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r>
              <a:rPr lang="uk-UA" sz="900" b="1" dirty="0" smtClean="0">
                <a:solidFill>
                  <a:srgbClr val="000000"/>
                </a:solidFill>
              </a:rPr>
              <a:t>Нафтопродукти </a:t>
            </a:r>
            <a:r>
              <a:rPr lang="uk-UA" sz="900" dirty="0" smtClean="0">
                <a:solidFill>
                  <a:srgbClr val="000000"/>
                </a:solidFill>
              </a:rPr>
              <a:t>(норма – 0,05</a:t>
            </a:r>
            <a:r>
              <a:rPr lang="uk-UA" sz="900" dirty="0" smtClean="0"/>
              <a:t> мг/дм</a:t>
            </a:r>
            <a:r>
              <a:rPr lang="uk-UA" sz="900" baseline="30000" dirty="0" smtClean="0"/>
              <a:t>3</a:t>
            </a:r>
            <a:r>
              <a:rPr lang="ru-RU" sz="900" dirty="0" smtClean="0"/>
              <a:t>):</a:t>
            </a:r>
          </a:p>
          <a:p>
            <a:endParaRPr lang="uk-UA" sz="900" b="1" dirty="0">
              <a:solidFill>
                <a:srgbClr val="000000"/>
              </a:solidFill>
            </a:endParaRPr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</a:t>
            </a:r>
            <a:r>
              <a:rPr lang="uk-UA" sz="900" dirty="0">
                <a:solidFill>
                  <a:srgbClr val="000000"/>
                </a:solidFill>
              </a:rPr>
              <a:t>6</a:t>
            </a:r>
            <a:r>
              <a:rPr lang="ru-RU" sz="900" dirty="0" smtClean="0"/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476 км, м. </a:t>
            </a:r>
            <a:r>
              <a:rPr lang="ru-RU" sz="900" dirty="0" err="1"/>
              <a:t>Верхньодніпровськ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</a:t>
            </a:r>
          </a:p>
          <a:p>
            <a:endParaRPr lang="uk-UA" sz="900" dirty="0"/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</a:t>
            </a:r>
            <a:r>
              <a:rPr lang="uk-UA" sz="900" dirty="0">
                <a:solidFill>
                  <a:srgbClr val="000000"/>
                </a:solidFill>
              </a:rPr>
              <a:t>6</a:t>
            </a:r>
            <a:r>
              <a:rPr lang="uk-UA" sz="900" dirty="0" smtClean="0">
                <a:solidFill>
                  <a:srgbClr val="000000"/>
                </a:solidFill>
              </a:rPr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 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</a:t>
            </a:r>
            <a:r>
              <a:rPr lang="en-US" sz="900" dirty="0"/>
              <a:t>’</a:t>
            </a:r>
            <a:r>
              <a:rPr lang="ru-RU" sz="900" dirty="0" err="1"/>
              <a:t>янське</a:t>
            </a:r>
            <a:r>
              <a:rPr lang="ru-RU" sz="900" dirty="0"/>
              <a:t>                                           </a:t>
            </a:r>
            <a:endParaRPr lang="x-none" sz="900" dirty="0"/>
          </a:p>
          <a:p>
            <a:pPr eaLnBrk="0" hangingPunct="0"/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4370208</TotalTime>
  <Words>1071</Words>
  <Application>Microsoft Office PowerPoint</Application>
  <PresentationFormat>Лист A4 (210x297 мм)</PresentationFormat>
  <Paragraphs>114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2032</cp:revision>
  <cp:lastPrinted>2025-08-14T11:10:02Z</cp:lastPrinted>
  <dcterms:created xsi:type="dcterms:W3CDTF">2006-06-01T14:33:20Z</dcterms:created>
  <dcterms:modified xsi:type="dcterms:W3CDTF">2025-10-20T08:37:55Z</dcterms:modified>
</cp:coreProperties>
</file>