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>
        <p:scale>
          <a:sx n="120" d="100"/>
          <a:sy n="120" d="100"/>
        </p:scale>
        <p:origin x="84" y="-1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05091" y="2468079"/>
            <a:ext cx="4808537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0,85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4</a:t>
            </a:r>
            <a:r>
              <a:rPr lang="uk-UA" sz="800" dirty="0" smtClean="0">
                <a:latin typeface="Arial" charset="0"/>
              </a:rPr>
              <a:t>,6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>
                <a:latin typeface="Arial" charset="0"/>
              </a:rPr>
              <a:t>3,35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r>
              <a:rPr lang="uk-UA" sz="800" dirty="0" smtClean="0">
                <a:latin typeface="Arial" charset="0"/>
              </a:rPr>
              <a:t> 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>
                <a:latin typeface="Arial" charset="0"/>
              </a:rPr>
              <a:t>3,32</a:t>
            </a:r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 smtClean="0">
                <a:latin typeface="Arial" charset="0"/>
              </a:rPr>
              <a:t>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/>
              <a:t> </a:t>
            </a:r>
            <a:r>
              <a:rPr lang="uk-UA" sz="800" dirty="0" smtClean="0"/>
              <a:t>-</a:t>
            </a:r>
            <a:r>
              <a:rPr lang="uk-UA" sz="800" dirty="0" smtClean="0"/>
              <a:t>3,36 </a:t>
            </a:r>
            <a:r>
              <a:rPr lang="uk-UA" sz="800" dirty="0" smtClean="0"/>
              <a:t>мгО2/дм3</a:t>
            </a:r>
            <a:r>
              <a:rPr lang="ru-RU" sz="800" dirty="0"/>
              <a:t> р. Дніпро,</a:t>
            </a:r>
            <a:r>
              <a:rPr lang="uk-UA" sz="800" dirty="0" smtClean="0"/>
              <a:t> </a:t>
            </a:r>
            <a:r>
              <a:rPr lang="ru-RU" sz="800" dirty="0" smtClean="0"/>
              <a:t>462 км, </a:t>
            </a:r>
            <a:r>
              <a:rPr lang="ru-RU" sz="800" dirty="0" err="1" smtClean="0"/>
              <a:t>смт</a:t>
            </a:r>
            <a:r>
              <a:rPr lang="ru-RU" sz="800" dirty="0" smtClean="0"/>
              <a:t> </a:t>
            </a:r>
            <a:r>
              <a:rPr lang="ru-RU" sz="800" dirty="0" err="1" smtClean="0"/>
              <a:t>Аули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/>
              <a:t>3,2</a:t>
            </a:r>
            <a:r>
              <a:rPr lang="uk-UA" sz="800" dirty="0" smtClean="0"/>
              <a:t>0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м.Житомир</a:t>
            </a:r>
            <a:endParaRPr lang="ru-RU" sz="800" dirty="0" smtClean="0"/>
          </a:p>
          <a:p>
            <a:pPr eaLnBrk="0" hangingPunct="0"/>
            <a:r>
              <a:rPr lang="ru-RU" sz="800" dirty="0" smtClean="0">
                <a:latin typeface="Arial" charset="0"/>
              </a:rPr>
              <a:t> - </a:t>
            </a:r>
            <a:r>
              <a:rPr lang="ru-RU" sz="800" dirty="0" smtClean="0">
                <a:latin typeface="Arial" charset="0"/>
              </a:rPr>
              <a:t>3,68 </a:t>
            </a:r>
            <a:r>
              <a:rPr lang="ru-RU" sz="800" dirty="0">
                <a:latin typeface="Arial" charset="0"/>
              </a:rPr>
              <a:t>мгО2/дм3 р.Гнилоп’ять,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ru-RU" sz="800" dirty="0" smtClean="0">
                <a:latin typeface="Arial" charset="0"/>
              </a:rPr>
              <a:t> - 3,20 мгО2/дм3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3,28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</a:t>
            </a:r>
            <a:r>
              <a:rPr lang="ru-RU" sz="800" dirty="0" err="1" smtClean="0"/>
              <a:t>Ірша</a:t>
            </a:r>
            <a:r>
              <a:rPr lang="ru-RU" sz="800" dirty="0" smtClean="0"/>
              <a:t>,</a:t>
            </a:r>
            <a:r>
              <a:rPr lang="uk-UA" sz="800" baseline="30000" dirty="0" smtClean="0"/>
              <a:t> </a:t>
            </a:r>
            <a:r>
              <a:rPr lang="ru-RU" sz="800" dirty="0" smtClean="0"/>
              <a:t> 31км,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3,36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endParaRPr lang="ru-RU" sz="800" dirty="0" smtClean="0">
              <a:solidFill>
                <a:srgbClr val="FF0000"/>
              </a:solidFill>
            </a:endParaRP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 - 3,20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/>
              <a:t> </a:t>
            </a:r>
            <a:r>
              <a:rPr lang="uk-UA" sz="800" dirty="0" smtClean="0"/>
              <a:t>-3,30мг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/>
              <a:t>/</a:t>
            </a:r>
            <a:r>
              <a:rPr lang="uk-UA" sz="800" baseline="30000" dirty="0" smtClean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м.Богуслав</a:t>
            </a:r>
            <a:endParaRPr lang="ru-RU" sz="800" dirty="0" smtClean="0">
              <a:solidFill>
                <a:srgbClr val="FF0000"/>
              </a:solidFill>
            </a:endParaRPr>
          </a:p>
          <a:p>
            <a:r>
              <a:rPr lang="uk-UA" sz="800" dirty="0" smtClean="0"/>
              <a:t> </a:t>
            </a:r>
            <a:r>
              <a:rPr lang="uk-UA" sz="800" dirty="0" smtClean="0"/>
              <a:t>-</a:t>
            </a:r>
            <a:r>
              <a:rPr lang="ru-RU" sz="800" dirty="0" smtClean="0"/>
              <a:t>3</a:t>
            </a:r>
            <a:r>
              <a:rPr lang="ru-RU" sz="800" dirty="0" smtClean="0"/>
              <a:t>,90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ru-RU" sz="800" dirty="0" smtClean="0"/>
              <a:t>р. </a:t>
            </a:r>
            <a:r>
              <a:rPr lang="ru-RU" sz="800" dirty="0" err="1" smtClean="0"/>
              <a:t>Рось</a:t>
            </a:r>
            <a:r>
              <a:rPr lang="ru-RU" sz="800" dirty="0" smtClean="0"/>
              <a:t>, 64 км, м. </a:t>
            </a:r>
            <a:r>
              <a:rPr lang="ru-RU" sz="800" dirty="0" err="1" smtClean="0"/>
              <a:t>Корсунь-Шевченківський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 err="1" smtClean="0"/>
              <a:t>водозабір</a:t>
            </a:r>
            <a:r>
              <a:rPr lang="uk-UA" sz="800" dirty="0" smtClean="0"/>
              <a:t> </a:t>
            </a:r>
          </a:p>
          <a:p>
            <a:endParaRPr lang="ru-RU" sz="800" dirty="0"/>
          </a:p>
          <a:p>
            <a:pPr eaLnBrk="0" hangingPunct="0"/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r>
              <a:rPr lang="ru-RU" sz="800" dirty="0" smtClean="0"/>
              <a:t> </a:t>
            </a:r>
            <a:r>
              <a:rPr lang="uk-UA" sz="800" b="1" dirty="0"/>
              <a:t>ХСК (норма – 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20,14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  <a:endParaRPr lang="uk-UA" sz="800" b="1" dirty="0"/>
          </a:p>
          <a:p>
            <a:r>
              <a:rPr lang="ru-RU" sz="800" dirty="0" smtClean="0">
                <a:latin typeface="Arial" charset="0"/>
              </a:rPr>
              <a:t>-</a:t>
            </a:r>
            <a:r>
              <a:rPr lang="ru-RU" sz="800" dirty="0" smtClean="0">
                <a:latin typeface="Arial" charset="0"/>
              </a:rPr>
              <a:t>77</a:t>
            </a:r>
            <a:r>
              <a:rPr lang="ru-RU" sz="800" dirty="0" smtClean="0"/>
              <a:t>,02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ru-RU" sz="800" dirty="0" smtClean="0"/>
              <a:t> </a:t>
            </a:r>
            <a:endParaRPr lang="ru-RU" sz="800" dirty="0"/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29986" y="5381697"/>
            <a:ext cx="4719637" cy="103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від </a:t>
            </a:r>
            <a:r>
              <a:rPr lang="ru-RU" sz="800" dirty="0" smtClean="0">
                <a:latin typeface="Arial" charset="0"/>
              </a:rPr>
              <a:t>0,10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0,61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</a:t>
            </a:r>
            <a:r>
              <a:rPr lang="ru-RU" sz="800" dirty="0" smtClean="0"/>
              <a:t>3,41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0,49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70,68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від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1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0,35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від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41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853</a:t>
            </a:r>
            <a:r>
              <a:rPr lang="uk-UA" sz="800" dirty="0" smtClean="0"/>
              <a:t>,0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ЖОВТ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0,432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</a:t>
            </a:r>
            <a:endParaRPr lang="ru-RU" sz="800" dirty="0" smtClean="0"/>
          </a:p>
          <a:p>
            <a:r>
              <a:rPr lang="ru-RU" sz="800" dirty="0" smtClean="0">
                <a:latin typeface="Arial" charset="0"/>
              </a:rPr>
              <a:t>  - </a:t>
            </a:r>
            <a:r>
              <a:rPr lang="ru-RU" sz="800" dirty="0" smtClean="0">
                <a:latin typeface="Arial" charset="0"/>
              </a:rPr>
              <a:t>0,336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>
                <a:latin typeface="Arial" charset="0"/>
              </a:rPr>
              <a:t>р.Гнилоп’ять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Бердичівське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 59 км,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м.Бердичів</a:t>
            </a:r>
            <a:endParaRPr lang="ru-RU" sz="800" dirty="0" smtClean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 - </a:t>
            </a:r>
            <a:r>
              <a:rPr lang="uk-UA" sz="800" dirty="0" smtClean="0">
                <a:latin typeface="Arial" charset="0"/>
              </a:rPr>
              <a:t>0,840</a:t>
            </a:r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</a:t>
            </a:r>
            <a:r>
              <a:rPr lang="ru-RU" sz="800" dirty="0" smtClean="0"/>
              <a:t>Борова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/>
              <a:t> - </a:t>
            </a:r>
            <a:r>
              <a:rPr lang="uk-UA" sz="800" dirty="0" smtClean="0"/>
              <a:t>0,480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r>
              <a:rPr lang="uk-UA" sz="800" dirty="0" smtClean="0">
                <a:latin typeface="Arial" charset="0"/>
              </a:rPr>
              <a:t>  - </a:t>
            </a:r>
            <a:r>
              <a:rPr lang="uk-UA" sz="800" dirty="0" smtClean="0">
                <a:latin typeface="Arial" charset="0"/>
              </a:rPr>
              <a:t>0,912 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 smtClean="0"/>
          </a:p>
          <a:p>
            <a:pPr eaLnBrk="0" hangingPunct="0"/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11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093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76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58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</a:t>
            </a:r>
            <a:r>
              <a:rPr lang="uk-UA" sz="800" dirty="0" smtClean="0"/>
              <a:t>04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</a:t>
            </a:r>
            <a:r>
              <a:rPr lang="uk-UA" sz="800" dirty="0" smtClean="0"/>
              <a:t>72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en-US" sz="800" dirty="0" smtClean="0"/>
              <a:t>0</a:t>
            </a:r>
            <a:r>
              <a:rPr lang="uk-UA" sz="800" dirty="0" smtClean="0"/>
              <a:t>84мг/дм</a:t>
            </a:r>
            <a:r>
              <a:rPr lang="uk-UA" sz="800" baseline="30000" dirty="0" smtClean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0,168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156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 </a:t>
            </a:r>
            <a:r>
              <a:rPr lang="uk-UA" sz="800" dirty="0">
                <a:latin typeface="Arial" charset="0"/>
              </a:rPr>
              <a:t>-  </a:t>
            </a:r>
            <a:r>
              <a:rPr lang="uk-UA" sz="800" dirty="0" smtClean="0">
                <a:latin typeface="Arial" charset="0"/>
              </a:rPr>
              <a:t>0,13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 smtClean="0"/>
              <a:t> - </a:t>
            </a:r>
            <a:r>
              <a:rPr lang="uk-UA" sz="800" dirty="0" smtClean="0"/>
              <a:t>0,087мг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0,0,099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endParaRPr lang="en-US" sz="800" dirty="0"/>
          </a:p>
          <a:p>
            <a:r>
              <a:rPr lang="en-US" sz="800" dirty="0"/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92D050"/>
                </a:solidFill>
              </a:rPr>
              <a:t>-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ЖОВТН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І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 smtClean="0"/>
              <a:t>мкг</a:t>
            </a:r>
            <a:r>
              <a:rPr lang="uk-UA" sz="900" b="1" smtClean="0"/>
              <a:t>/дм</a:t>
            </a:r>
            <a:r>
              <a:rPr lang="uk-UA" sz="900" b="1" baseline="30000" smtClean="0"/>
              <a:t>3</a:t>
            </a:r>
            <a:r>
              <a:rPr lang="uk-UA" sz="900" b="1" smtClean="0"/>
              <a:t>)</a:t>
            </a:r>
          </a:p>
          <a:p>
            <a:pPr eaLnBrk="0" hangingPunct="0"/>
            <a:endParaRPr lang="en-US" sz="900" b="1" dirty="0" smtClean="0"/>
          </a:p>
          <a:p>
            <a:pPr eaLnBrk="0" hangingPunct="0"/>
            <a:r>
              <a:rPr lang="uk-UA" sz="900" dirty="0" smtClean="0"/>
              <a:t>-39</a:t>
            </a:r>
            <a:r>
              <a:rPr lang="ru-RU" sz="900" dirty="0" smtClean="0">
                <a:latin typeface="Arial" charset="0"/>
              </a:rPr>
              <a:t>,5  </a:t>
            </a:r>
            <a:r>
              <a:rPr lang="ru-RU" sz="900" dirty="0">
                <a:latin typeface="Arial" charset="0"/>
              </a:rPr>
              <a:t>мкг/дм</a:t>
            </a:r>
            <a:r>
              <a:rPr lang="ru-RU" sz="900" baseline="30000" dirty="0">
                <a:latin typeface="Arial" charset="0"/>
              </a:rPr>
              <a:t>3</a:t>
            </a:r>
            <a:r>
              <a:rPr lang="ru-RU" sz="900" dirty="0">
                <a:latin typeface="Arial" charset="0"/>
              </a:rPr>
              <a:t>,   р. Дніпро </a:t>
            </a:r>
            <a:r>
              <a:rPr lang="ru-RU" sz="900" dirty="0">
                <a:latin typeface="Arial" charset="0"/>
              </a:rPr>
              <a:t>(</a:t>
            </a:r>
            <a:r>
              <a:rPr lang="ru-RU" sz="900" dirty="0" err="1">
                <a:latin typeface="Arial" charset="0"/>
              </a:rPr>
              <a:t>Канівське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),897 км, н/б </a:t>
            </a:r>
            <a:r>
              <a:rPr lang="ru-RU" sz="900" dirty="0" err="1">
                <a:latin typeface="Arial" charset="0"/>
              </a:rPr>
              <a:t>Київської</a:t>
            </a:r>
            <a:r>
              <a:rPr lang="ru-RU" sz="900" dirty="0">
                <a:latin typeface="Arial" charset="0"/>
              </a:rPr>
              <a:t> ГЕС, </a:t>
            </a:r>
            <a:r>
              <a:rPr lang="ru-RU" sz="900" dirty="0" err="1">
                <a:latin typeface="Arial" charset="0"/>
              </a:rPr>
              <a:t>м.Вишгород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 smtClean="0">
                <a:latin typeface="Arial" charset="0"/>
              </a:rPr>
              <a:t>м.Київ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/>
              <a:t>-48,8</a:t>
            </a:r>
            <a:r>
              <a:rPr lang="ru-RU" sz="900" dirty="0" smtClean="0">
                <a:latin typeface="Arial" charset="0"/>
              </a:rPr>
              <a:t>  мкг/дм</a:t>
            </a:r>
            <a:r>
              <a:rPr lang="ru-RU" sz="900" baseline="30000" dirty="0" smtClean="0">
                <a:latin typeface="Arial" charset="0"/>
              </a:rPr>
              <a:t>3</a:t>
            </a:r>
            <a:r>
              <a:rPr lang="uk-UA" sz="900" dirty="0" smtClean="0">
                <a:latin typeface="Arial" charset="0"/>
              </a:rPr>
              <a:t>  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594 км,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, н/с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з/с</a:t>
            </a:r>
            <a:r>
              <a:rPr lang="ru-RU" sz="900" dirty="0" smtClean="0">
                <a:latin typeface="Arial" charset="0"/>
              </a:rPr>
              <a:t>;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ru-RU" sz="900" dirty="0" smtClean="0">
                <a:latin typeface="Arial" charset="0"/>
              </a:rPr>
              <a:t>- 47</a:t>
            </a:r>
            <a:r>
              <a:rPr lang="ru-RU" sz="900" dirty="0" smtClean="0">
                <a:latin typeface="Arial" charset="0"/>
              </a:rPr>
              <a:t>,8  </a:t>
            </a:r>
            <a:r>
              <a:rPr lang="ru-RU" sz="900" dirty="0" smtClean="0">
                <a:latin typeface="Arial" charset="0"/>
              </a:rPr>
              <a:t>мкг/дм</a:t>
            </a:r>
            <a:r>
              <a:rPr lang="ru-RU" sz="900" baseline="30000" dirty="0" smtClean="0">
                <a:latin typeface="Arial" charset="0"/>
              </a:rPr>
              <a:t>3</a:t>
            </a:r>
            <a:r>
              <a:rPr lang="ru-RU" sz="900" dirty="0">
                <a:latin typeface="Arial" charset="0"/>
              </a:rPr>
              <a:t>,    р. Дніпро (</a:t>
            </a:r>
            <a:r>
              <a:rPr lang="ru-RU" sz="900" dirty="0" err="1">
                <a:latin typeface="Arial" charset="0"/>
              </a:rPr>
              <a:t>Кременчуцьке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580 км , м. </a:t>
            </a:r>
            <a:r>
              <a:rPr lang="ru-RU" sz="900" dirty="0" err="1">
                <a:latin typeface="Arial" charset="0"/>
              </a:rPr>
              <a:t>Кременчук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Власівський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КП " </a:t>
            </a:r>
            <a:r>
              <a:rPr lang="ru-RU" sz="900" dirty="0" err="1">
                <a:latin typeface="Arial" charset="0"/>
              </a:rPr>
              <a:t>Кременчукводоканал</a:t>
            </a:r>
            <a:r>
              <a:rPr lang="ru-RU" sz="900" dirty="0">
                <a:latin typeface="Arial" charset="0"/>
              </a:rPr>
              <a:t>" </a:t>
            </a:r>
            <a:r>
              <a:rPr lang="ru-RU" sz="900" dirty="0" err="1">
                <a:latin typeface="Arial" charset="0"/>
              </a:rPr>
              <a:t>Кременчуцької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міської</a:t>
            </a:r>
            <a:r>
              <a:rPr lang="ru-RU" sz="900" dirty="0">
                <a:latin typeface="Arial" charset="0"/>
              </a:rPr>
              <a:t> 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/>
              <a:t>-39,8 </a:t>
            </a:r>
            <a:r>
              <a:rPr lang="uk-UA" sz="900" dirty="0" err="1" smtClean="0"/>
              <a:t>мкг</a:t>
            </a:r>
            <a:r>
              <a:rPr lang="uk-UA" sz="900" dirty="0" smtClean="0"/>
              <a:t>/дм</a:t>
            </a:r>
            <a:r>
              <a:rPr lang="uk-UA" sz="900" baseline="30000" dirty="0" smtClean="0"/>
              <a:t>3</a:t>
            </a:r>
            <a:r>
              <a:rPr lang="uk-UA" sz="900" dirty="0" smtClean="0"/>
              <a:t>, </a:t>
            </a:r>
            <a:r>
              <a:rPr lang="ru-RU" sz="900" dirty="0"/>
              <a:t>р. Дніпро, 550 км, м. </a:t>
            </a:r>
            <a:r>
              <a:rPr lang="ru-RU" sz="900" dirty="0" err="1"/>
              <a:t>Горішні</a:t>
            </a:r>
            <a:r>
              <a:rPr lang="ru-RU" sz="900" dirty="0"/>
              <a:t> </a:t>
            </a:r>
            <a:r>
              <a:rPr lang="ru-RU" sz="900" dirty="0" err="1"/>
              <a:t>Плавні</a:t>
            </a:r>
            <a:r>
              <a:rPr lang="ru-RU" sz="900" dirty="0"/>
              <a:t>, </a:t>
            </a:r>
            <a:r>
              <a:rPr lang="ru-RU" sz="900" dirty="0" err="1"/>
              <a:t>водозабір</a:t>
            </a:r>
            <a:r>
              <a:rPr lang="ru-RU" sz="900" dirty="0" smtClean="0"/>
              <a:t>;</a:t>
            </a:r>
            <a:endParaRPr lang="uk-UA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>
                <a:latin typeface="Arial" charset="0"/>
              </a:rPr>
              <a:t>63</a:t>
            </a:r>
            <a:r>
              <a:rPr lang="ru-RU" sz="900" dirty="0" smtClean="0">
                <a:latin typeface="Arial" charset="0"/>
              </a:rPr>
              <a:t>,6  </a:t>
            </a:r>
            <a:r>
              <a:rPr lang="ru-RU" sz="900" dirty="0" smtClean="0">
                <a:latin typeface="Arial" charset="0"/>
              </a:rPr>
              <a:t>мкг/дм</a:t>
            </a:r>
            <a:r>
              <a:rPr lang="ru-RU" sz="900" baseline="30000" dirty="0" smtClean="0">
                <a:latin typeface="Arial" charset="0"/>
              </a:rPr>
              <a:t>3 </a:t>
            </a:r>
            <a:r>
              <a:rPr lang="ru-RU" sz="900" dirty="0">
                <a:latin typeface="Arial" charset="0"/>
              </a:rPr>
              <a:t>- р. Дніпро (</a:t>
            </a:r>
            <a:r>
              <a:rPr lang="ru-RU" sz="900" dirty="0" err="1">
                <a:latin typeface="Arial" charset="0"/>
              </a:rPr>
              <a:t>Кам'янське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476 км, м. </a:t>
            </a:r>
            <a:r>
              <a:rPr lang="ru-RU" sz="900" dirty="0" err="1">
                <a:latin typeface="Arial" charset="0"/>
              </a:rPr>
              <a:t>Верхньодніпровськ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</a:t>
            </a:r>
            <a:r>
              <a:rPr lang="uk-UA" sz="900" dirty="0" smtClean="0">
                <a:latin typeface="Arial" charset="0"/>
              </a:rPr>
              <a:t>-</a:t>
            </a:r>
            <a:r>
              <a:rPr lang="en-US" sz="900" dirty="0" smtClean="0">
                <a:latin typeface="Arial" charset="0"/>
              </a:rPr>
              <a:t>58</a:t>
            </a:r>
            <a:r>
              <a:rPr lang="uk-UA" sz="900" dirty="0" smtClean="0"/>
              <a:t>,</a:t>
            </a:r>
            <a:r>
              <a:rPr lang="en-US" sz="900" dirty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Дніпро</a:t>
            </a:r>
            <a:r>
              <a:rPr lang="ru-RU" sz="900" dirty="0" smtClean="0"/>
              <a:t>,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/>
              <a:t>145</a:t>
            </a:r>
            <a:r>
              <a:rPr lang="ru-RU" sz="900" dirty="0" smtClean="0"/>
              <a:t>,3 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,р</a:t>
            </a:r>
            <a:r>
              <a:rPr lang="ru-RU" sz="900" dirty="0"/>
              <a:t>. Дніпро (</a:t>
            </a:r>
            <a:r>
              <a:rPr lang="ru-RU" sz="900" dirty="0" err="1"/>
              <a:t>Кам'янське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 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 smtClean="0"/>
              <a:t>Кам'янське</a:t>
            </a:r>
            <a:endParaRPr lang="ru-RU" sz="900" dirty="0" smtClean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/>
              <a:t>50,5 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ru-RU" sz="900" dirty="0" smtClean="0"/>
              <a:t>, </a:t>
            </a:r>
            <a:r>
              <a:rPr lang="ru-RU" sz="900" dirty="0"/>
              <a:t>р. </a:t>
            </a:r>
            <a:r>
              <a:rPr lang="ru-RU" sz="900" dirty="0" err="1"/>
              <a:t>Тетерів</a:t>
            </a:r>
            <a:r>
              <a:rPr lang="ru-RU" sz="900" dirty="0"/>
              <a:t>, 259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 smtClean="0"/>
              <a:t>м.Житомир</a:t>
            </a:r>
            <a:endParaRPr lang="uk-UA" sz="900" b="1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/>
              <a:t>141</a:t>
            </a:r>
            <a:r>
              <a:rPr lang="ru-RU" sz="900" dirty="0" smtClean="0"/>
              <a:t>,5  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 </a:t>
            </a:r>
            <a:r>
              <a:rPr lang="ru-RU" sz="900" dirty="0"/>
              <a:t> </a:t>
            </a:r>
            <a:r>
              <a:rPr lang="ru-RU" sz="900" dirty="0" smtClean="0"/>
              <a:t>р</a:t>
            </a:r>
            <a:r>
              <a:rPr lang="ru-RU" sz="900" dirty="0"/>
              <a:t>. </a:t>
            </a:r>
            <a:r>
              <a:rPr lang="ru-RU" sz="900" dirty="0" err="1"/>
              <a:t>Ірша</a:t>
            </a:r>
            <a:r>
              <a:rPr lang="ru-RU" sz="900" dirty="0"/>
              <a:t> (</a:t>
            </a:r>
            <a:r>
              <a:rPr lang="ru-RU" sz="900" dirty="0" err="1"/>
              <a:t>Іршанське</a:t>
            </a:r>
            <a:r>
              <a:rPr lang="ru-RU" sz="900" dirty="0"/>
              <a:t> </a:t>
            </a:r>
            <a:r>
              <a:rPr lang="ru-RU" sz="900" dirty="0" err="1"/>
              <a:t>водосховище</a:t>
            </a:r>
            <a:r>
              <a:rPr lang="ru-RU" sz="900" dirty="0"/>
              <a:t>),93 км </a:t>
            </a:r>
            <a:r>
              <a:rPr lang="ru-RU" sz="900" dirty="0" err="1"/>
              <a:t>від</a:t>
            </a:r>
            <a:r>
              <a:rPr lang="ru-RU" sz="900" dirty="0"/>
              <a:t> гирла </a:t>
            </a:r>
            <a:r>
              <a:rPr lang="ru-RU" sz="900" dirty="0" err="1"/>
              <a:t>р.Ірша</a:t>
            </a:r>
            <a:r>
              <a:rPr lang="ru-RU" sz="900" dirty="0"/>
              <a:t>, </a:t>
            </a:r>
            <a:r>
              <a:rPr lang="ru-RU" sz="900" dirty="0" err="1"/>
              <a:t>Іршанське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в/</a:t>
            </a:r>
            <a:r>
              <a:rPr lang="ru-RU" sz="900" dirty="0" err="1"/>
              <a:t>б'єф</a:t>
            </a:r>
            <a:r>
              <a:rPr lang="ru-RU" sz="900" dirty="0"/>
              <a:t>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смт.Нова</a:t>
            </a:r>
            <a:r>
              <a:rPr lang="ru-RU" sz="900" dirty="0"/>
              <a:t> </a:t>
            </a:r>
            <a:r>
              <a:rPr lang="ru-RU" sz="900" dirty="0" smtClean="0"/>
              <a:t>Борова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</a:t>
            </a:r>
            <a:r>
              <a:rPr lang="uk-UA" sz="900" b="1" dirty="0" smtClean="0"/>
              <a:t>)</a:t>
            </a:r>
          </a:p>
          <a:p>
            <a:pPr eaLnBrk="0" hangingPunct="0"/>
            <a:endParaRPr lang="uk-UA" sz="900" b="1" dirty="0"/>
          </a:p>
          <a:p>
            <a:pPr eaLnBrk="0" hangingPunct="0"/>
            <a:r>
              <a:rPr lang="uk-UA" sz="900" dirty="0" smtClean="0"/>
              <a:t>-</a:t>
            </a:r>
            <a:r>
              <a:rPr lang="ru-RU" sz="900" dirty="0" smtClean="0">
                <a:latin typeface="Arial" charset="0"/>
              </a:rPr>
              <a:t>11</a:t>
            </a:r>
            <a:r>
              <a:rPr lang="ru-RU" sz="900" dirty="0" smtClean="0">
                <a:latin typeface="Arial" charset="0"/>
              </a:rPr>
              <a:t>,1 </a:t>
            </a:r>
            <a:r>
              <a:rPr lang="ru-RU" sz="900" dirty="0">
                <a:latin typeface="Arial" charset="0"/>
              </a:rPr>
              <a:t>-   мкг/дм</a:t>
            </a:r>
            <a:r>
              <a:rPr lang="ru-RU" sz="900" baseline="30000" dirty="0">
                <a:latin typeface="Arial" charset="0"/>
              </a:rPr>
              <a:t>3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р. Дніпро (</a:t>
            </a:r>
            <a:r>
              <a:rPr lang="ru-RU" sz="900" dirty="0" err="1">
                <a:latin typeface="Arial" charset="0"/>
              </a:rPr>
              <a:t>Кременчуцьке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водосховище</a:t>
            </a:r>
            <a:r>
              <a:rPr lang="ru-RU" sz="900" dirty="0">
                <a:latin typeface="Arial" charset="0"/>
              </a:rPr>
              <a:t>), 594 км 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обинського</a:t>
            </a:r>
            <a:r>
              <a:rPr lang="ru-RU" sz="900" dirty="0">
                <a:latin typeface="Arial" charset="0"/>
              </a:rPr>
              <a:t> району, </a:t>
            </a:r>
            <a:r>
              <a:rPr lang="ru-RU" sz="900" dirty="0" err="1">
                <a:latin typeface="Arial" charset="0"/>
              </a:rPr>
              <a:t>насосна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станція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зрошувальної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системи</a:t>
            </a:r>
            <a:r>
              <a:rPr lang="ru-RU" sz="900" dirty="0">
                <a:latin typeface="Arial" charset="0"/>
              </a:rPr>
              <a:t> </a:t>
            </a:r>
            <a:endParaRPr lang="ru-RU" sz="900" dirty="0" smtClean="0">
              <a:latin typeface="Arial" charset="0"/>
            </a:endParaRPr>
          </a:p>
          <a:p>
            <a:pPr eaLnBrk="0" hangingPunct="0"/>
            <a:endParaRPr lang="uk-UA" sz="900" dirty="0" smtClean="0">
              <a:latin typeface="Arial" charset="0"/>
            </a:endParaRPr>
          </a:p>
          <a:p>
            <a:pPr eaLnBrk="0" hangingPunct="0"/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r>
              <a:rPr lang="uk-UA" sz="900" b="1" dirty="0" smtClean="0"/>
              <a:t>Виявлено вміст показників в межах екологічних нормативів якості: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 smtClean="0"/>
              <a:t>-</a:t>
            </a:r>
            <a:r>
              <a:rPr lang="ru-RU" sz="900" dirty="0" err="1"/>
              <a:t>Хлорфенвінфос</a:t>
            </a:r>
            <a:r>
              <a:rPr lang="ru-RU" sz="900" dirty="0"/>
              <a:t> (</a:t>
            </a:r>
            <a:r>
              <a:rPr lang="ru-RU" sz="900" dirty="0" err="1"/>
              <a:t>суміш</a:t>
            </a:r>
            <a:r>
              <a:rPr lang="ru-RU" sz="900" dirty="0"/>
              <a:t> </a:t>
            </a:r>
            <a:r>
              <a:rPr lang="ru-RU" sz="900" dirty="0" err="1"/>
              <a:t>цис</a:t>
            </a:r>
            <a:r>
              <a:rPr lang="ru-RU" sz="900" dirty="0"/>
              <a:t>-, транс-</a:t>
            </a:r>
            <a:r>
              <a:rPr lang="ru-RU" sz="900" dirty="0" err="1"/>
              <a:t>ізомерів</a:t>
            </a:r>
            <a:r>
              <a:rPr lang="ru-RU" sz="900" dirty="0"/>
              <a:t>), </a:t>
            </a:r>
            <a:r>
              <a:rPr lang="ru-RU" sz="900" dirty="0" err="1"/>
              <a:t>тербутрин</a:t>
            </a:r>
            <a:r>
              <a:rPr lang="ru-RU" sz="900" dirty="0"/>
              <a:t>.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 smtClean="0"/>
              <a:t>вуглеводні-</a:t>
            </a:r>
            <a:r>
              <a:rPr lang="ru-RU" sz="900" b="1" dirty="0"/>
              <a:t> </a:t>
            </a:r>
            <a:r>
              <a:rPr lang="ru-RU" sz="900" dirty="0"/>
              <a:t>антрацен,   </a:t>
            </a:r>
            <a:r>
              <a:rPr lang="ru-RU" sz="900" dirty="0" err="1"/>
              <a:t>флуорантен</a:t>
            </a:r>
            <a:r>
              <a:rPr lang="ru-RU" sz="900" dirty="0"/>
              <a:t>, </a:t>
            </a:r>
            <a:r>
              <a:rPr lang="ru-RU" sz="900" dirty="0" err="1"/>
              <a:t>бензо</a:t>
            </a:r>
            <a:r>
              <a:rPr lang="ru-RU" sz="900" dirty="0"/>
              <a:t>(а)</a:t>
            </a:r>
            <a:r>
              <a:rPr lang="ru-RU" sz="900" dirty="0" err="1"/>
              <a:t>пірен</a:t>
            </a:r>
            <a:r>
              <a:rPr lang="ru-RU" sz="900" dirty="0"/>
              <a:t>, </a:t>
            </a:r>
            <a:r>
              <a:rPr lang="ru-RU" sz="900" dirty="0" err="1"/>
              <a:t>бензо</a:t>
            </a:r>
            <a:r>
              <a:rPr lang="ru-RU" sz="900" dirty="0"/>
              <a:t>(b) </a:t>
            </a:r>
            <a:r>
              <a:rPr lang="ru-RU" sz="900" dirty="0" err="1"/>
              <a:t>флуорантен</a:t>
            </a:r>
            <a:r>
              <a:rPr lang="ru-RU" sz="900" dirty="0"/>
              <a:t>,  </a:t>
            </a:r>
            <a:r>
              <a:rPr lang="ru-RU" sz="900" dirty="0" err="1"/>
              <a:t>бензо</a:t>
            </a:r>
            <a:r>
              <a:rPr lang="ru-RU" sz="900" dirty="0"/>
              <a:t>(k)</a:t>
            </a:r>
            <a:r>
              <a:rPr lang="ru-RU" sz="900" dirty="0" err="1"/>
              <a:t>флуорантен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 smtClean="0"/>
              <a:t>– </a:t>
            </a:r>
            <a:r>
              <a:rPr lang="ru-RU" sz="900" dirty="0" err="1"/>
              <a:t>Тетрахлорметан</a:t>
            </a:r>
            <a:r>
              <a:rPr lang="ru-RU" sz="900" dirty="0"/>
              <a:t> (</a:t>
            </a:r>
            <a:r>
              <a:rPr lang="ru-RU" sz="900" dirty="0" err="1"/>
              <a:t>чотирихлористий</a:t>
            </a:r>
            <a:r>
              <a:rPr lang="ru-RU" sz="900" dirty="0"/>
              <a:t> </a:t>
            </a:r>
            <a:r>
              <a:rPr lang="ru-RU" sz="900" dirty="0" err="1"/>
              <a:t>вуглець</a:t>
            </a:r>
            <a:r>
              <a:rPr lang="ru-RU" sz="900" dirty="0" smtClean="0"/>
              <a:t>),</a:t>
            </a:r>
            <a:r>
              <a:rPr lang="ru-RU" sz="900" dirty="0" err="1" smtClean="0"/>
              <a:t>Трихлорметан</a:t>
            </a:r>
            <a:r>
              <a:rPr lang="ru-RU" sz="900" dirty="0" smtClean="0"/>
              <a:t> </a:t>
            </a:r>
            <a:r>
              <a:rPr lang="ru-RU" sz="900" dirty="0"/>
              <a:t>(хлороформ)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 smtClean="0"/>
              <a:t>–</a:t>
            </a:r>
            <a:r>
              <a:rPr lang="ru-RU" sz="900" dirty="0" smtClean="0"/>
              <a:t> </a:t>
            </a:r>
            <a:r>
              <a:rPr lang="ru-RU" sz="900" dirty="0" err="1" smtClean="0"/>
              <a:t>кадмій</a:t>
            </a:r>
            <a:r>
              <a:rPr lang="ru-RU" sz="900" dirty="0" smtClean="0"/>
              <a:t>, </a:t>
            </a:r>
            <a:r>
              <a:rPr lang="ru-RU" sz="900" dirty="0" err="1" smtClean="0"/>
              <a:t>нікель</a:t>
            </a:r>
            <a:r>
              <a:rPr lang="ru-RU" sz="900" dirty="0"/>
              <a:t> </a:t>
            </a:r>
            <a:r>
              <a:rPr lang="ru-RU" sz="900" dirty="0" smtClean="0"/>
              <a:t>та </a:t>
            </a:r>
            <a:r>
              <a:rPr lang="ru-RU" sz="900" dirty="0"/>
              <a:t>хром </a:t>
            </a:r>
            <a:endParaRPr lang="ru-RU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 smtClean="0">
                <a:solidFill>
                  <a:srgbClr val="000000"/>
                </a:solidFill>
              </a:rPr>
              <a:t>(норма – 0,05</a:t>
            </a:r>
            <a:r>
              <a:rPr lang="uk-UA" sz="900" dirty="0" smtClean="0"/>
              <a:t> мг/дм</a:t>
            </a:r>
            <a:r>
              <a:rPr lang="uk-UA" sz="900" baseline="30000" dirty="0" smtClean="0"/>
              <a:t>3</a:t>
            </a:r>
            <a:r>
              <a:rPr lang="ru-RU" sz="900" dirty="0" smtClean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0,062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р.Дніпро,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</a:t>
            </a:r>
            <a:r>
              <a:rPr lang="uk-UA" sz="900" dirty="0" smtClean="0">
                <a:solidFill>
                  <a:srgbClr val="000000"/>
                </a:solidFill>
              </a:rPr>
              <a:t>72</a:t>
            </a:r>
            <a:r>
              <a:rPr lang="uk-UA" sz="900" dirty="0" smtClean="0">
                <a:solidFill>
                  <a:srgbClr val="000000"/>
                </a:solidFill>
              </a:rPr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4370274</TotalTime>
  <Words>1084</Words>
  <Application>Microsoft Office PowerPoint</Application>
  <PresentationFormat>Лист A4 (210x297 мм)</PresentationFormat>
  <Paragraphs>119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2039</cp:revision>
  <cp:lastPrinted>2025-08-14T11:10:02Z</cp:lastPrinted>
  <dcterms:created xsi:type="dcterms:W3CDTF">2006-06-01T14:33:20Z</dcterms:created>
  <dcterms:modified xsi:type="dcterms:W3CDTF">2025-11-13T13:16:45Z</dcterms:modified>
</cp:coreProperties>
</file>