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2" r:id="rId2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67" autoAdjust="0"/>
    <p:restoredTop sz="94444" autoAdjust="0"/>
  </p:normalViewPr>
  <p:slideViewPr>
    <p:cSldViewPr>
      <p:cViewPr varScale="1">
        <p:scale>
          <a:sx n="80" d="100"/>
          <a:sy n="80" d="100"/>
        </p:scale>
        <p:origin x="1116" y="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28"/>
          <c:y val="0.29890248851128082"/>
          <c:w val="0.43074207032551937"/>
          <c:h val="0.586309163151343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/>
            <a:t>8</a:t>
          </a:r>
          <a:r>
            <a:rPr lang="uk-UA" sz="1600" b="1" dirty="0"/>
            <a:t>3</a:t>
          </a:r>
          <a:endParaRPr lang="en-US" sz="1600" b="1" dirty="0"/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/>
            <a:t>18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84ABB945-BFF5-497B-9AB0-AED306CC8B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7B5A6A7-CAEA-40FC-A63D-69164F9975E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uk-UA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A573E66E-AF00-4045-B3E5-51BA85C2DB94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FCABE-5355-4279-9578-CDC8A2EACD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EFCDD-FE1B-423D-AD9D-7D6E3CEC83F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B27A8-20D9-4BB1-9A86-87267C8589A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D5BB5-CBB0-484D-86B8-6CE288C4D33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CC79B-F022-4E1B-8F37-848F2C7BE7E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4C426-AB66-428A-ADFC-69297529A50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4DF17-086C-400A-84CC-47C663CCB6F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DD39E-5721-41AE-B813-143A015C268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F6AD8-EEAE-4AFE-AA7D-01A27991344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65DC4-E7F0-4A73-8949-3AD4ABBF9EC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D4D95-5106-4BE2-990E-AF8F821C475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8052F-20C4-4C37-AB87-A01EDBCC756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67B52-2A74-4587-8BB9-D77448331E3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F2D32-E148-4D15-B116-AB7F7087DF7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FB87805A-55E4-4E3A-A24B-22998AB722C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7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38" name="Прямоугольник 16"/>
          <p:cNvSpPr>
            <a:spLocks noChangeArrowheads="1"/>
          </p:cNvSpPr>
          <p:nvPr/>
        </p:nvSpPr>
        <p:spPr bwMode="auto">
          <a:xfrm>
            <a:off x="233363" y="2546350"/>
            <a:ext cx="4808537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800" b="1" dirty="0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/>
              <a:t>1,10</a:t>
            </a:r>
            <a:r>
              <a:rPr lang="uk-UA" sz="800" dirty="0"/>
              <a:t>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pPr eaLnBrk="0" hangingPunct="0"/>
            <a:r>
              <a:rPr lang="uk-UA" sz="800" dirty="0" smtClean="0"/>
              <a:t>-3,50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</a:t>
            </a:r>
            <a:r>
              <a:rPr lang="ru-RU" sz="800" dirty="0" smtClean="0"/>
              <a:t>Дніпро, </a:t>
            </a:r>
            <a:r>
              <a:rPr lang="ru-RU" sz="800" dirty="0"/>
              <a:t>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 smtClean="0"/>
              <a:t>;</a:t>
            </a:r>
            <a:endParaRPr lang="uk-UA" sz="800" b="1" dirty="0"/>
          </a:p>
          <a:p>
            <a:pPr eaLnBrk="0" hangingPunct="0">
              <a:buFontTx/>
              <a:buChar char="-"/>
            </a:pPr>
            <a:r>
              <a:rPr lang="uk-UA" sz="800" dirty="0" smtClean="0"/>
              <a:t>3,80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>
              <a:buFontTx/>
              <a:buChar char="-"/>
            </a:pPr>
            <a:r>
              <a:rPr lang="uk-UA" sz="800" dirty="0" smtClean="0"/>
              <a:t>3,58 </a:t>
            </a:r>
            <a:r>
              <a:rPr lang="uk-UA" sz="800" dirty="0"/>
              <a:t>мгО</a:t>
            </a:r>
            <a:r>
              <a:rPr lang="uk-UA" sz="8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/дм3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Дніпро,</a:t>
            </a:r>
            <a:r>
              <a:rPr lang="en-US" sz="800" dirty="0"/>
              <a:t> </a:t>
            </a:r>
            <a:r>
              <a:rPr lang="ru-RU" sz="800" dirty="0"/>
              <a:t>580 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Світловодськ</a:t>
            </a:r>
            <a:endParaRPr lang="ru-RU" sz="800" dirty="0"/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-3,12 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>
                <a:solidFill>
                  <a:srgbClr val="000000"/>
                </a:solidFill>
              </a:rPr>
              <a:t>/дм</a:t>
            </a:r>
            <a:r>
              <a:rPr lang="uk-UA" sz="800" baseline="30000" dirty="0" smtClean="0">
                <a:solidFill>
                  <a:srgbClr val="000000"/>
                </a:solidFill>
              </a:rPr>
              <a:t>3</a:t>
            </a:r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>
              <a:buFontTx/>
              <a:buChar char="-"/>
            </a:pPr>
            <a:r>
              <a:rPr lang="uk-UA" sz="800" dirty="0" smtClean="0"/>
              <a:t>3,28 </a:t>
            </a:r>
            <a:r>
              <a:rPr lang="uk-UA" sz="800" dirty="0"/>
              <a:t>мгО</a:t>
            </a:r>
            <a:r>
              <a:rPr lang="uk-UA" sz="8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/дм3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uk-UA" sz="800" dirty="0" smtClean="0"/>
              <a:t>3,20 </a:t>
            </a:r>
            <a:r>
              <a:rPr lang="uk-UA" sz="800" dirty="0"/>
              <a:t>мгО</a:t>
            </a:r>
            <a:r>
              <a:rPr lang="uk-UA" sz="8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/дм3</a:t>
            </a:r>
            <a:r>
              <a:rPr lang="ru-RU" sz="800" dirty="0"/>
              <a:t> </a:t>
            </a:r>
            <a:r>
              <a:rPr lang="uk-UA" sz="800" dirty="0"/>
              <a:t>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3,44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р.Гнилоп</a:t>
            </a:r>
            <a:r>
              <a:rPr lang="en-US" sz="800" dirty="0">
                <a:solidFill>
                  <a:srgbClr val="000000"/>
                </a:solidFill>
              </a:rPr>
              <a:t>’</a:t>
            </a:r>
            <a:r>
              <a:rPr lang="uk-UA" sz="800" dirty="0">
                <a:solidFill>
                  <a:srgbClr val="000000"/>
                </a:solidFill>
              </a:rPr>
              <a:t>ять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вдсх</a:t>
            </a:r>
            <a:r>
              <a:rPr lang="ru-RU" sz="800" dirty="0">
                <a:solidFill>
                  <a:srgbClr val="000000"/>
                </a:solidFill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>
                <a:solidFill>
                  <a:srgbClr val="000000"/>
                </a:solidFill>
              </a:rPr>
              <a:t>м.Бердичів</a:t>
            </a:r>
            <a:endParaRPr lang="uk-UA" sz="800" b="1" dirty="0"/>
          </a:p>
          <a:p>
            <a:pPr eaLnBrk="0" hangingPunct="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3,20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baseline="30000" dirty="0"/>
              <a:t> </a:t>
            </a:r>
            <a:r>
              <a:rPr lang="ru-RU" sz="800" dirty="0" err="1" smtClean="0"/>
              <a:t>р.Ірша</a:t>
            </a:r>
            <a:r>
              <a:rPr lang="ru-RU" sz="800" dirty="0"/>
              <a:t>, 8км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м.Малин</a:t>
            </a:r>
            <a:endParaRPr lang="ru-RU" sz="800" dirty="0" smtClean="0"/>
          </a:p>
          <a:p>
            <a:pPr eaLnBrk="0" hangingPunct="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3,10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baseline="30000" dirty="0"/>
              <a:t>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eaLnBrk="0" hangingPunct="0">
              <a:buFontTx/>
              <a:buChar char="-"/>
            </a:pPr>
            <a:endParaRPr lang="ru-RU" sz="800" dirty="0"/>
          </a:p>
          <a:p>
            <a:pPr eaLnBrk="0" hangingPunct="0"/>
            <a:r>
              <a:rPr lang="ru-RU" sz="800" dirty="0" smtClean="0"/>
              <a:t> </a:t>
            </a:r>
            <a:r>
              <a:rPr lang="uk-UA" sz="800" b="1" dirty="0"/>
              <a:t>ХСК (норма – 50 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/>
              <a:t>21,37 </a:t>
            </a:r>
            <a:r>
              <a:rPr lang="uk-UA" sz="800" dirty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значення- зафіксовано </a:t>
            </a:r>
            <a:r>
              <a:rPr lang="uk-UA" sz="800" b="1" dirty="0"/>
              <a:t>перевищення:</a:t>
            </a:r>
            <a:endParaRPr lang="uk-UA" sz="800" dirty="0"/>
          </a:p>
          <a:p>
            <a:pPr eaLnBrk="0" hangingPunct="0"/>
            <a:r>
              <a:rPr lang="uk-UA" sz="800" dirty="0"/>
              <a:t>- </a:t>
            </a:r>
            <a:r>
              <a:rPr lang="ru-RU" sz="800" dirty="0" smtClean="0">
                <a:latin typeface="Arial" charset="0"/>
              </a:rPr>
              <a:t>55</a:t>
            </a:r>
            <a:r>
              <a:rPr lang="ru-RU" sz="800" dirty="0" smtClean="0"/>
              <a:t>,0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pPr eaLnBrk="0" hangingPunct="0"/>
            <a:endParaRPr lang="uk-UA" sz="800" dirty="0"/>
          </a:p>
        </p:txBody>
      </p:sp>
      <p:sp>
        <p:nvSpPr>
          <p:cNvPr id="18439" name="Прямоугольник 17"/>
          <p:cNvSpPr>
            <a:spLocks noChangeArrowheads="1"/>
          </p:cNvSpPr>
          <p:nvPr/>
        </p:nvSpPr>
        <p:spPr bwMode="auto">
          <a:xfrm>
            <a:off x="200025" y="5157788"/>
            <a:ext cx="4719638" cy="143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 </a:t>
            </a:r>
            <a:r>
              <a:rPr lang="ru-RU" sz="800" dirty="0"/>
              <a:t>в межах від</a:t>
            </a:r>
            <a:r>
              <a:rPr lang="uk-UA" sz="800" dirty="0" smtClean="0"/>
              <a:t>0,14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 </a:t>
            </a:r>
            <a:r>
              <a:rPr lang="ru-RU" sz="800" dirty="0"/>
              <a:t> до </a:t>
            </a:r>
            <a:r>
              <a:rPr lang="ru-RU" sz="800" baseline="30000" dirty="0"/>
              <a:t> </a:t>
            </a:r>
            <a:r>
              <a:rPr lang="ru-RU" sz="800" dirty="0" smtClean="0"/>
              <a:t>0,93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endParaRPr lang="en-US" sz="800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 в межах від 0,02 мг/дм</a:t>
            </a:r>
            <a:r>
              <a:rPr lang="ru-RU" sz="800" baseline="30000" dirty="0"/>
              <a:t>3 </a:t>
            </a:r>
            <a:r>
              <a:rPr lang="ru-RU" sz="800" dirty="0"/>
              <a:t> до 1,92 мг/дм</a:t>
            </a:r>
            <a:r>
              <a:rPr lang="ru-RU" sz="800" baseline="30000" dirty="0"/>
              <a:t>3       </a:t>
            </a:r>
            <a:endParaRPr lang="ru-RU" sz="800" dirty="0"/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</a:t>
            </a:r>
            <a:r>
              <a:rPr lang="uk-UA" sz="800" dirty="0"/>
              <a:t>мінімальне значення</a:t>
            </a:r>
            <a:r>
              <a:rPr lang="uk-UA" dirty="0"/>
              <a:t> </a:t>
            </a:r>
            <a:r>
              <a:rPr lang="ru-RU" sz="800" dirty="0" smtClean="0"/>
              <a:t>1,72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</a:p>
          <a:p>
            <a:pPr eaLnBrk="0" hangingPunct="0"/>
            <a:r>
              <a:rPr lang="ru-RU" sz="800" dirty="0"/>
              <a:t> </a:t>
            </a: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перевищення:</a:t>
            </a:r>
            <a:r>
              <a:rPr lang="ru-RU" sz="800" dirty="0"/>
              <a:t> </a:t>
            </a:r>
            <a:r>
              <a:rPr lang="uk-UA" sz="800" dirty="0" smtClean="0"/>
              <a:t>54,5 </a:t>
            </a:r>
            <a:r>
              <a:rPr lang="ru-RU" sz="800" dirty="0"/>
              <a:t>мг/дм</a:t>
            </a:r>
            <a:r>
              <a:rPr lang="ru-RU" sz="800" baseline="30000" dirty="0"/>
              <a:t>3, </a:t>
            </a:r>
            <a:r>
              <a:rPr lang="ru-RU" sz="800" dirty="0"/>
              <a:t>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 smtClean="0"/>
              <a:t>Церква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 в межах від 0,02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0,</a:t>
            </a:r>
            <a:r>
              <a:rPr lang="uk-UA" sz="800" dirty="0" smtClean="0"/>
              <a:t>13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в межах від </a:t>
            </a:r>
            <a:r>
              <a:rPr lang="ru-RU" sz="800" dirty="0" smtClean="0"/>
              <a:t>218,0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uk-UA" sz="800" dirty="0" smtClean="0"/>
              <a:t>571,00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15925" y="549275"/>
            <a:ext cx="37369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ВІДІБРАНО </a:t>
            </a:r>
            <a:r>
              <a:rPr lang="uk-UA" altLang="uk-UA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ЛЮТОМУ </a:t>
            </a: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МІСЯЦІ</a:t>
            </a:r>
            <a:endParaRPr lang="uk-UA" altLang="uk-UA" sz="1600" i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441" name="Прямоугольник 19"/>
          <p:cNvSpPr>
            <a:spLocks noChangeArrowheads="1"/>
          </p:cNvSpPr>
          <p:nvPr/>
        </p:nvSpPr>
        <p:spPr bwMode="auto">
          <a:xfrm>
            <a:off x="488950" y="2133600"/>
            <a:ext cx="4041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3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4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uk-UA" sz="800" dirty="0"/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0,408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0,372 </a:t>
            </a:r>
            <a:r>
              <a:rPr lang="ru-RU" sz="800" dirty="0"/>
              <a:t>мг/дм3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 </a:t>
            </a:r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0,326 </a:t>
            </a:r>
            <a:r>
              <a:rPr lang="ru-RU" sz="800" dirty="0"/>
              <a:t>мг/дм3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 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 smtClean="0"/>
              <a:t> </a:t>
            </a:r>
            <a:r>
              <a:rPr lang="uk-UA" sz="800" dirty="0"/>
              <a:t>- </a:t>
            </a:r>
            <a:r>
              <a:rPr lang="uk-UA" sz="800" dirty="0" smtClean="0"/>
              <a:t>0,313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  <a:endParaRPr lang="uk-UA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0,696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 ,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 smtClean="0"/>
              <a:t> - 0,310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/>
              <a:t>, 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Марганцю</a:t>
            </a:r>
            <a:r>
              <a:rPr lang="ru-RU" sz="800" dirty="0"/>
              <a:t> 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0,054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0,069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0,058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0,055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0,040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- 0,050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0,102 </a:t>
            </a:r>
            <a:r>
              <a:rPr lang="ru-RU" sz="800" dirty="0"/>
              <a:t>мг/дм3  р.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0,084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0,180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0,072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0,126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0,132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0,066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0,120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/>
              <a:t>, 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0,110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/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5" name="Рисунок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C3128249-BA67-4A91-9AA5-4C2FA14CA524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4026807"/>
              </p:ext>
            </p:extLst>
          </p:nvPr>
        </p:nvGraphicFramePr>
        <p:xfrm>
          <a:off x="488950" y="657226"/>
          <a:ext cx="4243900" cy="1555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4369502</TotalTime>
  <Words>702</Words>
  <Application>Microsoft Office PowerPoint</Application>
  <PresentationFormat>Лист A4 (210x297 мм)</PresentationFormat>
  <Paragraphs>74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Candara Light</vt:lpstr>
      <vt:lpstr>Times New Roman</vt:lpstr>
      <vt:lpstr>Verdana</vt:lpstr>
      <vt:lpstr>Оформление по умолчанию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1986</cp:revision>
  <cp:lastPrinted>2025-01-15T13:32:40Z</cp:lastPrinted>
  <dcterms:created xsi:type="dcterms:W3CDTF">2006-06-01T14:33:20Z</dcterms:created>
  <dcterms:modified xsi:type="dcterms:W3CDTF">2026-03-20T11:51:50Z</dcterms:modified>
</cp:coreProperties>
</file>