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3" r:id="rId2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67" autoAdjust="0"/>
    <p:restoredTop sz="94444" autoAdjust="0"/>
  </p:normalViewPr>
  <p:slideViewPr>
    <p:cSldViewPr>
      <p:cViewPr>
        <p:scale>
          <a:sx n="110" d="100"/>
          <a:sy n="110" d="100"/>
        </p:scale>
        <p:origin x="174" y="-78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84ABB945-BFF5-497B-9AB0-AED306CC8B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7B5A6A7-CAEA-40FC-A63D-69164F9975E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uk-UA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050126AE-0124-43C5-B36F-810BD87B9884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FCABE-5355-4279-9578-CDC8A2EACD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EFCDD-FE1B-423D-AD9D-7D6E3CEC83F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B27A8-20D9-4BB1-9A86-87267C8589A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D5BB5-CBB0-484D-86B8-6CE288C4D33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CC79B-F022-4E1B-8F37-848F2C7BE7E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C426-AB66-428A-ADFC-69297529A50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4DF17-086C-400A-84CC-47C663CCB6F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DD39E-5721-41AE-B813-143A015C2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F6AD8-EEAE-4AFE-AA7D-01A27991344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65DC4-E7F0-4A73-8949-3AD4ABBF9EC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D4D95-5106-4BE2-990E-AF8F821C475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8052F-20C4-4C37-AB87-A01EDBCC756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67B52-2A74-4587-8BB9-D77448331E3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CF2D32-E148-4D15-B116-AB7F7087DF7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FB87805A-55E4-4E3A-A24B-22998AB722C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20486" name="Прямоугольник 16"/>
          <p:cNvSpPr>
            <a:spLocks noChangeArrowheads="1"/>
          </p:cNvSpPr>
          <p:nvPr/>
        </p:nvSpPr>
        <p:spPr bwMode="auto">
          <a:xfrm>
            <a:off x="311150" y="1425575"/>
            <a:ext cx="9466386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800" b="1" dirty="0"/>
              <a:t>Зафіксовано перевищення вмісту: миш</a:t>
            </a:r>
            <a:r>
              <a:rPr lang="en-US" sz="800" b="1" dirty="0"/>
              <a:t>’</a:t>
            </a:r>
            <a:r>
              <a:rPr lang="uk-UA" sz="800" b="1" dirty="0"/>
              <a:t>як (норма-4,3 </a:t>
            </a:r>
            <a:r>
              <a:rPr lang="uk-UA" sz="800" b="1" dirty="0" err="1"/>
              <a:t>мкг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b="1" dirty="0"/>
              <a:t>) </a:t>
            </a:r>
          </a:p>
          <a:p>
            <a:pPr eaLnBrk="0" hangingPunct="0"/>
            <a:endParaRPr lang="uk-UA" sz="800" b="1" dirty="0"/>
          </a:p>
          <a:p>
            <a:pPr eaLnBrk="0" hangingPunct="0"/>
            <a:r>
              <a:rPr lang="uk-UA" sz="800" dirty="0"/>
              <a:t>-11,5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r>
              <a:rPr lang="ru-RU" sz="800" dirty="0" smtClean="0"/>
              <a:t>р.Дніпро</a:t>
            </a:r>
            <a:r>
              <a:rPr lang="ru-RU" sz="800" dirty="0"/>
              <a:t>, 897 км, н/б </a:t>
            </a:r>
            <a:r>
              <a:rPr lang="ru-RU" sz="800" dirty="0" err="1"/>
              <a:t>Київської</a:t>
            </a:r>
            <a:r>
              <a:rPr lang="ru-RU" sz="800" dirty="0"/>
              <a:t> ГЕС,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 smtClean="0"/>
              <a:t>м.Київ</a:t>
            </a:r>
            <a:endParaRPr lang="en-US" sz="800" dirty="0" smtClean="0"/>
          </a:p>
          <a:p>
            <a:pPr eaLnBrk="0" hangingPunct="0"/>
            <a:r>
              <a:rPr lang="uk-UA" sz="800" dirty="0"/>
              <a:t>-11,1 - </a:t>
            </a:r>
            <a:r>
              <a:rPr lang="uk-UA" sz="800" dirty="0" err="1"/>
              <a:t>мкг</a:t>
            </a:r>
            <a:r>
              <a:rPr lang="uk-UA" sz="800" dirty="0"/>
              <a:t>/дм3,   р. </a:t>
            </a:r>
            <a:r>
              <a:rPr lang="uk-UA" sz="800" dirty="0" err="1"/>
              <a:t>Ірша</a:t>
            </a:r>
            <a:r>
              <a:rPr lang="uk-UA" sz="800" dirty="0"/>
              <a:t>, 93 км від гирла </a:t>
            </a:r>
            <a:r>
              <a:rPr lang="uk-UA" sz="800" dirty="0" err="1"/>
              <a:t>р.Ірша</a:t>
            </a:r>
            <a:r>
              <a:rPr lang="uk-UA" sz="800" dirty="0"/>
              <a:t>, Іршанське </a:t>
            </a:r>
            <a:r>
              <a:rPr lang="uk-UA" sz="800" dirty="0" err="1"/>
              <a:t>вдсх</a:t>
            </a:r>
            <a:r>
              <a:rPr lang="uk-UA" sz="800" dirty="0"/>
              <a:t>., в/б'єф питний в/з </a:t>
            </a:r>
            <a:r>
              <a:rPr lang="uk-UA" sz="800" dirty="0" err="1"/>
              <a:t>смт.Нова</a:t>
            </a:r>
            <a:r>
              <a:rPr lang="uk-UA" sz="800" dirty="0"/>
              <a:t> Борова</a:t>
            </a:r>
            <a:r>
              <a:rPr lang="uk-UA" sz="800" b="1" dirty="0" smtClean="0"/>
              <a:t>                       </a:t>
            </a:r>
            <a:endParaRPr lang="uk-UA" sz="800" b="1" dirty="0"/>
          </a:p>
          <a:p>
            <a:pPr eaLnBrk="0" hangingPunct="0"/>
            <a:endParaRPr lang="en-US" sz="800" b="1" dirty="0"/>
          </a:p>
          <a:p>
            <a:pPr eaLnBrk="0" hangingPunct="0"/>
            <a:r>
              <a:rPr lang="uk-UA" sz="800" b="1" dirty="0" smtClean="0"/>
              <a:t>Зафіксовано </a:t>
            </a:r>
            <a:r>
              <a:rPr lang="uk-UA" sz="800" b="1" dirty="0"/>
              <a:t>перевищення вмісту: нікель і  його сполуки (норма-34 </a:t>
            </a:r>
            <a:r>
              <a:rPr lang="uk-UA" sz="800" b="1" dirty="0" err="1"/>
              <a:t>мкг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b="1" dirty="0"/>
              <a:t> )</a:t>
            </a:r>
          </a:p>
          <a:p>
            <a:pPr eaLnBrk="0" hangingPunct="0"/>
            <a:endParaRPr lang="uk-UA" sz="700" dirty="0"/>
          </a:p>
          <a:p>
            <a:pPr eaLnBrk="0" hangingPunct="0"/>
            <a:r>
              <a:rPr lang="uk-UA" sz="800" dirty="0"/>
              <a:t>-44,3 </a:t>
            </a:r>
            <a:r>
              <a:rPr lang="ru-RU" sz="800" dirty="0" smtClean="0"/>
              <a:t>мкг/дм</a:t>
            </a:r>
            <a:r>
              <a:rPr lang="ru-RU" sz="800" baseline="30000" dirty="0" smtClean="0"/>
              <a:t>3   </a:t>
            </a:r>
            <a:r>
              <a:rPr lang="ru-RU" sz="800" dirty="0" smtClean="0"/>
              <a:t>р. Дніпро, 580 </a:t>
            </a:r>
            <a:r>
              <a:rPr lang="ru-RU" sz="800" dirty="0"/>
              <a:t>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 smtClean="0"/>
              <a:t>Світловодськ</a:t>
            </a:r>
            <a:endParaRPr lang="ru-RU" sz="800" dirty="0" smtClean="0"/>
          </a:p>
          <a:p>
            <a:pPr eaLnBrk="0" hangingPunct="0"/>
            <a:r>
              <a:rPr lang="uk-UA" sz="800" dirty="0"/>
              <a:t>-37,4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/>
              <a:t>р. </a:t>
            </a:r>
            <a:r>
              <a:rPr lang="ru-RU" sz="800" dirty="0" err="1"/>
              <a:t>Гнилоп'ять</a:t>
            </a:r>
            <a:r>
              <a:rPr lang="ru-RU" sz="800" dirty="0"/>
              <a:t>,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м.Бердичів</a:t>
            </a:r>
            <a:endParaRPr lang="ru-RU" sz="800" dirty="0" smtClean="0"/>
          </a:p>
          <a:p>
            <a:pPr eaLnBrk="0" hangingPunct="0"/>
            <a:r>
              <a:rPr lang="uk-UA" sz="800" dirty="0"/>
              <a:t>-144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 smtClean="0"/>
              <a:t>Ірша</a:t>
            </a:r>
            <a:r>
              <a:rPr lang="ru-RU" sz="800" dirty="0"/>
              <a:t>, 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м.Малин</a:t>
            </a:r>
            <a:endParaRPr lang="ru-RU" sz="800" dirty="0" smtClean="0"/>
          </a:p>
          <a:p>
            <a:pPr eaLnBrk="0" hangingPunct="0"/>
            <a:r>
              <a:rPr lang="uk-UA" sz="800" dirty="0"/>
              <a:t>-</a:t>
            </a:r>
            <a:r>
              <a:rPr lang="uk-UA" sz="800" dirty="0" smtClean="0"/>
              <a:t>45,0 </a:t>
            </a:r>
            <a:r>
              <a:rPr lang="ru-RU" sz="800" dirty="0" smtClean="0"/>
              <a:t>мкг/дм</a:t>
            </a:r>
            <a:r>
              <a:rPr lang="ru-RU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 smtClean="0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с.Тептіївка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 smtClean="0"/>
              <a:t>м.Миронівка</a:t>
            </a:r>
            <a:endParaRPr lang="ru-RU" sz="800" dirty="0" smtClean="0"/>
          </a:p>
          <a:p>
            <a:pPr eaLnBrk="0" hangingPunct="0"/>
            <a:r>
              <a:rPr lang="uk-UA" sz="800" dirty="0"/>
              <a:t>-146,7 </a:t>
            </a:r>
            <a:r>
              <a:rPr lang="ru-RU" sz="800" dirty="0"/>
              <a:t>мкг/дм</a:t>
            </a:r>
            <a:r>
              <a:rPr lang="ru-RU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endParaRPr lang="ru-RU" sz="800" dirty="0"/>
          </a:p>
          <a:p>
            <a:pPr eaLnBrk="0" hangingPunct="0"/>
            <a:endParaRPr lang="uk-UA" sz="800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sz="800" b="1" dirty="0"/>
              <a:t> </a:t>
            </a:r>
            <a:r>
              <a:rPr lang="ru-RU" sz="800" b="1" dirty="0" err="1"/>
              <a:t>Зафіксовано</a:t>
            </a:r>
            <a:r>
              <a:rPr lang="ru-RU" sz="800" b="1" dirty="0"/>
              <a:t> 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: Хром та </a:t>
            </a:r>
            <a:r>
              <a:rPr lang="ru-RU" sz="800" b="1" dirty="0" err="1"/>
              <a:t>його</a:t>
            </a:r>
            <a:r>
              <a:rPr lang="ru-RU" sz="800" b="1" dirty="0"/>
              <a:t> </a:t>
            </a:r>
            <a:r>
              <a:rPr lang="ru-RU" sz="800" b="1" dirty="0" err="1"/>
              <a:t>сполуки</a:t>
            </a:r>
            <a:r>
              <a:rPr lang="ru-RU" sz="800" b="1" dirty="0"/>
              <a:t> (норма-9,0 </a:t>
            </a:r>
            <a:r>
              <a:rPr lang="ru-RU" sz="800" b="1" dirty="0" smtClean="0"/>
              <a:t>мкг/дм</a:t>
            </a:r>
            <a:r>
              <a:rPr lang="ru-RU" sz="800" b="1" baseline="30000" dirty="0" smtClean="0"/>
              <a:t>3</a:t>
            </a:r>
          </a:p>
          <a:p>
            <a:pPr eaLnBrk="0" hangingPunct="0"/>
            <a:endParaRPr lang="uk-UA" sz="800" dirty="0">
              <a:solidFill>
                <a:srgbClr val="000000"/>
              </a:solidFill>
            </a:endParaRPr>
          </a:p>
          <a:p>
            <a:r>
              <a:rPr lang="uk-UA" sz="800" dirty="0"/>
              <a:t> </a:t>
            </a:r>
            <a:r>
              <a:rPr lang="uk-UA" sz="800" dirty="0" smtClean="0"/>
              <a:t>-</a:t>
            </a:r>
            <a:r>
              <a:rPr lang="ru-RU" sz="800" dirty="0" smtClean="0"/>
              <a:t>13,4 </a:t>
            </a:r>
            <a:r>
              <a:rPr lang="ru-RU" sz="800" dirty="0"/>
              <a:t>мкг/дм3  р. Дніпро,462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 smtClean="0"/>
              <a:t>Кам'янське</a:t>
            </a:r>
            <a:endParaRPr lang="ru-RU" sz="800" dirty="0" smtClean="0"/>
          </a:p>
          <a:p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/>
              <a:t>-27,0 </a:t>
            </a:r>
            <a:r>
              <a:rPr lang="uk-UA" sz="800" dirty="0" err="1"/>
              <a:t>мкг</a:t>
            </a:r>
            <a:r>
              <a:rPr lang="uk-UA" sz="800" dirty="0"/>
              <a:t>/дм3   р. </a:t>
            </a:r>
            <a:r>
              <a:rPr lang="uk-UA" sz="800" dirty="0" err="1"/>
              <a:t>Ірша</a:t>
            </a:r>
            <a:r>
              <a:rPr lang="uk-UA" sz="800" dirty="0"/>
              <a:t>, 93 км від гирла </a:t>
            </a:r>
            <a:r>
              <a:rPr lang="uk-UA" sz="800" dirty="0" err="1"/>
              <a:t>р.Ірша</a:t>
            </a:r>
            <a:r>
              <a:rPr lang="uk-UA" sz="800" dirty="0"/>
              <a:t>, Іршанське </a:t>
            </a:r>
            <a:r>
              <a:rPr lang="uk-UA" sz="800" dirty="0" err="1"/>
              <a:t>вдсх</a:t>
            </a:r>
            <a:r>
              <a:rPr lang="uk-UA" sz="800" dirty="0"/>
              <a:t>., в/б'єф питний в/з </a:t>
            </a:r>
            <a:r>
              <a:rPr lang="uk-UA" sz="800" dirty="0" err="1"/>
              <a:t>смт.Нова</a:t>
            </a:r>
            <a:r>
              <a:rPr lang="uk-UA" sz="800" dirty="0"/>
              <a:t> Борова</a:t>
            </a:r>
            <a:endParaRPr lang="uk-UA" sz="800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ru-RU" sz="800" dirty="0" smtClean="0">
                <a:solidFill>
                  <a:srgbClr val="000000"/>
                </a:solidFill>
              </a:rPr>
              <a:t> -27,1 </a:t>
            </a:r>
            <a:r>
              <a:rPr lang="ru-RU" sz="800" dirty="0">
                <a:solidFill>
                  <a:srgbClr val="000000"/>
                </a:solidFill>
              </a:rPr>
              <a:t>мкг/дм3   р. Возня, права притока </a:t>
            </a:r>
            <a:r>
              <a:rPr lang="ru-RU" sz="800" dirty="0" err="1">
                <a:solidFill>
                  <a:srgbClr val="000000"/>
                </a:solidFill>
              </a:rPr>
              <a:t>р.Ірша</a:t>
            </a:r>
            <a:r>
              <a:rPr lang="ru-RU" sz="800" dirty="0">
                <a:solidFill>
                  <a:srgbClr val="000000"/>
                </a:solidFill>
              </a:rPr>
              <a:t>, 8км </a:t>
            </a:r>
            <a:r>
              <a:rPr lang="ru-RU" sz="800" dirty="0" err="1">
                <a:solidFill>
                  <a:srgbClr val="000000"/>
                </a:solidFill>
              </a:rPr>
              <a:t>с.Рудня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Городищенська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 smtClean="0">
                <a:solidFill>
                  <a:srgbClr val="000000"/>
                </a:solidFill>
              </a:rPr>
              <a:t>м.Малин</a:t>
            </a:r>
            <a:endParaRPr lang="ru-RU" sz="800" dirty="0" smtClean="0">
              <a:solidFill>
                <a:srgbClr val="000000"/>
              </a:solidFill>
            </a:endParaRPr>
          </a:p>
          <a:p>
            <a:pPr eaLnBrk="0" hangingPunct="0"/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Виявлено 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None/>
            </a:pPr>
            <a:endParaRPr lang="uk-UA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Пестициди</a:t>
            </a:r>
            <a:r>
              <a:rPr lang="uk-UA" sz="800" dirty="0"/>
              <a:t>- </a:t>
            </a:r>
            <a:r>
              <a:rPr lang="uk-UA" sz="800" dirty="0" err="1" smtClean="0"/>
              <a:t>атразин</a:t>
            </a:r>
            <a:r>
              <a:rPr lang="uk-UA" sz="800" dirty="0"/>
              <a:t>,</a:t>
            </a:r>
            <a:r>
              <a:rPr lang="uk-UA" sz="800" dirty="0" smtClean="0"/>
              <a:t>  </a:t>
            </a:r>
            <a:r>
              <a:rPr lang="uk-UA" sz="800" dirty="0" err="1" smtClean="0"/>
              <a:t>хлорфенвінфос</a:t>
            </a:r>
            <a:r>
              <a:rPr lang="uk-UA" sz="800" dirty="0" smtClean="0"/>
              <a:t> </a:t>
            </a:r>
            <a:r>
              <a:rPr lang="uk-UA" sz="800" dirty="0"/>
              <a:t>(суміш </a:t>
            </a:r>
            <a:r>
              <a:rPr lang="uk-UA" sz="800" dirty="0" err="1"/>
              <a:t>цис</a:t>
            </a:r>
            <a:r>
              <a:rPr lang="uk-UA" sz="800" dirty="0"/>
              <a:t>-, транс-ізомерів), </a:t>
            </a:r>
            <a:r>
              <a:rPr lang="uk-UA" sz="800" dirty="0" err="1" smtClean="0"/>
              <a:t>пентахлорбензол,тербутрин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 </a:t>
            </a:r>
            <a:r>
              <a:rPr lang="uk-UA" sz="800" dirty="0"/>
              <a:t> </a:t>
            </a:r>
            <a:r>
              <a:rPr lang="uk-UA" sz="800" dirty="0" err="1" smtClean="0"/>
              <a:t>флуорантен</a:t>
            </a:r>
            <a:r>
              <a:rPr lang="uk-UA" sz="800" dirty="0" smtClean="0"/>
              <a:t>. Нафталін, </a:t>
            </a:r>
            <a:r>
              <a:rPr lang="uk-UA" sz="800" b="1" dirty="0" smtClean="0"/>
              <a:t> </a:t>
            </a:r>
            <a:r>
              <a:rPr lang="uk-UA" sz="800" dirty="0" err="1" smtClean="0"/>
              <a:t>бензо</a:t>
            </a:r>
            <a:r>
              <a:rPr lang="uk-UA" sz="800" dirty="0" smtClean="0"/>
              <a:t>(а)</a:t>
            </a:r>
            <a:r>
              <a:rPr lang="uk-UA" sz="800" dirty="0" err="1" smtClean="0"/>
              <a:t>пірен</a:t>
            </a:r>
            <a:r>
              <a:rPr lang="uk-UA" sz="800" dirty="0" smtClean="0"/>
              <a:t>, </a:t>
            </a:r>
            <a:r>
              <a:rPr lang="uk-UA" sz="800" dirty="0" err="1" smtClean="0"/>
              <a:t>Бензо</a:t>
            </a:r>
            <a:r>
              <a:rPr lang="uk-UA" sz="800" dirty="0" smtClean="0"/>
              <a:t>(</a:t>
            </a:r>
            <a:r>
              <a:rPr lang="en-US" sz="800" dirty="0"/>
              <a:t>b)</a:t>
            </a:r>
            <a:r>
              <a:rPr lang="uk-UA" sz="800" dirty="0" err="1" smtClean="0"/>
              <a:t>флуорантен</a:t>
            </a:r>
            <a:r>
              <a:rPr lang="uk-UA" sz="800" dirty="0" smtClean="0"/>
              <a:t>,    </a:t>
            </a:r>
            <a:r>
              <a:rPr lang="uk-UA" sz="800" dirty="0" err="1" smtClean="0"/>
              <a:t>Бензо</a:t>
            </a:r>
            <a:r>
              <a:rPr lang="uk-UA" sz="800" dirty="0" smtClean="0"/>
              <a:t>(</a:t>
            </a:r>
            <a:r>
              <a:rPr lang="en-US" sz="800" dirty="0"/>
              <a:t>k)</a:t>
            </a:r>
            <a:r>
              <a:rPr lang="uk-UA" sz="800" dirty="0" err="1" smtClean="0"/>
              <a:t>флуорантен</a:t>
            </a:r>
            <a:r>
              <a:rPr lang="uk-UA" sz="800" dirty="0" smtClean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 err="1"/>
              <a:t>g.h.i</a:t>
            </a:r>
            <a:r>
              <a:rPr lang="en-US" sz="800" dirty="0"/>
              <a:t>) </a:t>
            </a:r>
            <a:r>
              <a:rPr lang="uk-UA" sz="800" dirty="0" err="1" smtClean="0"/>
              <a:t>перілен</a:t>
            </a:r>
            <a:r>
              <a:rPr lang="uk-UA" sz="800" dirty="0" smtClean="0"/>
              <a:t>, </a:t>
            </a:r>
            <a:r>
              <a:rPr lang="uk-UA" sz="800" dirty="0" err="1"/>
              <a:t>Індено</a:t>
            </a:r>
            <a:r>
              <a:rPr lang="uk-UA" sz="800" dirty="0"/>
              <a:t> (1,2,3-</a:t>
            </a:r>
            <a:r>
              <a:rPr lang="en-US" sz="800" dirty="0"/>
              <a:t>cd) </a:t>
            </a:r>
            <a:r>
              <a:rPr lang="uk-UA" sz="800" dirty="0" err="1"/>
              <a:t>пірен</a:t>
            </a:r>
            <a:r>
              <a:rPr lang="uk-UA" sz="800" dirty="0"/>
              <a:t>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 dirty="0" smtClean="0"/>
              <a:t>Леткі сполуки </a:t>
            </a:r>
            <a:r>
              <a:rPr lang="uk-UA" sz="800" dirty="0"/>
              <a:t>– бензол, </a:t>
            </a:r>
            <a:r>
              <a:rPr lang="uk-UA" sz="800" dirty="0" err="1"/>
              <a:t>Тетрахлорметан</a:t>
            </a:r>
            <a:r>
              <a:rPr lang="uk-UA" sz="800" dirty="0"/>
              <a:t> (</a:t>
            </a:r>
            <a:r>
              <a:rPr lang="uk-UA" sz="800" dirty="0" err="1"/>
              <a:t>чотирихлористий</a:t>
            </a:r>
            <a:r>
              <a:rPr lang="uk-UA" sz="800" dirty="0"/>
              <a:t> вуглець), </a:t>
            </a:r>
            <a:r>
              <a:rPr lang="uk-UA" sz="800" dirty="0" err="1"/>
              <a:t>Трихлорметан</a:t>
            </a:r>
            <a:r>
              <a:rPr lang="uk-UA" sz="800" dirty="0"/>
              <a:t> (хлороформ) </a:t>
            </a:r>
            <a:r>
              <a:rPr lang="uk-UA" sz="800" dirty="0" err="1" smtClean="0"/>
              <a:t>Тетрахлоретилен</a:t>
            </a:r>
            <a:r>
              <a:rPr lang="uk-UA" sz="800" dirty="0" smtClean="0"/>
              <a:t>, </a:t>
            </a:r>
            <a:endParaRPr lang="ru-RU" sz="800" b="1" dirty="0" smtClean="0"/>
          </a:p>
          <a:p>
            <a:pPr eaLnBrk="0" hangingPunct="0">
              <a:buFont typeface="Arial" charset="0"/>
              <a:buChar char="•"/>
            </a:pPr>
            <a:r>
              <a:rPr lang="uk-UA" sz="800" b="1" dirty="0" smtClean="0"/>
              <a:t>Важкі </a:t>
            </a:r>
            <a:r>
              <a:rPr lang="uk-UA" sz="800" b="1" dirty="0"/>
              <a:t>метали </a:t>
            </a:r>
            <a:r>
              <a:rPr lang="uk-UA" sz="700" dirty="0"/>
              <a:t>– </a:t>
            </a:r>
            <a:r>
              <a:rPr lang="uk-UA" sz="800" dirty="0"/>
              <a:t>кадмій, нікель, миш</a:t>
            </a:r>
            <a:r>
              <a:rPr lang="en-US" sz="800" dirty="0"/>
              <a:t>’</a:t>
            </a:r>
            <a:r>
              <a:rPr lang="uk-UA" sz="800" dirty="0"/>
              <a:t>як та  хром </a:t>
            </a:r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/>
            <a:r>
              <a:rPr lang="uk-UA" sz="800" b="1" dirty="0"/>
              <a:t>    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endParaRPr lang="uk-UA" sz="800" b="1" dirty="0">
              <a:solidFill>
                <a:srgbClr val="000000"/>
              </a:solidFill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0,084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р.Дніпро,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endParaRPr lang="uk-UA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0,046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р.Дніпро,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en-US" sz="800" dirty="0"/>
          </a:p>
          <a:p>
            <a:pPr eaLnBrk="0" hangingPunct="0"/>
            <a:endParaRPr lang="ru-RU" sz="800" dirty="0"/>
          </a:p>
          <a:p>
            <a:pPr eaLnBrk="0" hangingPunct="0"/>
            <a:endParaRPr lang="uk-UA" sz="800" dirty="0"/>
          </a:p>
          <a:p>
            <a:pPr eaLnBrk="0" hangingPunct="0"/>
            <a:endParaRPr lang="ru-RU" sz="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0863" y="874713"/>
            <a:ext cx="8723312" cy="304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uk-UA" sz="12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АНАЛІЗ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 </a:t>
            </a:r>
            <a:r>
              <a:rPr lang="uk-UA" sz="1200" dirty="0">
                <a:solidFill>
                  <a:schemeClr val="bg2"/>
                </a:solidFill>
                <a:latin typeface="Arial Black" pitchFamily="34" charset="0"/>
                <a:cs typeface="+mn-cs"/>
              </a:rPr>
              <a:t>СТАНУ МАСИВІВ  ПОВЕРХНЕВИХ ВОД ЗА ХІМІЧНИМИ ПОКАЗНИКАМИ  У </a:t>
            </a:r>
            <a:r>
              <a:rPr lang="uk-U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ЛЮТОМУ </a:t>
            </a:r>
            <a:r>
              <a:rPr lang="uk-UA" altLang="uk-U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r>
              <a:rPr lang="uk-UA" sz="1200" dirty="0" smtClean="0">
                <a:solidFill>
                  <a:schemeClr val="bg2"/>
                </a:solidFill>
                <a:latin typeface="Arial Black" pitchFamily="34" charset="0"/>
                <a:cs typeface="+mn-cs"/>
              </a:rPr>
              <a:t> </a:t>
            </a:r>
            <a:endParaRPr lang="ru-RU" sz="1200" dirty="0">
              <a:cs typeface="+mn-cs"/>
            </a:endParaRPr>
          </a:p>
        </p:txBody>
      </p:sp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r>
              <a:rPr lang="uk-UA" altLang="uk-UA" dirty="0" smtClean="0">
                <a:latin typeface="Arial" charset="0"/>
                <a:cs typeface="Arial" charset="0"/>
              </a:rPr>
              <a:t>2</a:t>
            </a:r>
            <a:endParaRPr lang="ru-RU" altLang="uk-UA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4369535</TotalTime>
  <Words>348</Words>
  <Application>Microsoft Office PowerPoint</Application>
  <PresentationFormat>Лист A4 (210x297 мм)</PresentationFormat>
  <Paragraphs>38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Google Sans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1988</cp:revision>
  <cp:lastPrinted>2025-01-15T13:32:40Z</cp:lastPrinted>
  <dcterms:created xsi:type="dcterms:W3CDTF">2006-06-01T14:33:20Z</dcterms:created>
  <dcterms:modified xsi:type="dcterms:W3CDTF">2026-03-20T11:51:31Z</dcterms:modified>
</cp:coreProperties>
</file>