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444" autoAdjust="0"/>
  </p:normalViewPr>
  <p:slideViewPr>
    <p:cSldViewPr>
      <p:cViewPr>
        <p:scale>
          <a:sx n="100" d="100"/>
          <a:sy n="100" d="100"/>
        </p:scale>
        <p:origin x="-288" y="30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11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3613089550336328"/>
          <c:y val="0.29890248851128082"/>
          <c:w val="0.43074207032551937"/>
          <c:h val="0.586309163151343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/>
            <a:t>8</a:t>
          </a:r>
          <a:r>
            <a:rPr lang="uk-UA" sz="1600" b="1" dirty="0"/>
            <a:t>3</a:t>
          </a:r>
          <a:endParaRPr lang="en-US" sz="1600" b="1" dirty="0"/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/>
            <a:t>18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>
            <a:ext uri="{FF2B5EF4-FFF2-40B4-BE49-F238E27FC236}"/>
          </a:extLst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>
            <a:ext uri="{FF2B5EF4-FFF2-40B4-BE49-F238E27FC236}"/>
          </a:extLst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4ABB945-BFF5-497B-9AB0-AED306CC8B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7B5A6A7-CAEA-40FC-A63D-69164F9975E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uk-UA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A573E66E-AF00-4045-B3E5-51BA85C2DB94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uk-UA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050126AE-0124-43C5-B36F-810BD87B9884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FCABE-5355-4279-9578-CDC8A2EACD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EFCDD-FE1B-423D-AD9D-7D6E3CEC83F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B27A8-20D9-4BB1-9A86-87267C8589A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D5BB5-CBB0-484D-86B8-6CE288C4D33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CC79B-F022-4E1B-8F37-848F2C7BE7E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C426-AB66-428A-ADFC-69297529A50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4DF17-086C-400A-84CC-47C663CCB6F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DD39E-5721-41AE-B813-143A015C268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F6AD8-EEAE-4AFE-AA7D-01A27991344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65DC4-E7F0-4A73-8949-3AD4ABBF9EC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D4D95-5106-4BE2-990E-AF8F821C475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8052F-20C4-4C37-AB87-A01EDBCC756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67B52-2A74-4587-8BB9-D77448331E3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F2D32-E148-4D15-B116-AB7F7087DF7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FB87805A-55E4-4E3A-A24B-22998AB722C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7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8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800" b="1"/>
              <a:t>Органічні</a:t>
            </a:r>
            <a:r>
              <a:rPr lang="ru-RU" sz="800" b="1"/>
              <a:t> показники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uk-UA" sz="800" b="1"/>
              <a:t>БСК (норма – 3 </a:t>
            </a:r>
            <a:r>
              <a:rPr lang="ru-RU" sz="800" b="1"/>
              <a:t>мг</a:t>
            </a:r>
            <a:r>
              <a:rPr lang="uk-UA" sz="800" b="1"/>
              <a:t>О</a:t>
            </a:r>
            <a:r>
              <a:rPr lang="uk-UA" sz="800" b="1" baseline="-25000"/>
              <a:t>2</a:t>
            </a:r>
            <a:r>
              <a:rPr lang="uk-UA" sz="800" b="1"/>
              <a:t>/дм</a:t>
            </a:r>
            <a:r>
              <a:rPr lang="uk-UA" sz="800" b="1" baseline="30000"/>
              <a:t>3</a:t>
            </a:r>
            <a:r>
              <a:rPr lang="ru-RU" sz="800"/>
              <a:t>)</a:t>
            </a:r>
            <a:r>
              <a:rPr lang="uk-UA" sz="80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мінімальне значення – </a:t>
            </a:r>
            <a:r>
              <a:rPr lang="ru-RU" sz="800"/>
              <a:t>1,10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>
                <a:solidFill>
                  <a:srgbClr val="000000"/>
                </a:solidFill>
              </a:rPr>
              <a:t>/дм</a:t>
            </a:r>
            <a:r>
              <a:rPr lang="uk-UA" sz="800" baseline="30000">
                <a:solidFill>
                  <a:srgbClr val="000000"/>
                </a:solidFill>
              </a:rPr>
              <a:t>3 </a:t>
            </a:r>
            <a:r>
              <a:rPr lang="ru-RU" sz="80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максимальне значення - зафіксовано </a:t>
            </a:r>
            <a:r>
              <a:rPr lang="uk-UA" sz="800" b="1"/>
              <a:t>перевищення:</a:t>
            </a:r>
          </a:p>
          <a:p>
            <a:pPr eaLnBrk="0" hangingPunct="0">
              <a:buFontTx/>
              <a:buChar char="-"/>
            </a:pPr>
            <a:r>
              <a:rPr lang="uk-UA" sz="800"/>
              <a:t>3,60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 </a:t>
            </a:r>
            <a:r>
              <a:rPr lang="uk-UA" sz="800">
                <a:solidFill>
                  <a:srgbClr val="000000"/>
                </a:solidFill>
              </a:rPr>
              <a:t>р.</a:t>
            </a:r>
            <a:r>
              <a:rPr lang="ru-RU" sz="800"/>
              <a:t> Дніпро,</a:t>
            </a:r>
            <a:r>
              <a:rPr lang="en-US" sz="800"/>
              <a:t> </a:t>
            </a:r>
            <a:r>
              <a:rPr lang="ru-RU" sz="800"/>
              <a:t>594 км, с. Пронозівка, н/с Градизької з/с;</a:t>
            </a:r>
          </a:p>
          <a:p>
            <a:pPr eaLnBrk="0" hangingPunct="0">
              <a:buFontTx/>
              <a:buChar char="-"/>
            </a:pPr>
            <a:r>
              <a:rPr lang="uk-UA" sz="800"/>
              <a:t>3,25 мгО</a:t>
            </a:r>
            <a:r>
              <a:rPr lang="uk-UA" sz="800">
                <a:solidFill>
                  <a:srgbClr val="000000"/>
                </a:solidFill>
              </a:rPr>
              <a:t>2</a:t>
            </a:r>
            <a:r>
              <a:rPr lang="uk-UA" sz="800"/>
              <a:t>/дм3  </a:t>
            </a:r>
            <a:r>
              <a:rPr lang="uk-UA" sz="800">
                <a:solidFill>
                  <a:srgbClr val="000000"/>
                </a:solidFill>
              </a:rPr>
              <a:t>р. </a:t>
            </a:r>
            <a:r>
              <a:rPr lang="ru-RU" sz="800"/>
              <a:t>Дніпро,</a:t>
            </a:r>
            <a:r>
              <a:rPr lang="en-US" sz="800"/>
              <a:t> </a:t>
            </a:r>
            <a:r>
              <a:rPr lang="ru-RU" sz="800"/>
              <a:t>580 км, правий берег, питний в/з м. Світловодськ</a:t>
            </a:r>
          </a:p>
          <a:p>
            <a:pPr eaLnBrk="0" hangingPunct="0">
              <a:buFontTx/>
              <a:buChar char="-"/>
            </a:pPr>
            <a:r>
              <a:rPr lang="uk-UA" sz="800">
                <a:solidFill>
                  <a:srgbClr val="000000"/>
                </a:solidFill>
              </a:rPr>
              <a:t>3,20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>
                <a:solidFill>
                  <a:srgbClr val="000000"/>
                </a:solidFill>
              </a:rPr>
              <a:t>/дм</a:t>
            </a:r>
            <a:r>
              <a:rPr lang="uk-UA" sz="800" baseline="30000">
                <a:solidFill>
                  <a:srgbClr val="000000"/>
                </a:solidFill>
              </a:rPr>
              <a:t>3</a:t>
            </a:r>
            <a:r>
              <a:rPr lang="uk-UA" sz="800">
                <a:solidFill>
                  <a:srgbClr val="000000"/>
                </a:solidFill>
              </a:rPr>
              <a:t> </a:t>
            </a:r>
            <a:r>
              <a:rPr lang="ru-RU" sz="800">
                <a:solidFill>
                  <a:srgbClr val="000000"/>
                </a:solidFill>
              </a:rPr>
              <a:t>р. Дніпро, 550 км, м. Горішні Плавні, водозабір;</a:t>
            </a:r>
          </a:p>
          <a:p>
            <a:pPr eaLnBrk="0" hangingPunct="0">
              <a:buFontTx/>
              <a:buChar char="-"/>
            </a:pPr>
            <a:r>
              <a:rPr lang="uk-UA" sz="800"/>
              <a:t>3,44 мгО</a:t>
            </a:r>
            <a:r>
              <a:rPr lang="uk-UA" sz="800">
                <a:solidFill>
                  <a:srgbClr val="000000"/>
                </a:solidFill>
              </a:rPr>
              <a:t>2</a:t>
            </a:r>
            <a:r>
              <a:rPr lang="uk-UA" sz="800"/>
              <a:t>/дм3 </a:t>
            </a:r>
            <a:r>
              <a:rPr lang="ru-RU" sz="800"/>
              <a:t>р. Тетерів, 274 км, питний в/з м.Житомир</a:t>
            </a:r>
          </a:p>
          <a:p>
            <a:pPr eaLnBrk="0" hangingPunct="0">
              <a:buFontTx/>
              <a:buChar char="-"/>
            </a:pPr>
            <a:r>
              <a:rPr lang="uk-UA" sz="800"/>
              <a:t>3,28 мгО</a:t>
            </a:r>
            <a:r>
              <a:rPr lang="uk-UA" sz="800">
                <a:solidFill>
                  <a:srgbClr val="000000"/>
                </a:solidFill>
              </a:rPr>
              <a:t>2</a:t>
            </a:r>
            <a:r>
              <a:rPr lang="uk-UA" sz="800"/>
              <a:t>/дм3</a:t>
            </a:r>
            <a:r>
              <a:rPr lang="ru-RU" sz="800"/>
              <a:t> </a:t>
            </a:r>
            <a:r>
              <a:rPr lang="uk-UA" sz="800"/>
              <a:t>  </a:t>
            </a:r>
            <a:r>
              <a:rPr lang="ru-RU" sz="800"/>
              <a:t>р. Тетерів, 259 км, питний в/з м.Житомир</a:t>
            </a:r>
          </a:p>
          <a:p>
            <a:pPr eaLnBrk="0" hangingPunct="0">
              <a:buFontTx/>
              <a:buChar char="-"/>
            </a:pPr>
            <a:r>
              <a:rPr lang="uk-UA" sz="800">
                <a:solidFill>
                  <a:srgbClr val="000000"/>
                </a:solidFill>
              </a:rPr>
              <a:t>3,36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>
                <a:solidFill>
                  <a:srgbClr val="000000"/>
                </a:solidFill>
              </a:rPr>
              <a:t>/дм</a:t>
            </a:r>
            <a:r>
              <a:rPr lang="uk-UA" sz="800" baseline="30000">
                <a:solidFill>
                  <a:srgbClr val="000000"/>
                </a:solidFill>
              </a:rPr>
              <a:t>3</a:t>
            </a:r>
            <a:r>
              <a:rPr lang="ru-RU" sz="800">
                <a:solidFill>
                  <a:srgbClr val="000000"/>
                </a:solidFill>
              </a:rPr>
              <a:t> р.Гнилоп</a:t>
            </a:r>
            <a:r>
              <a:rPr lang="en-US" sz="800">
                <a:solidFill>
                  <a:srgbClr val="000000"/>
                </a:solidFill>
              </a:rPr>
              <a:t>’</a:t>
            </a:r>
            <a:r>
              <a:rPr lang="uk-UA" sz="800">
                <a:solidFill>
                  <a:srgbClr val="000000"/>
                </a:solidFill>
              </a:rPr>
              <a:t>ять</a:t>
            </a:r>
            <a:r>
              <a:rPr lang="ru-RU" sz="800">
                <a:solidFill>
                  <a:srgbClr val="000000"/>
                </a:solidFill>
              </a:rPr>
              <a:t>, Бердичівське вдсх.,  59 км, питний в/з м.Бердичів</a:t>
            </a:r>
            <a:endParaRPr lang="uk-UA" sz="800" b="1"/>
          </a:p>
          <a:p>
            <a:pPr eaLnBrk="0" hangingPunct="0">
              <a:buFontTx/>
              <a:buChar char="-"/>
            </a:pPr>
            <a:r>
              <a:rPr lang="uk-UA" sz="800">
                <a:solidFill>
                  <a:srgbClr val="000000"/>
                </a:solidFill>
              </a:rPr>
              <a:t>3,12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>
                <a:solidFill>
                  <a:srgbClr val="000000"/>
                </a:solidFill>
              </a:rPr>
              <a:t>/дм</a:t>
            </a:r>
            <a:r>
              <a:rPr lang="uk-UA" sz="800" baseline="30000">
                <a:solidFill>
                  <a:srgbClr val="000000"/>
                </a:solidFill>
              </a:rPr>
              <a:t>3</a:t>
            </a:r>
            <a:r>
              <a:rPr lang="uk-UA" sz="800" baseline="30000"/>
              <a:t> </a:t>
            </a:r>
            <a:r>
              <a:rPr lang="ru-RU" sz="800"/>
              <a:t>права притока р.Ірша, 8км с.Рудня Городищенська, питний в/з м.Малин</a:t>
            </a:r>
            <a:endParaRPr lang="uk-UA" sz="800"/>
          </a:p>
          <a:p>
            <a:pPr eaLnBrk="0" hangingPunct="0"/>
            <a:endParaRPr lang="ru-RU" sz="800"/>
          </a:p>
          <a:p>
            <a:pPr eaLnBrk="0" hangingPunct="0"/>
            <a:r>
              <a:rPr lang="ru-RU" sz="800"/>
              <a:t> </a:t>
            </a:r>
            <a:r>
              <a:rPr lang="uk-UA" sz="800" b="1"/>
              <a:t>ХСК (норма – 50 мгО</a:t>
            </a:r>
            <a:r>
              <a:rPr lang="uk-UA" sz="800" b="1" baseline="-25000">
                <a:solidFill>
                  <a:srgbClr val="000000"/>
                </a:solidFill>
              </a:rPr>
              <a:t>2</a:t>
            </a:r>
            <a:r>
              <a:rPr lang="uk-UA" sz="800" b="1"/>
              <a:t>/дм</a:t>
            </a:r>
            <a:r>
              <a:rPr lang="uk-UA" sz="800" b="1" baseline="30000"/>
              <a:t>3</a:t>
            </a:r>
            <a:r>
              <a:rPr lang="uk-UA" sz="80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 мінімальне значення – </a:t>
            </a:r>
            <a:r>
              <a:rPr lang="ru-RU" sz="800"/>
              <a:t>21,37 </a:t>
            </a:r>
            <a:r>
              <a:rPr lang="uk-UA" sz="800">
                <a:solidFill>
                  <a:srgbClr val="FF0000"/>
                </a:solidFill>
              </a:rPr>
              <a:t> </a:t>
            </a:r>
            <a:r>
              <a:rPr lang="uk-UA" sz="800"/>
              <a:t>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uk-UA" sz="900"/>
              <a:t> </a:t>
            </a:r>
            <a:endParaRPr lang="uk-UA" sz="800"/>
          </a:p>
          <a:p>
            <a:pPr eaLnBrk="0" hangingPunct="0">
              <a:buFont typeface="Arial" charset="0"/>
              <a:buChar char="•"/>
            </a:pPr>
            <a:r>
              <a:rPr lang="uk-UA" sz="800"/>
              <a:t> максимальне значення- –</a:t>
            </a:r>
            <a:r>
              <a:rPr lang="ru-RU" sz="800"/>
              <a:t>47,62 </a:t>
            </a:r>
            <a:r>
              <a:rPr lang="uk-UA" sz="800">
                <a:solidFill>
                  <a:srgbClr val="FF0000"/>
                </a:solidFill>
              </a:rPr>
              <a:t> </a:t>
            </a:r>
            <a:r>
              <a:rPr lang="uk-UA" sz="800"/>
              <a:t>мгО</a:t>
            </a:r>
            <a:r>
              <a:rPr lang="uk-UA" sz="800">
                <a:solidFill>
                  <a:srgbClr val="000000"/>
                </a:solidFill>
              </a:rPr>
              <a:t>2</a:t>
            </a:r>
            <a:r>
              <a:rPr lang="uk-UA" sz="800"/>
              <a:t>/дм3 </a:t>
            </a:r>
          </a:p>
          <a:p>
            <a:pPr eaLnBrk="0" hangingPunct="0"/>
            <a:endParaRPr lang="uk-UA" sz="800"/>
          </a:p>
          <a:p>
            <a:pPr eaLnBrk="0" hangingPunct="0"/>
            <a:endParaRPr lang="ru-RU" sz="800"/>
          </a:p>
        </p:txBody>
      </p:sp>
      <p:sp>
        <p:nvSpPr>
          <p:cNvPr id="18439" name="Прямоугольник 17"/>
          <p:cNvSpPr>
            <a:spLocks noChangeArrowheads="1"/>
          </p:cNvSpPr>
          <p:nvPr/>
        </p:nvSpPr>
        <p:spPr bwMode="auto">
          <a:xfrm>
            <a:off x="200025" y="5157788"/>
            <a:ext cx="4719638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Біогенні показники</a:t>
            </a:r>
          </a:p>
          <a:p>
            <a:pPr eaLnBrk="0" hangingPunct="0"/>
            <a:endParaRPr lang="ru-RU" sz="800" b="1"/>
          </a:p>
          <a:p>
            <a:pPr eaLnBrk="0" hangingPunct="0"/>
            <a:r>
              <a:rPr lang="ru-RU" sz="800"/>
              <a:t>Амоній іони (норма – 1,28 </a:t>
            </a:r>
            <a:r>
              <a:rPr lang="uk-UA" sz="800"/>
              <a:t>мг/</a:t>
            </a:r>
            <a:r>
              <a:rPr lang="ru-RU" sz="800"/>
              <a:t>дм</a:t>
            </a:r>
            <a:r>
              <a:rPr lang="ru-RU" sz="800" baseline="30000"/>
              <a:t>3</a:t>
            </a:r>
            <a:r>
              <a:rPr lang="uk-UA" sz="800"/>
              <a:t>) </a:t>
            </a:r>
            <a:r>
              <a:rPr lang="ru-RU" sz="800"/>
              <a:t>в межах від</a:t>
            </a:r>
            <a:r>
              <a:rPr lang="uk-UA" sz="800"/>
              <a:t>0,12 мг/</a:t>
            </a:r>
            <a:r>
              <a:rPr lang="ru-RU" sz="800"/>
              <a:t>дм</a:t>
            </a:r>
            <a:r>
              <a:rPr lang="ru-RU" sz="800" baseline="30000"/>
              <a:t>3 </a:t>
            </a:r>
            <a:r>
              <a:rPr lang="ru-RU" sz="800"/>
              <a:t> до </a:t>
            </a:r>
            <a:r>
              <a:rPr lang="ru-RU" sz="800" baseline="30000"/>
              <a:t> </a:t>
            </a:r>
            <a:r>
              <a:rPr lang="ru-RU" sz="800"/>
              <a:t>0,95 </a:t>
            </a:r>
            <a:r>
              <a:rPr lang="uk-UA" sz="800"/>
              <a:t>мг/</a:t>
            </a:r>
            <a:r>
              <a:rPr lang="ru-RU" sz="800"/>
              <a:t>дм</a:t>
            </a:r>
            <a:r>
              <a:rPr lang="ru-RU" sz="800" baseline="30000"/>
              <a:t>3</a:t>
            </a:r>
            <a:endParaRPr lang="en-US" sz="800"/>
          </a:p>
          <a:p>
            <a:pPr eaLnBrk="0" hangingPunct="0"/>
            <a:r>
              <a:rPr lang="ru-RU" sz="800"/>
              <a:t>Фосфат-іони (норма – 3,5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 в межах від 0,02 мг/дм</a:t>
            </a:r>
            <a:r>
              <a:rPr lang="ru-RU" sz="800" baseline="30000"/>
              <a:t>3 </a:t>
            </a:r>
            <a:r>
              <a:rPr lang="ru-RU" sz="800"/>
              <a:t> до 1,92 мг/дм</a:t>
            </a:r>
            <a:r>
              <a:rPr lang="ru-RU" sz="800" baseline="30000"/>
              <a:t>3       </a:t>
            </a:r>
            <a:endParaRPr lang="ru-RU" sz="800"/>
          </a:p>
          <a:p>
            <a:pPr eaLnBrk="0" hangingPunct="0"/>
            <a:r>
              <a:rPr lang="ru-RU" sz="800"/>
              <a:t>Нітрат-іони (норма – 45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</a:t>
            </a:r>
            <a:r>
              <a:rPr lang="uk-UA" sz="800"/>
              <a:t>мінімальне значення</a:t>
            </a:r>
            <a:r>
              <a:rPr lang="uk-UA"/>
              <a:t> </a:t>
            </a:r>
            <a:r>
              <a:rPr lang="ru-RU" sz="800"/>
              <a:t>1,92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</a:p>
          <a:p>
            <a:pPr eaLnBrk="0" hangingPunct="0"/>
            <a:r>
              <a:rPr lang="ru-RU" sz="800"/>
              <a:t> </a:t>
            </a:r>
            <a:r>
              <a:rPr lang="uk-UA" sz="800"/>
              <a:t>максимальне значення - зафіксовано </a:t>
            </a:r>
            <a:r>
              <a:rPr lang="uk-UA" sz="800" b="1"/>
              <a:t>перевищення:</a:t>
            </a:r>
            <a:r>
              <a:rPr lang="ru-RU" sz="800"/>
              <a:t> </a:t>
            </a:r>
            <a:r>
              <a:rPr lang="uk-UA" sz="800"/>
              <a:t>90,0 </a:t>
            </a:r>
            <a:r>
              <a:rPr lang="ru-RU" sz="800"/>
              <a:t>мг/дм</a:t>
            </a:r>
            <a:r>
              <a:rPr lang="ru-RU" sz="800" baseline="30000"/>
              <a:t>3, </a:t>
            </a:r>
            <a:r>
              <a:rPr lang="ru-RU" sz="800"/>
              <a:t>р.Рось</a:t>
            </a:r>
            <a:r>
              <a:rPr lang="ru-RU" sz="800" baseline="30000"/>
              <a:t>,</a:t>
            </a:r>
            <a:r>
              <a:rPr lang="ru-RU" sz="800"/>
              <a:t> </a:t>
            </a:r>
            <a:r>
              <a:rPr lang="en-US" sz="800"/>
              <a:t>с.Тептіївка, питний водозабір м.Миронівка</a:t>
            </a:r>
          </a:p>
          <a:p>
            <a:pPr eaLnBrk="0" hangingPunct="0"/>
            <a:r>
              <a:rPr lang="ru-RU" sz="800"/>
              <a:t>Нітрит-іони (норма – 3,3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 в межах від 0,02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r>
              <a:rPr lang="uk-UA" sz="800"/>
              <a:t> до</a:t>
            </a:r>
            <a:r>
              <a:rPr lang="ru-RU" sz="800"/>
              <a:t> 0,</a:t>
            </a:r>
            <a:r>
              <a:rPr lang="uk-UA" sz="800"/>
              <a:t>12 </a:t>
            </a:r>
            <a:r>
              <a:rPr lang="ru-RU" sz="800"/>
              <a:t>мг/дм</a:t>
            </a:r>
            <a:r>
              <a:rPr lang="ru-RU" sz="800" baseline="30000"/>
              <a:t>3</a:t>
            </a:r>
            <a:r>
              <a:rPr lang="uk-UA" sz="800"/>
              <a:t>  </a:t>
            </a:r>
            <a:endParaRPr lang="en-US" sz="800"/>
          </a:p>
          <a:p>
            <a:pPr eaLnBrk="0" hangingPunct="0"/>
            <a:r>
              <a:rPr lang="ru-RU" sz="800"/>
              <a:t>Сухий залишок (норма – 1000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в межах від 232,0 мг/дм</a:t>
            </a:r>
            <a:r>
              <a:rPr lang="ru-RU" sz="800" baseline="30000"/>
              <a:t>3 </a:t>
            </a:r>
            <a:r>
              <a:rPr lang="ru-RU" sz="800"/>
              <a:t>до </a:t>
            </a:r>
            <a:r>
              <a:rPr lang="uk-UA" sz="800"/>
              <a:t>601,00</a:t>
            </a:r>
            <a:r>
              <a:rPr lang="ru-RU" sz="800"/>
              <a:t> мг/дм</a:t>
            </a:r>
            <a:r>
              <a:rPr lang="ru-RU" sz="800" baseline="30000"/>
              <a:t>3   </a:t>
            </a:r>
            <a:endParaRPr lang="uk-UA" sz="800" baseline="30000"/>
          </a:p>
          <a:p>
            <a:pPr eaLnBrk="0" hangingPunct="0"/>
            <a:endParaRPr lang="uk-UA" sz="800" baseline="30000"/>
          </a:p>
        </p:txBody>
      </p:sp>
      <p:sp>
        <p:nvSpPr>
          <p:cNvPr id="19" name="Прямоугольник 18"/>
          <p:cNvSpPr/>
          <p:nvPr/>
        </p:nvSpPr>
        <p:spPr>
          <a:xfrm>
            <a:off x="415925" y="549275"/>
            <a:ext cx="2508250" cy="33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У СІЧНІ 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41" name="Прямоугольник 19"/>
          <p:cNvSpPr>
            <a:spLocks noChangeArrowheads="1"/>
          </p:cNvSpPr>
          <p:nvPr/>
        </p:nvSpPr>
        <p:spPr bwMode="auto">
          <a:xfrm>
            <a:off x="488950" y="2133600"/>
            <a:ext cx="4041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3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63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Небезпечні речовини</a:t>
            </a:r>
          </a:p>
          <a:p>
            <a:pPr eaLnBrk="0" hangingPunct="0"/>
            <a:endParaRPr lang="ru-RU" sz="800" b="1"/>
          </a:p>
          <a:p>
            <a:pPr eaLnBrk="0" hangingPunct="0"/>
            <a:endParaRPr lang="ru-RU" sz="800" b="1"/>
          </a:p>
          <a:p>
            <a:pPr eaLnBrk="0" hangingPunct="0"/>
            <a:r>
              <a:rPr lang="ru-RU" sz="800" b="1"/>
              <a:t>ЗАФІКСОВАНО перевищення вмісту показників: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ru-RU" sz="800" b="1"/>
              <a:t>Заліза загального</a:t>
            </a:r>
            <a:r>
              <a:rPr lang="ru-RU" sz="800"/>
              <a:t> (</a:t>
            </a:r>
            <a:r>
              <a:rPr lang="ru-RU" sz="800" b="1"/>
              <a:t>норма – 0,3 </a:t>
            </a:r>
            <a:r>
              <a:rPr lang="uk-UA" sz="800" b="1"/>
              <a:t>мг/дм</a:t>
            </a:r>
            <a:r>
              <a:rPr lang="uk-UA" sz="800" b="1" baseline="30000"/>
              <a:t>3</a:t>
            </a:r>
            <a:r>
              <a:rPr lang="ru-RU" sz="800"/>
              <a:t>):</a:t>
            </a:r>
            <a:endParaRPr lang="uk-UA" sz="800"/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- 0,432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р. Тетерів, 274 км, питний в/з м.Житомир</a:t>
            </a:r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- 0,384 </a:t>
            </a:r>
            <a:r>
              <a:rPr lang="ru-RU" sz="800"/>
              <a:t>мг/дм3 р. Тетерів, 259 км, питний в/з м.Житомир </a:t>
            </a:r>
          </a:p>
          <a:p>
            <a:pPr eaLnBrk="0" hangingPunct="0"/>
            <a:r>
              <a:rPr lang="ru-RU" sz="800"/>
              <a:t> - 0,408 мг/дм3 р.Гнилоп</a:t>
            </a:r>
            <a:r>
              <a:rPr lang="en-US" sz="800"/>
              <a:t>’</a:t>
            </a:r>
            <a:r>
              <a:rPr lang="uk-UA" sz="800"/>
              <a:t>ять</a:t>
            </a:r>
            <a:r>
              <a:rPr lang="ru-RU" sz="800"/>
              <a:t>, Бердичівське вдсх.,  59 км, питний в/з м.Бердичів;</a:t>
            </a:r>
          </a:p>
          <a:p>
            <a:pPr eaLnBrk="0" hangingPunct="0"/>
            <a:r>
              <a:rPr lang="uk-UA" sz="800"/>
              <a:t> - 0,348 мг/дм</a:t>
            </a:r>
            <a:r>
              <a:rPr lang="uk-UA" sz="800" baseline="30000"/>
              <a:t>3 </a:t>
            </a:r>
            <a:r>
              <a:rPr lang="uk-UA" sz="800"/>
              <a:t>р. Ірша, </a:t>
            </a:r>
            <a:r>
              <a:rPr lang="ru-RU" sz="800"/>
              <a:t>93 км, в/б'єф питний в/з смт.Нова Борова</a:t>
            </a:r>
            <a:r>
              <a:rPr lang="uk-UA" sz="800"/>
              <a:t>;</a:t>
            </a:r>
          </a:p>
          <a:p>
            <a:pPr eaLnBrk="0" hangingPunct="0"/>
            <a:r>
              <a:rPr lang="uk-UA" sz="800"/>
              <a:t> - 0,384 мг/дм</a:t>
            </a:r>
            <a:r>
              <a:rPr lang="uk-UA" sz="800" baseline="30000"/>
              <a:t>3</a:t>
            </a:r>
            <a:r>
              <a:rPr lang="uk-UA" sz="800"/>
              <a:t> р. Ірша,</a:t>
            </a:r>
            <a:r>
              <a:rPr lang="uk-UA" sz="800" baseline="30000"/>
              <a:t> </a:t>
            </a:r>
            <a:r>
              <a:rPr lang="ru-RU" sz="800"/>
              <a:t>31 км, питний в/з м.Малин;</a:t>
            </a:r>
            <a:endParaRPr lang="uk-UA" sz="800"/>
          </a:p>
          <a:p>
            <a:pPr eaLnBrk="0" hangingPunct="0"/>
            <a:r>
              <a:rPr lang="uk-UA" sz="800"/>
              <a:t> - 0,768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Возня,</a:t>
            </a:r>
            <a:r>
              <a:rPr lang="uk-UA" sz="800" baseline="30000"/>
              <a:t> </a:t>
            </a:r>
            <a:r>
              <a:rPr lang="ru-RU" sz="800"/>
              <a:t> 8км ,с.Рудня Городищенська, питний в/з м.Малин;</a:t>
            </a:r>
          </a:p>
          <a:p>
            <a:pPr eaLnBrk="0" hangingPunct="0"/>
            <a:r>
              <a:rPr lang="ru-RU" sz="800" b="1"/>
              <a:t>Марганцю</a:t>
            </a:r>
            <a:r>
              <a:rPr lang="ru-RU" sz="800"/>
              <a:t> (</a:t>
            </a:r>
            <a:r>
              <a:rPr lang="ru-RU" sz="800" b="1"/>
              <a:t>норма – 0,01 </a:t>
            </a:r>
            <a:r>
              <a:rPr lang="uk-UA" sz="800" b="1"/>
              <a:t>мг/дм</a:t>
            </a:r>
            <a:r>
              <a:rPr lang="uk-UA" sz="800" b="1" baseline="30000"/>
              <a:t>3</a:t>
            </a:r>
            <a:r>
              <a:rPr lang="ru-RU" sz="800"/>
              <a:t>):</a:t>
            </a:r>
            <a:r>
              <a:rPr lang="uk-UA" sz="800"/>
              <a:t> </a:t>
            </a:r>
          </a:p>
          <a:p>
            <a:pPr eaLnBrk="0" hangingPunct="0"/>
            <a:r>
              <a:rPr lang="uk-UA" sz="800"/>
              <a:t> - 0,062 мг/дм</a:t>
            </a:r>
            <a:r>
              <a:rPr lang="uk-UA" sz="800" baseline="30000"/>
              <a:t>3 </a:t>
            </a:r>
            <a:r>
              <a:rPr lang="uk-UA" sz="800"/>
              <a:t>р</a:t>
            </a:r>
            <a:r>
              <a:rPr lang="ru-RU" sz="800"/>
              <a:t>. Дніпро, 897 км, м.Вишгород, питний водозабір м.Київ;</a:t>
            </a:r>
          </a:p>
          <a:p>
            <a:pPr eaLnBrk="0" hangingPunct="0"/>
            <a:r>
              <a:rPr lang="uk-UA" sz="800"/>
              <a:t> </a:t>
            </a:r>
            <a:r>
              <a:rPr lang="ru-RU" sz="800"/>
              <a:t>- 0,062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r>
              <a:rPr lang="uk-UA" sz="800">
                <a:solidFill>
                  <a:srgbClr val="000000"/>
                </a:solidFill>
              </a:rPr>
              <a:t>р. </a:t>
            </a:r>
            <a:r>
              <a:rPr lang="ru-RU" sz="800"/>
              <a:t> Дніпро,</a:t>
            </a:r>
            <a:r>
              <a:rPr lang="en-US" sz="800"/>
              <a:t> </a:t>
            </a:r>
            <a:r>
              <a:rPr lang="ru-RU" sz="800"/>
              <a:t>594 км, с. Пронозівка, н/с Градизької з/с;</a:t>
            </a:r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- 0,055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</a:t>
            </a:r>
            <a:r>
              <a:rPr lang="uk-UA" sz="800">
                <a:solidFill>
                  <a:srgbClr val="000000"/>
                </a:solidFill>
              </a:rPr>
              <a:t> </a:t>
            </a:r>
            <a:r>
              <a:rPr lang="ru-RU" sz="800"/>
              <a:t>580 км, Власівський водозабір КП " Кременчукводоканал</a:t>
            </a:r>
          </a:p>
          <a:p>
            <a:pPr eaLnBrk="0" hangingPunct="0"/>
            <a:r>
              <a:rPr lang="ru-RU" sz="800"/>
              <a:t> - 0,051 мг/дм</a:t>
            </a:r>
            <a:r>
              <a:rPr lang="ru-RU" sz="800" baseline="30000"/>
              <a:t>3 </a:t>
            </a:r>
            <a:r>
              <a:rPr lang="ru-RU" sz="800"/>
              <a:t> р. Дніпро, 550 км, м. Горішні Плавні, водозабір;</a:t>
            </a:r>
          </a:p>
          <a:p>
            <a:pPr eaLnBrk="0" hangingPunct="0"/>
            <a:r>
              <a:rPr lang="uk-UA" sz="800"/>
              <a:t> </a:t>
            </a:r>
            <a:r>
              <a:rPr lang="ru-RU" sz="800"/>
              <a:t>- 0,050 мг/дм</a:t>
            </a:r>
            <a:r>
              <a:rPr lang="ru-RU" sz="800" baseline="30000"/>
              <a:t>3 </a:t>
            </a:r>
            <a:r>
              <a:rPr lang="ru-RU" sz="800"/>
              <a:t> р. Дніпро, 476 км, м. Верхньодніпровськ, питний в/з</a:t>
            </a:r>
          </a:p>
          <a:p>
            <a:pPr eaLnBrk="0" hangingPunct="0"/>
            <a:r>
              <a:rPr lang="uk-UA" sz="800"/>
              <a:t> - 0,050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 Дніпро, 462 км, смт Аули, питний в/з м. Дніпро та Кам'янське;</a:t>
            </a:r>
          </a:p>
          <a:p>
            <a:pPr eaLnBrk="0" hangingPunct="0"/>
            <a:r>
              <a:rPr lang="uk-UA" sz="800"/>
              <a:t> - 0,114 </a:t>
            </a:r>
            <a:r>
              <a:rPr lang="ru-RU" sz="800"/>
              <a:t>мг/дм3  р. Тетерів, 274 км, питний в/з м.Житомир;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- 0,078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 Тетерів, 259 км, питний в/з м.Житомир;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- 0,072 </a:t>
            </a:r>
            <a:r>
              <a:rPr lang="ru-RU" sz="800"/>
              <a:t>мг/дм</a:t>
            </a:r>
            <a:r>
              <a:rPr lang="ru-RU" sz="800" baseline="30000"/>
              <a:t>3  </a:t>
            </a:r>
            <a:r>
              <a:rPr lang="ru-RU" sz="800"/>
              <a:t>р.Гнилоп</a:t>
            </a:r>
            <a:r>
              <a:rPr lang="en-US" sz="800"/>
              <a:t>’</a:t>
            </a:r>
            <a:r>
              <a:rPr lang="uk-UA" sz="800"/>
              <a:t>ять</a:t>
            </a:r>
            <a:r>
              <a:rPr lang="ru-RU" sz="800"/>
              <a:t>, Бердичівське вдсх., </a:t>
            </a:r>
            <a:r>
              <a:rPr lang="ru-RU" sz="800" baseline="30000"/>
              <a:t> </a:t>
            </a:r>
            <a:r>
              <a:rPr lang="ru-RU" sz="800"/>
              <a:t>59 км, питний в/з м.Бердичів;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- 0,062 мг/дм</a:t>
            </a:r>
            <a:r>
              <a:rPr lang="uk-UA" sz="800" baseline="30000"/>
              <a:t>3 </a:t>
            </a:r>
            <a:r>
              <a:rPr lang="uk-UA" sz="800"/>
              <a:t>р. Ірша, </a:t>
            </a:r>
            <a:r>
              <a:rPr lang="ru-RU" sz="800"/>
              <a:t>93 км, Іршанське вдсх, в/б'єф питний в/з смт.Нова Борова</a:t>
            </a:r>
            <a:r>
              <a:rPr lang="uk-UA" sz="800"/>
              <a:t>;</a:t>
            </a:r>
          </a:p>
          <a:p>
            <a:pPr eaLnBrk="0" hangingPunct="0"/>
            <a:r>
              <a:rPr lang="uk-UA" sz="800"/>
              <a:t> - 0,132 мг/дм</a:t>
            </a:r>
            <a:r>
              <a:rPr lang="uk-UA" sz="800" baseline="30000"/>
              <a:t>3</a:t>
            </a:r>
            <a:r>
              <a:rPr lang="uk-UA" sz="800"/>
              <a:t> р. Ірша,</a:t>
            </a:r>
            <a:r>
              <a:rPr lang="uk-UA" sz="800" baseline="30000"/>
              <a:t> </a:t>
            </a:r>
            <a:r>
              <a:rPr lang="ru-RU" sz="800"/>
              <a:t>31 км, Малинське вдсх., питний в/з м.Малин;</a:t>
            </a:r>
          </a:p>
          <a:p>
            <a:pPr eaLnBrk="0" hangingPunct="0"/>
            <a:r>
              <a:rPr lang="uk-UA" sz="800"/>
              <a:t> - 0,144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Возня,</a:t>
            </a:r>
            <a:r>
              <a:rPr lang="uk-UA" sz="800" baseline="30000"/>
              <a:t> </a:t>
            </a:r>
            <a:r>
              <a:rPr lang="ru-RU" sz="800"/>
              <a:t> 8км, с.Рудня Городищенська, питний в/з м.Малин</a:t>
            </a:r>
            <a:r>
              <a:rPr lang="ru-RU" sz="80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/>
              <a:t> - 0,077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Рось, 218 км, с.Глибочка, питний в/з м.Біла Церква</a:t>
            </a:r>
          </a:p>
          <a:p>
            <a:pPr eaLnBrk="0" hangingPunct="0"/>
            <a:r>
              <a:rPr lang="uk-UA" sz="800"/>
              <a:t> - 0,088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Рось, 118 км, питний в/з м.Богуслав</a:t>
            </a:r>
          </a:p>
          <a:p>
            <a:pPr eaLnBrk="0" hangingPunct="0"/>
            <a:r>
              <a:rPr lang="uk-UA" sz="800"/>
              <a:t> - 0,079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Рось, с.Тетіївка, питний в/з м.Миронівка</a:t>
            </a:r>
          </a:p>
          <a:p>
            <a:pPr eaLnBrk="0" hangingPunct="0"/>
            <a:r>
              <a:rPr lang="uk-UA" sz="800">
                <a:solidFill>
                  <a:srgbClr val="92D050"/>
                </a:solidFill>
              </a:rPr>
              <a:t> </a:t>
            </a:r>
            <a:endParaRPr lang="ru-RU" sz="800">
              <a:solidFill>
                <a:srgbClr val="92D050"/>
              </a:solidFill>
            </a:endParaRPr>
          </a:p>
        </p:txBody>
      </p:sp>
      <p:pic>
        <p:nvPicPr>
          <p:cNvPr id="1844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C3128249-BA67-4A91-9AA5-4C2FA14CA524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424929" y="697048"/>
          <a:ext cx="4307922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20486" name="Прямоугольник 16"/>
          <p:cNvSpPr>
            <a:spLocks noChangeArrowheads="1"/>
          </p:cNvSpPr>
          <p:nvPr/>
        </p:nvSpPr>
        <p:spPr bwMode="auto">
          <a:xfrm>
            <a:off x="311150" y="1425575"/>
            <a:ext cx="8963025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800" b="1"/>
              <a:t>Зафіксовано перевищення вмісту: миш</a:t>
            </a:r>
            <a:r>
              <a:rPr lang="en-US" sz="800" b="1"/>
              <a:t>’</a:t>
            </a:r>
            <a:r>
              <a:rPr lang="uk-UA" sz="800" b="1"/>
              <a:t>як (норма-4,3 мкг/дм</a:t>
            </a:r>
            <a:r>
              <a:rPr lang="uk-UA" sz="800" b="1" baseline="30000"/>
              <a:t>3</a:t>
            </a:r>
            <a:r>
              <a:rPr lang="uk-UA" sz="800" b="1"/>
              <a:t>) </a:t>
            </a:r>
          </a:p>
          <a:p>
            <a:pPr eaLnBrk="0" hangingPunct="0"/>
            <a:endParaRPr lang="uk-UA" sz="800" b="1"/>
          </a:p>
          <a:p>
            <a:pPr eaLnBrk="0" hangingPunct="0"/>
            <a:r>
              <a:rPr lang="uk-UA" sz="800"/>
              <a:t>-10,5 </a:t>
            </a:r>
            <a:r>
              <a:rPr lang="ru-RU" sz="800"/>
              <a:t>мкг/дм</a:t>
            </a:r>
            <a:r>
              <a:rPr lang="ru-RU" sz="800" baseline="30000"/>
              <a:t>3</a:t>
            </a:r>
            <a:r>
              <a:rPr lang="uk-UA" sz="800"/>
              <a:t>  </a:t>
            </a:r>
            <a:r>
              <a:rPr lang="ru-RU" sz="800"/>
              <a:t>р. Гнилоп'ять (Бердичівське водосховище), 59 км, питний в/з м.Бердичів</a:t>
            </a:r>
            <a:endParaRPr lang="uk-UA" sz="800">
              <a:solidFill>
                <a:srgbClr val="FF0000"/>
              </a:solidFill>
            </a:endParaRPr>
          </a:p>
          <a:p>
            <a:pPr eaLnBrk="0" hangingPunct="0"/>
            <a:endParaRPr lang="ru-RU" sz="800"/>
          </a:p>
          <a:p>
            <a:pPr eaLnBrk="0" hangingPunct="0"/>
            <a:r>
              <a:rPr lang="uk-UA" sz="800" b="1"/>
              <a:t>Зафіксовано перевищення вмісту: нікель і  його сполуки (норма-34 мкг/дм</a:t>
            </a:r>
            <a:r>
              <a:rPr lang="uk-UA" sz="800" b="1" baseline="30000"/>
              <a:t>3</a:t>
            </a:r>
            <a:r>
              <a:rPr lang="uk-UA" sz="800" b="1"/>
              <a:t> )</a:t>
            </a:r>
          </a:p>
          <a:p>
            <a:pPr eaLnBrk="0" hangingPunct="0"/>
            <a:endParaRPr lang="uk-UA" sz="700"/>
          </a:p>
          <a:p>
            <a:pPr eaLnBrk="0" hangingPunct="0"/>
            <a:r>
              <a:rPr lang="uk-UA" sz="800"/>
              <a:t>-43,7 </a:t>
            </a:r>
            <a:r>
              <a:rPr lang="ru-RU" sz="800"/>
              <a:t>мкг/дм</a:t>
            </a:r>
            <a:r>
              <a:rPr lang="ru-RU" sz="800" baseline="30000"/>
              <a:t>3     </a:t>
            </a:r>
            <a:r>
              <a:rPr lang="ru-RU" sz="800"/>
              <a:t>550 км, м. Горішні Плавні, водозабір КП "Виробниче управління водопровідно-каналізаційного господарства "Горішньоплавнівської міської ради"</a:t>
            </a:r>
            <a:r>
              <a:rPr lang="uk-UA" sz="800"/>
              <a:t> </a:t>
            </a:r>
            <a:r>
              <a:rPr lang="ru-RU" sz="800"/>
              <a:t> </a:t>
            </a:r>
          </a:p>
          <a:p>
            <a:pPr eaLnBrk="0" hangingPunct="0"/>
            <a:endParaRPr lang="ru-RU" sz="800" b="1"/>
          </a:p>
          <a:p>
            <a:pPr eaLnBrk="0" hangingPunct="0"/>
            <a:r>
              <a:rPr lang="ru-RU" sz="800" b="1"/>
              <a:t> </a:t>
            </a:r>
            <a:endParaRPr lang="ru-RU" sz="800">
              <a:solidFill>
                <a:srgbClr val="000000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uk-UA" sz="800" b="1"/>
              <a:t>Виявлено вміст показників в межах екологічних нормативів якості:</a:t>
            </a:r>
          </a:p>
          <a:p>
            <a:pPr eaLnBrk="0" hangingPunct="0">
              <a:buFont typeface="Arial" charset="0"/>
              <a:buNone/>
            </a:pPr>
            <a:endParaRPr lang="uk-UA" sz="800" b="1"/>
          </a:p>
          <a:p>
            <a:pPr eaLnBrk="0" hangingPunct="0">
              <a:buFont typeface="Arial" charset="0"/>
              <a:buChar char="•"/>
            </a:pPr>
            <a:r>
              <a:rPr lang="uk-UA" sz="800" b="1"/>
              <a:t>Пестициди</a:t>
            </a:r>
            <a:r>
              <a:rPr lang="uk-UA" sz="800"/>
              <a:t>- атразин.хлорфенвінфос (суміш цис-, транс-ізомерів), Хлорпірифос (хлорпірифос-етил), дикофол,тербутрин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b="1"/>
              <a:t>Проліароматичні вуглеводні-  </a:t>
            </a:r>
            <a:r>
              <a:rPr lang="uk-UA" sz="800"/>
              <a:t>бензо(а)пірен,  бензо(b) флуорантен, нафталін                                                               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b="1"/>
              <a:t>Леткі органічні сполуки </a:t>
            </a:r>
            <a:r>
              <a:rPr lang="uk-UA" sz="800"/>
              <a:t>– бензол, трихлорметан (хлороформ)</a:t>
            </a:r>
            <a:endParaRPr lang="ru-RU" sz="800" b="1"/>
          </a:p>
          <a:p>
            <a:pPr eaLnBrk="0" hangingPunct="0">
              <a:buFont typeface="Arial" charset="0"/>
              <a:buChar char="•"/>
            </a:pPr>
            <a:r>
              <a:rPr lang="uk-UA" sz="800" b="1"/>
              <a:t>Важкі метали </a:t>
            </a:r>
            <a:r>
              <a:rPr lang="uk-UA" sz="700"/>
              <a:t>– </a:t>
            </a:r>
            <a:r>
              <a:rPr lang="uk-UA" sz="800"/>
              <a:t>кадмій, нікель, миш</a:t>
            </a:r>
            <a:r>
              <a:rPr lang="en-US" sz="800"/>
              <a:t>’</a:t>
            </a:r>
            <a:r>
              <a:rPr lang="uk-UA" sz="800"/>
              <a:t>як та  хром </a:t>
            </a:r>
          </a:p>
          <a:p>
            <a:pPr eaLnBrk="0" hangingPunct="0">
              <a:buFont typeface="Arial" charset="0"/>
              <a:buChar char="•"/>
            </a:pPr>
            <a:endParaRPr lang="uk-UA" sz="800"/>
          </a:p>
          <a:p>
            <a:pPr eaLnBrk="0" hangingPunct="0">
              <a:buFont typeface="Arial" charset="0"/>
              <a:buChar char="•"/>
            </a:pPr>
            <a:endParaRPr lang="uk-UA" sz="800"/>
          </a:p>
          <a:p>
            <a:pPr eaLnBrk="0" hangingPunct="0">
              <a:buFont typeface="Arial" charset="0"/>
              <a:buChar char="•"/>
            </a:pPr>
            <a:endParaRPr lang="uk-UA" sz="800"/>
          </a:p>
          <a:p>
            <a:pPr eaLnBrk="0" hangingPunct="0"/>
            <a:r>
              <a:rPr lang="uk-UA" sz="800" b="1"/>
              <a:t>     </a:t>
            </a:r>
            <a:r>
              <a:rPr lang="uk-UA" sz="800" b="1">
                <a:solidFill>
                  <a:srgbClr val="000000"/>
                </a:solidFill>
              </a:rPr>
              <a:t>Нафтопродукти </a:t>
            </a:r>
            <a:r>
              <a:rPr lang="uk-UA" sz="800">
                <a:solidFill>
                  <a:srgbClr val="000000"/>
                </a:solidFill>
              </a:rPr>
              <a:t>(норма – 0,05</a:t>
            </a:r>
            <a:r>
              <a:rPr lang="uk-UA" sz="800"/>
              <a:t> мг/дм</a:t>
            </a:r>
            <a:r>
              <a:rPr lang="uk-UA" sz="800" baseline="30000"/>
              <a:t>3</a:t>
            </a:r>
            <a:r>
              <a:rPr lang="ru-RU" sz="800"/>
              <a:t>):</a:t>
            </a:r>
          </a:p>
          <a:p>
            <a:pPr eaLnBrk="0" hangingPunct="0"/>
            <a:endParaRPr lang="uk-UA" sz="800" b="1">
              <a:solidFill>
                <a:srgbClr val="000000"/>
              </a:solidFill>
            </a:endParaRPr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- 0,114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р.Дніпро, Кам’янське вдсх,</a:t>
            </a:r>
            <a:r>
              <a:rPr lang="ru-RU" sz="80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/>
              <a:t>476 км, м. Верхньодніпровськ, питний в/з</a:t>
            </a:r>
          </a:p>
          <a:p>
            <a:pPr eaLnBrk="0" hangingPunct="0"/>
            <a:endParaRPr lang="uk-UA" sz="800"/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- 0,105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р.Дніпро, Кам’янське вдсх,</a:t>
            </a:r>
            <a:r>
              <a:rPr lang="ru-RU" sz="80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/>
              <a:t>462 км, смт Аули, питний в/з м. Дніпро та Кам</a:t>
            </a:r>
            <a:r>
              <a:rPr lang="en-US" sz="800"/>
              <a:t>’</a:t>
            </a:r>
            <a:r>
              <a:rPr lang="ru-RU" sz="800"/>
              <a:t>янське                                           </a:t>
            </a:r>
            <a:endParaRPr lang="en-US" sz="800"/>
          </a:p>
          <a:p>
            <a:pPr eaLnBrk="0" hangingPunct="0"/>
            <a:endParaRPr lang="ru-RU" sz="800"/>
          </a:p>
          <a:p>
            <a:pPr eaLnBrk="0" hangingPunct="0"/>
            <a:endParaRPr lang="uk-UA" sz="800"/>
          </a:p>
          <a:p>
            <a:pPr eaLnBrk="0" hangingPunct="0"/>
            <a:endParaRPr lang="ru-RU" sz="800"/>
          </a:p>
        </p:txBody>
      </p:sp>
      <p:sp>
        <p:nvSpPr>
          <p:cNvPr id="20" name="Прямоугольник 19"/>
          <p:cNvSpPr/>
          <p:nvPr/>
        </p:nvSpPr>
        <p:spPr>
          <a:xfrm>
            <a:off x="550863" y="874713"/>
            <a:ext cx="8723312" cy="3048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uk-UA" sz="12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АНАЛІЗ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 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СТАНУ МАСИВІВ  ПОВЕРХНЕВИХ ВОД ЗА ХІМІЧНИМИ ПОКАЗНИКАМИ  У </a:t>
            </a:r>
            <a:r>
              <a:rPr lang="uk-UA" altLang="uk-U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СІЧНІ МІСЯЦІ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 </a:t>
            </a:r>
            <a:endParaRPr lang="ru-RU" sz="1200" dirty="0">
              <a:cs typeface="+mn-cs"/>
            </a:endParaRPr>
          </a:p>
        </p:txBody>
      </p:sp>
      <p:sp>
        <p:nvSpPr>
          <p:cNvPr id="20488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4B4A1B5B-3619-42D1-BEEB-BA34860B9B2E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4369263</TotalTime>
  <Words>558</Words>
  <Application>Microsoft Office PowerPoint</Application>
  <PresentationFormat>Лист A4 (210x297 мм)</PresentationFormat>
  <Paragraphs>92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Verdana</vt:lpstr>
      <vt:lpstr>Arial</vt:lpstr>
      <vt:lpstr>Arial Black</vt:lpstr>
      <vt:lpstr>Calibri</vt:lpstr>
      <vt:lpstr>Times New Roman</vt:lpstr>
      <vt:lpstr>Google Sans</vt:lpstr>
      <vt:lpstr>Оформление по умолчанию</vt:lpstr>
      <vt:lpstr>Слайд 1</vt:lpstr>
      <vt:lpstr>Слайд 2</vt:lpstr>
    </vt:vector>
  </TitlesOfParts>
  <Company>Home, sweet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User</cp:lastModifiedBy>
  <cp:revision>1966</cp:revision>
  <cp:lastPrinted>2025-01-15T13:32:40Z</cp:lastPrinted>
  <dcterms:created xsi:type="dcterms:W3CDTF">2006-06-01T14:33:20Z</dcterms:created>
  <dcterms:modified xsi:type="dcterms:W3CDTF">2026-02-20T11:46:28Z</dcterms:modified>
</cp:coreProperties>
</file>