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462" r:id="rId2"/>
    <p:sldId id="463" r:id="rId3"/>
  </p:sldIdLst>
  <p:sldSz cx="9906000" cy="6858000" type="A4"/>
  <p:notesSz cx="9926638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85D"/>
    <a:srgbClr val="F79646"/>
    <a:srgbClr val="7F7F7F"/>
    <a:srgbClr val="92CDD2"/>
    <a:srgbClr val="A6F380"/>
    <a:srgbClr val="E3A22D"/>
    <a:srgbClr val="92D050"/>
    <a:srgbClr val="D996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867" autoAdjust="0"/>
    <p:restoredTop sz="94444" autoAdjust="0"/>
  </p:normalViewPr>
  <p:slideViewPr>
    <p:cSldViewPr>
      <p:cViewPr varScale="1">
        <p:scale>
          <a:sx n="105" d="100"/>
          <a:sy n="105" d="100"/>
        </p:scale>
        <p:origin x="2082" y="96"/>
      </p:cViewPr>
      <p:guideLst>
        <p:guide orient="horz" pos="2160"/>
        <p:guide pos="314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ru-RU"/>
  <c:roundedCorners val="1"/>
  <c:style val="2"/>
  <c:chart>
    <c:autoTitleDeleted val="1"/>
    <c:plotArea>
      <c:layout>
        <c:manualLayout>
          <c:layoutTarget val="inner"/>
          <c:xMode val="edge"/>
          <c:yMode val="edge"/>
          <c:x val="0.23613089550336305"/>
          <c:y val="0.29890248851128109"/>
          <c:w val="0.43074207032551909"/>
          <c:h val="0.58630916315134263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Виконані в серпні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BD0-4F10-9A11-D1C6A6325AE4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BD0-4F10-9A11-D1C6A6325AE4}"/>
              </c:ext>
            </c:extLst>
          </c:dPt>
          <c:dPt>
            <c:idx val="2"/>
            <c:bubble3D val="0"/>
            <c:spPr>
              <a:solidFill>
                <a:srgbClr val="FFD85D"/>
              </a:solidFill>
              <a:ln w="19015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BD0-4F10-9A11-D1C6A6325AE4}"/>
              </c:ext>
            </c:extLst>
          </c:dPt>
          <c:cat>
            <c:strRef>
              <c:f>Лист1!$A$2:$A$4</c:f>
              <c:strCache>
                <c:ptCount val="3"/>
                <c:pt idx="0">
                  <c:v>загальна кількість пм</c:v>
                </c:pt>
                <c:pt idx="1">
                  <c:v>місця питних водозаборів</c:v>
                </c:pt>
                <c:pt idx="2">
                  <c:v>транскордонні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77</c:v>
                </c:pt>
                <c:pt idx="1">
                  <c:v>17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BD0-4F10-9A11-D1C6A6325A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 w="25354">
          <a:noFill/>
        </a:ln>
      </c:spPr>
    </c:plotArea>
    <c:plotVisOnly val="1"/>
    <c:dispBlanksAs val="zero"/>
    <c:showDLblsOverMax val="1"/>
    <c:extLst>
      <c:ext uri="{0b15fc19-7d7d-44ad-8c2d-2c3a37ce22c3}">
        <chartProps xmlns="https://web.wps.cn/et/2018/main" chartId="{f09231f9-d05d-4a84-84d7-c356b4026022}"/>
      </c:ext>
    </c:extLst>
  </c:chart>
  <c:spPr>
    <a:noFill/>
    <a:ln>
      <a:noFill/>
    </a:ln>
    <a:effectLst/>
  </c:spPr>
  <c:txPr>
    <a:bodyPr/>
    <a:lstStyle/>
    <a:p>
      <a:pPr>
        <a:defRPr lang="ru-RU"/>
      </a:pPr>
      <a:endParaRPr lang="ru-RU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0.41105</cdr:x>
      <cdr:y>0.48123</cdr:y>
    </cdr:from>
    <cdr:to>
      <cdr:x>0.50497</cdr:x>
      <cdr:y>0.64687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1701814" y="729195"/>
          <a:ext cx="388855" cy="25099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r>
            <a:rPr lang="en-US" sz="1600" b="1" dirty="0"/>
            <a:t>8</a:t>
          </a:r>
          <a:r>
            <a:rPr lang="uk-UA" sz="1600" b="1" dirty="0"/>
            <a:t>3</a:t>
          </a:r>
          <a:endParaRPr lang="en-US" sz="1600" b="1" dirty="0"/>
        </a:p>
        <a:p xmlns:a="http://schemas.openxmlformats.org/drawingml/2006/main">
          <a:endParaRPr lang="x-none" sz="1600" b="1" dirty="0">
            <a:effectLst/>
          </a:endParaRPr>
        </a:p>
      </cdr:txBody>
    </cdr:sp>
  </cdr:relSizeAnchor>
  <cdr:relSizeAnchor xmlns:cdr="http://schemas.openxmlformats.org/drawingml/2006/chartDrawing">
    <cdr:from>
      <cdr:x>0.33908</cdr:x>
      <cdr:y>0.3725</cdr:y>
    </cdr:from>
    <cdr:to>
      <cdr:x>0.42141</cdr:x>
      <cdr:y>0.49068</cdr:y>
    </cdr:to>
    <cdr:sp macro="" textlink="">
      <cdr:nvSpPr>
        <cdr:cNvPr id="3" name="Прямоугольник 2"/>
        <cdr:cNvSpPr/>
      </cdr:nvSpPr>
      <cdr:spPr>
        <a:xfrm xmlns:a="http://schemas.openxmlformats.org/drawingml/2006/main">
          <a:off x="1403859" y="633823"/>
          <a:ext cx="340859" cy="201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r>
            <a:rPr lang="uk-UA" b="1" dirty="0"/>
            <a:t>18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0.41801</cdr:x>
      <cdr:y>0.27982</cdr:y>
    </cdr:from>
    <cdr:to>
      <cdr:x>0.47019</cdr:x>
      <cdr:y>0.43512</cdr:y>
    </cdr:to>
    <cdr:sp macro="" textlink="">
      <cdr:nvSpPr>
        <cdr:cNvPr id="4" name="Прямоугольник 3"/>
        <cdr:cNvSpPr/>
      </cdr:nvSpPr>
      <cdr:spPr>
        <a:xfrm xmlns:a="http://schemas.openxmlformats.org/drawingml/2006/main">
          <a:off x="1730630" y="424005"/>
          <a:ext cx="216024" cy="23532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r>
            <a:rPr lang="uk-UA" sz="1100" b="1" dirty="0"/>
            <a:t>0</a:t>
          </a:r>
          <a:endParaRPr lang="x-none" sz="1100" b="1" dirty="0"/>
        </a:p>
      </cdr:txBody>
    </cdr:sp>
  </cdr:relSizeAnchor>
  <cdr:relSizeAnchor xmlns:cdr="http://schemas.openxmlformats.org/drawingml/2006/chartDrawing">
    <cdr:from>
      <cdr:x>0.60368</cdr:x>
      <cdr:y>0.76081</cdr:y>
    </cdr:from>
    <cdr:to>
      <cdr:x>0.91695</cdr:x>
      <cdr:y>0.9303</cdr:y>
    </cdr:to>
    <cdr:sp macro="" textlink="">
      <cdr:nvSpPr>
        <cdr:cNvPr id="5" name="Прямоугольник 4"/>
        <cdr:cNvSpPr/>
      </cdr:nvSpPr>
      <cdr:spPr>
        <a:xfrm xmlns:a="http://schemas.openxmlformats.org/drawingml/2006/main">
          <a:off x="2499323" y="1294536"/>
          <a:ext cx="1296989" cy="28839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 panose="020E0502030303020204"/>
              <a:ea typeface="Calibri" panose="020F0502020204030204" pitchFamily="34" charset="0"/>
              <a:cs typeface="Times New Roman" panose="02020603050405020304" pitchFamily="18" charset="0"/>
            </a:rPr>
            <a:t>від </a:t>
          </a:r>
          <a:r>
            <a:rPr lang="uk-UA" sz="700" dirty="0">
              <a:latin typeface="Candara Light" panose="020E0502030303020204"/>
              <a:ea typeface="Calibri" panose="020F0502020204030204" pitchFamily="34" charset="0"/>
              <a:cs typeface="Times New Roman" panose="02020603050405020304" pitchFamily="18" charset="0"/>
            </a:rPr>
            <a:t>кількості пунктів передбачених Програмою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0.66107</cdr:x>
      <cdr:y>0.63094</cdr:y>
    </cdr:from>
    <cdr:to>
      <cdr:x>0.81804</cdr:x>
      <cdr:y>0.78328</cdr:y>
    </cdr:to>
    <cdr:sp macro="" textlink="">
      <cdr:nvSpPr>
        <cdr:cNvPr id="6" name="Прямоугольник 5"/>
        <cdr:cNvSpPr/>
      </cdr:nvSpPr>
      <cdr:spPr>
        <a:xfrm xmlns:a="http://schemas.openxmlformats.org/drawingml/2006/main">
          <a:off x="2736938" y="956047"/>
          <a:ext cx="649875" cy="230837"/>
        </a:xfrm>
        <a:prstGeom xmlns:a="http://schemas.openxmlformats.org/drawingml/2006/main" prst="rect">
          <a:avLst/>
        </a:prstGeom>
        <a:solidFill xmlns:a="http://schemas.openxmlformats.org/drawingml/2006/main">
          <a:srgbClr val="F79646"/>
        </a:solidFill>
      </cdr:spPr>
      <cdr:txBody>
        <a:bodyPr xmlns:a="http://schemas.openxmlformats.org/drawingml/2006/main" vert="horz" wrap="square" lIns="45720" tIns="45720" rIns="45720" bIns="45720" rtlCol="0" anchor="t" anchorCtr="0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r>
            <a:rPr lang="uk-UA" sz="900" i="1" dirty="0">
              <a:solidFill>
                <a:schemeClr val="bg1"/>
              </a:solidFill>
              <a:latin typeface="Arial Black" panose="020B0A04020102020204" pitchFamily="34" charset="0"/>
            </a:rPr>
            <a:t>100%</a:t>
          </a:r>
        </a:p>
      </cdr:txBody>
    </cdr:sp>
  </cdr:relSizeAnchor>
  <cdr:relSizeAnchor xmlns:cdr="http://schemas.openxmlformats.org/drawingml/2006/chartDrawing">
    <cdr:from>
      <cdr:x>0.15602</cdr:x>
      <cdr:y>0.25421</cdr:y>
    </cdr:from>
    <cdr:to>
      <cdr:x>0.3311</cdr:x>
      <cdr:y>0.44016</cdr:y>
    </cdr:to>
    <cdr:cxnSp macro="">
      <cdr:nvCxnSpPr>
        <cdr:cNvPr id="7" name="Соединительная линия уступом 6"/>
        <cdr:cNvCxnSpPr/>
      </cdr:nvCxnSpPr>
      <cdr:spPr>
        <a:xfrm xmlns:a="http://schemas.openxmlformats.org/drawingml/2006/main">
          <a:off x="683779" y="480886"/>
          <a:ext cx="767355" cy="351779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</cdr:x>
      <cdr:y>0</cdr:y>
    </cdr:from>
    <cdr:to>
      <cdr:x>0.41556</cdr:x>
      <cdr:y>0.28718</cdr:y>
    </cdr:to>
    <cdr:sp macro="" textlink="">
      <cdr:nvSpPr>
        <cdr:cNvPr id="8" name="Прямоугольник 7"/>
        <cdr:cNvSpPr/>
      </cdr:nvSpPr>
      <cdr:spPr>
        <a:xfrm xmlns:a="http://schemas.openxmlformats.org/drawingml/2006/main">
          <a:off x="0" y="0"/>
          <a:ext cx="1790200" cy="50695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 panose="020E0502030303020204"/>
              <a:ea typeface="Calibri" panose="020F0502020204030204" pitchFamily="34" charset="0"/>
              <a:cs typeface="Times New Roman" panose="02020603050405020304" pitchFamily="18" charset="0"/>
            </a:rPr>
            <a:t>місця питних водозаборів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0.46819</cdr:x>
      <cdr:y>0.04391</cdr:y>
    </cdr:from>
    <cdr:to>
      <cdr:x>0.72939</cdr:x>
      <cdr:y>0.23487</cdr:y>
    </cdr:to>
    <cdr:sp macro="" textlink="">
      <cdr:nvSpPr>
        <cdr:cNvPr id="9" name="Прямоугольник 8"/>
        <cdr:cNvSpPr/>
      </cdr:nvSpPr>
      <cdr:spPr>
        <a:xfrm xmlns:a="http://schemas.openxmlformats.org/drawingml/2006/main">
          <a:off x="1938383" y="66537"/>
          <a:ext cx="1081410" cy="289355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r">
            <a:lnSpc>
              <a:spcPct val="115000"/>
            </a:lnSpc>
            <a:spcAft>
              <a:spcPts val="1000"/>
            </a:spcAft>
          </a:pPr>
          <a:r>
            <a:rPr lang="uk-UA" sz="900" dirty="0">
              <a:effectLst/>
              <a:latin typeface="Candara Light" panose="020E0502030303020204"/>
              <a:ea typeface="Calibri" panose="020F0502020204030204" pitchFamily="34" charset="0"/>
              <a:cs typeface="Times New Roman" panose="02020603050405020304" pitchFamily="18" charset="0"/>
            </a:rPr>
            <a:t>транскордонні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0.44475</cdr:x>
      <cdr:y>0.1725</cdr:y>
    </cdr:from>
    <cdr:to>
      <cdr:x>0.61115</cdr:x>
      <cdr:y>0.30187</cdr:y>
    </cdr:to>
    <cdr:cxnSp macro="">
      <cdr:nvCxnSpPr>
        <cdr:cNvPr id="10" name="Соединительная линия уступом 9"/>
        <cdr:cNvCxnSpPr/>
      </cdr:nvCxnSpPr>
      <cdr:spPr>
        <a:xfrm xmlns:a="http://schemas.openxmlformats.org/drawingml/2006/main" rot="10800000" flipV="1">
          <a:off x="1924637" y="288031"/>
          <a:ext cx="720080" cy="216024"/>
        </a:xfrm>
        <a:prstGeom xmlns:a="http://schemas.openxmlformats.org/drawingml/2006/main" prst="bentConnector3">
          <a:avLst>
            <a:gd name="adj1" fmla="val 50000"/>
          </a:avLst>
        </a:prstGeom>
        <a:ln xmlns:a="http://schemas.openxmlformats.org/drawingml/2006/main" w="6350">
          <a:solidFill>
            <a:schemeClr val="bg1">
              <a:lumMod val="65000"/>
            </a:schemeClr>
          </a:solidFill>
          <a:tailEnd type="non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0.37387</cdr:x>
      <cdr:y>0.68192</cdr:y>
    </cdr:from>
    <cdr:to>
      <cdr:x>0.54779</cdr:x>
      <cdr:y>0.84055</cdr:y>
    </cdr:to>
    <cdr:sp macro="" textlink="">
      <cdr:nvSpPr>
        <cdr:cNvPr id="11" name="Прямоугольник 10"/>
        <cdr:cNvSpPr/>
      </cdr:nvSpPr>
      <cdr:spPr>
        <a:xfrm xmlns:a="http://schemas.openxmlformats.org/drawingml/2006/main">
          <a:off x="1547883" y="1033296"/>
          <a:ext cx="720057" cy="24036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</a:ln>
      </cdr:spPr>
      <cdr:txBody>
        <a:bodyPr xmlns:a="http://schemas.openxmlformats.org/drawingml/2006/main" rot="0" vert="horz" wrap="square" lIns="91440" tIns="45720" rIns="91440" bIns="45720" anchor="t" anchorCtr="0">
          <a:no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Verdana" panose="020B0604030504040204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 panose="020E0502030303020204"/>
              <a:ea typeface="Calibri" panose="020F0502020204030204" pitchFamily="34" charset="0"/>
              <a:cs typeface="Times New Roman" panose="02020603050405020304" pitchFamily="18" charset="0"/>
            </a:rPr>
            <a:t>пункти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  <a:p xmlns:a="http://schemas.openxmlformats.org/drawingml/2006/main">
          <a:pPr algn="ctr">
            <a:lnSpc>
              <a:spcPct val="115000"/>
            </a:lnSpc>
            <a:spcAft>
              <a:spcPts val="0"/>
            </a:spcAft>
          </a:pPr>
          <a:r>
            <a:rPr lang="uk-UA" sz="700" dirty="0">
              <a:effectLst/>
              <a:latin typeface="Candara Light" panose="020E0502030303020204"/>
              <a:ea typeface="Calibri" panose="020F0502020204030204" pitchFamily="34" charset="0"/>
              <a:cs typeface="Times New Roman" panose="02020603050405020304" pitchFamily="18" charset="0"/>
            </a:rPr>
            <a:t>моніторингу</a:t>
          </a:r>
          <a:endParaRPr lang="uk-UA" sz="1100" dirty="0">
            <a:effectLst/>
            <a:latin typeface="Calibri" panose="020F0502020204030204" pitchFamily="34" charset="0"/>
            <a:ea typeface="Calibri" panose="020F0502020204030204" pitchFamily="34" charset="0"/>
            <a:cs typeface="Times New Roman" panose="02020603050405020304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/>
          <a:lstStyle>
            <a:lvl1pPr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/>
          <a:lstStyle>
            <a:lvl1pPr algn="r"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/>
          <a:lstStyle>
            <a:lvl1pPr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320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/>
          <a:lstStyle>
            <a:lvl1pPr algn="r"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0034ABB1-2AB0-46A3-A2EE-FB812F2083C6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/>
          <a:lstStyle>
            <a:lvl1pPr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2925" y="0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/>
          <a:lstStyle>
            <a:lvl1pPr algn="r"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21025" y="509588"/>
            <a:ext cx="3683000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188" y="3228975"/>
            <a:ext cx="7942262" cy="3059113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t" anchorCtr="0" compatLnSpc="1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363"/>
            <a:ext cx="4300538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/>
          <a:lstStyle>
            <a:lvl1pPr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uk-UA" altLang="uk-UA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2925" y="6456363"/>
            <a:ext cx="4302125" cy="33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92628" tIns="46314" rIns="92628" bIns="46314" numCol="1" anchor="b" anchorCtr="0" compatLnSpc="1"/>
          <a:lstStyle>
            <a:lvl1pPr algn="r" defTabSz="926465" eaLnBrk="1" hangingPunct="1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B493EE85-1219-4989-95C8-2477BA32546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9458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>
            <a:prstTxWarp prst="textNoShape">
              <a:avLst/>
            </a:prstTxWarp>
          </a:bodyPr>
          <a:lstStyle/>
          <a:p>
            <a:endParaRPr lang="uk-UA" smtClean="0">
              <a:latin typeface="Arial" charset="0"/>
            </a:endParaRPr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25513"/>
            <a:fld id="{C454AA83-5373-4A99-BC91-611E0DBBCE86}" type="slidenum">
              <a:rPr lang="ru-RU" altLang="uk-UA" smtClean="0">
                <a:latin typeface="Arial" charset="0"/>
                <a:cs typeface="Arial" charset="0"/>
              </a:rPr>
              <a:pPr defTabSz="925513"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раз слайда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1506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>
            <a:prstTxWarp prst="textNoShape">
              <a:avLst/>
            </a:prstTxWarp>
          </a:bodyPr>
          <a:lstStyle/>
          <a:p>
            <a:endParaRPr lang="uk-UA" smtClean="0">
              <a:latin typeface="Arial" charset="0"/>
            </a:endParaRPr>
          </a:p>
        </p:txBody>
      </p:sp>
      <p:sp>
        <p:nvSpPr>
          <p:cNvPr id="21507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defTabSz="925513"/>
            <a:fld id="{B297D914-2F5D-4EEF-AAC9-E4E45D1185C9}" type="slidenum">
              <a:rPr lang="ru-RU" altLang="uk-UA" smtClean="0">
                <a:latin typeface="Arial" charset="0"/>
                <a:cs typeface="Arial" charset="0"/>
              </a:rPr>
              <a:pPr defTabSz="925513"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105402-6B88-4802-9C14-08ADCC4EB31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3960F-77CA-46C4-82BA-5E1C2D22F55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1ECDD-ECEC-4716-A8CB-C1FA2ED071A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790DD-593A-4A89-87B0-CC74F1491A3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14950-A147-4D17-9B05-DD4153C9A92C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35550" y="1600200"/>
            <a:ext cx="437515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35550" y="3938589"/>
            <a:ext cx="437515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932F3-0B4D-45B4-8929-303010DC68C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43F478-8E5C-4EDB-8731-8F555D9B90C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163F3-C6AB-460B-8A97-584577DC735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93C7A-861F-446B-AFDE-9B966754CFB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422403-1B24-44CC-A617-C2154897175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4914F3-F0B9-4B4E-B533-45BA0C5DE8A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25137-8FAC-4BC5-9209-043135E34974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EAC65-B855-4995-A7E0-C9EF42714A2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1118E-4745-4152-B8BC-D55D0D38F5A2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E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uk-UA" smtClean="0"/>
              <a:t>Образец текста</a:t>
            </a:r>
          </a:p>
          <a:p>
            <a:pPr lvl="1"/>
            <a:r>
              <a:rPr lang="ru-RU" altLang="uk-UA" smtClean="0"/>
              <a:t>Второй уровень</a:t>
            </a:r>
          </a:p>
          <a:p>
            <a:pPr lvl="2"/>
            <a:r>
              <a:rPr lang="ru-RU" altLang="uk-UA" smtClean="0"/>
              <a:t>Третий уровень</a:t>
            </a:r>
          </a:p>
          <a:p>
            <a:pPr lvl="3"/>
            <a:r>
              <a:rPr lang="ru-RU" altLang="uk-UA" smtClean="0"/>
              <a:t>Четвертый уровень</a:t>
            </a:r>
          </a:p>
          <a:p>
            <a:pPr lvl="4"/>
            <a:r>
              <a:rPr lang="ru-RU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l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4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04B5367E-58A1-445F-875B-F64178C7D686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.x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solidFill>
            <a:srgbClr val="A0A8BB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r>
              <a:rPr lang="uk-UA" altLang="uk-UA" sz="2000" b="1">
                <a:solidFill>
                  <a:srgbClr val="FFFFFF"/>
                </a:solidFill>
                <a:latin typeface="Arial Black" pitchFamily="34" charset="0"/>
                <a:ea typeface="Calibri" pitchFamily="34" charset="0"/>
                <a:cs typeface="Times New Roman" pitchFamily="18" charset="0"/>
              </a:rPr>
              <a:t>СУББАСЕЙН СЕРЕДНЬОГО ДНІПРА</a:t>
            </a:r>
            <a:endParaRPr lang="uk-UA" altLang="uk-UA" sz="1100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18437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/>
              <a:t>   </a:t>
            </a:r>
            <a:endParaRPr lang="ru-RU" sz="800" b="1"/>
          </a:p>
          <a:p>
            <a:pPr eaLnBrk="0" hangingPunct="0"/>
            <a:r>
              <a:rPr lang="uk-UA" sz="800"/>
              <a:t>  </a:t>
            </a:r>
          </a:p>
        </p:txBody>
      </p:sp>
      <p:sp>
        <p:nvSpPr>
          <p:cNvPr id="18438" name="Прямоугольник 16"/>
          <p:cNvSpPr>
            <a:spLocks noChangeArrowheads="1"/>
          </p:cNvSpPr>
          <p:nvPr/>
        </p:nvSpPr>
        <p:spPr bwMode="auto">
          <a:xfrm>
            <a:off x="233362" y="2847975"/>
            <a:ext cx="4791645" cy="27955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hangingPunct="0"/>
            <a:r>
              <a:rPr lang="uk-UA" sz="800" b="1" dirty="0"/>
              <a:t>Органічні</a:t>
            </a:r>
            <a:r>
              <a:rPr lang="ru-RU" sz="800" b="1" dirty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r>
              <a:rPr lang="uk-UA" sz="800" b="1" dirty="0"/>
              <a:t>БСК (норма – 3 </a:t>
            </a:r>
            <a:r>
              <a:rPr lang="ru-RU" sz="800" b="1" dirty="0"/>
              <a:t>мг</a:t>
            </a:r>
            <a:r>
              <a:rPr lang="uk-UA" sz="800" b="1" dirty="0"/>
              <a:t>О</a:t>
            </a:r>
            <a:r>
              <a:rPr lang="uk-UA" sz="800" b="1" baseline="-25000" dirty="0"/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ru-RU" sz="800" dirty="0"/>
              <a:t>)</a:t>
            </a:r>
            <a:r>
              <a:rPr lang="uk-UA" sz="800" dirty="0"/>
              <a:t>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мінімальне значення – </a:t>
            </a:r>
            <a:r>
              <a:rPr lang="ru-RU" sz="800" dirty="0"/>
              <a:t>1,10</a:t>
            </a:r>
            <a:r>
              <a:rPr lang="uk-UA" sz="800" dirty="0"/>
              <a:t>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 </a:t>
            </a:r>
            <a:r>
              <a:rPr lang="ru-RU" sz="800" dirty="0"/>
              <a:t>      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максимальне значення - зафіксовано </a:t>
            </a:r>
            <a:r>
              <a:rPr lang="uk-UA" sz="800" b="1" dirty="0"/>
              <a:t>перевищення:</a:t>
            </a:r>
          </a:p>
          <a:p>
            <a:pPr eaLnBrk="0" hangingPunct="0"/>
            <a:r>
              <a:rPr lang="uk-UA" sz="800" dirty="0"/>
              <a:t>-3,50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 </a:t>
            </a:r>
            <a:r>
              <a:rPr lang="uk-UA" sz="800" dirty="0">
                <a:solidFill>
                  <a:srgbClr val="000000"/>
                </a:solidFill>
              </a:rPr>
              <a:t>р.</a:t>
            </a:r>
            <a:r>
              <a:rPr lang="ru-RU" sz="800" dirty="0"/>
              <a:t> </a:t>
            </a:r>
            <a:r>
              <a:rPr lang="ru-RU" sz="800" dirty="0" err="1"/>
              <a:t>Дніпро</a:t>
            </a:r>
            <a:r>
              <a:rPr lang="ru-RU" sz="800" dirty="0"/>
              <a:t>, 897 км, </a:t>
            </a:r>
            <a:r>
              <a:rPr lang="ru-RU" sz="800" dirty="0" err="1"/>
              <a:t>м.Вишгород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м.Київ</a:t>
            </a:r>
            <a:r>
              <a:rPr lang="ru-RU" sz="800" dirty="0"/>
              <a:t>;</a:t>
            </a:r>
            <a:endParaRPr lang="uk-UA" sz="800" b="1" dirty="0"/>
          </a:p>
          <a:p>
            <a:pPr eaLnBrk="0" hangingPunct="0">
              <a:buFontTx/>
              <a:buChar char="-"/>
            </a:pPr>
            <a:r>
              <a:rPr lang="en-US" altLang="uk-UA" sz="800" dirty="0"/>
              <a:t>4</a:t>
            </a:r>
            <a:r>
              <a:rPr lang="uk-UA" sz="800" dirty="0"/>
              <a:t>,</a:t>
            </a:r>
            <a:r>
              <a:rPr lang="en-US" altLang="uk-UA" sz="800" dirty="0"/>
              <a:t>00</a:t>
            </a:r>
            <a:r>
              <a:rPr lang="uk-UA" sz="800" dirty="0"/>
              <a:t>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 </a:t>
            </a:r>
            <a:r>
              <a:rPr lang="uk-UA" sz="800" dirty="0">
                <a:solidFill>
                  <a:srgbClr val="000000"/>
                </a:solidFill>
              </a:rPr>
              <a:t>р.</a:t>
            </a:r>
            <a:r>
              <a:rPr lang="ru-RU" sz="800" dirty="0"/>
              <a:t> </a:t>
            </a:r>
            <a:r>
              <a:rPr lang="ru-RU" sz="800" dirty="0" err="1"/>
              <a:t>Дніпро</a:t>
            </a:r>
            <a:r>
              <a:rPr lang="ru-RU" sz="800" dirty="0"/>
              <a:t>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з/с;</a:t>
            </a:r>
          </a:p>
          <a:p>
            <a:pPr eaLnBrk="0" hangingPunct="0">
              <a:buFontTx/>
              <a:buChar char="-"/>
            </a:pPr>
            <a:r>
              <a:rPr lang="uk-UA" sz="800" dirty="0"/>
              <a:t>3,</a:t>
            </a:r>
            <a:r>
              <a:rPr lang="en-US" altLang="uk-UA" sz="800" dirty="0"/>
              <a:t>64</a:t>
            </a:r>
            <a:r>
              <a:rPr lang="uk-UA" sz="800" dirty="0"/>
              <a:t> мгО</a:t>
            </a:r>
            <a:r>
              <a:rPr lang="uk-UA" sz="8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</a:t>
            </a:r>
            <a:r>
              <a:rPr lang="uk-UA" sz="800" dirty="0"/>
              <a:t> 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 err="1"/>
              <a:t>Дніпро</a:t>
            </a:r>
            <a:r>
              <a:rPr lang="ru-RU" sz="800" dirty="0"/>
              <a:t>,</a:t>
            </a:r>
            <a:r>
              <a:rPr lang="en-US" sz="800" dirty="0"/>
              <a:t> </a:t>
            </a:r>
            <a:r>
              <a:rPr lang="ru-RU" sz="800" dirty="0"/>
              <a:t>580 км, </a:t>
            </a:r>
            <a:r>
              <a:rPr lang="ru-RU" sz="800" dirty="0" err="1"/>
              <a:t>правий</a:t>
            </a:r>
            <a:r>
              <a:rPr lang="ru-RU" sz="800" dirty="0"/>
              <a:t> берег, </a:t>
            </a:r>
            <a:r>
              <a:rPr lang="ru-RU" sz="800" dirty="0" err="1"/>
              <a:t>питний</a:t>
            </a:r>
            <a:r>
              <a:rPr lang="ru-RU" sz="800" dirty="0"/>
              <a:t> в/з м. </a:t>
            </a:r>
            <a:r>
              <a:rPr lang="ru-RU" sz="800" dirty="0" err="1"/>
              <a:t>Світловодськ</a:t>
            </a:r>
            <a:endParaRPr lang="ru-RU" sz="800" dirty="0"/>
          </a:p>
          <a:p>
            <a:pPr eaLnBrk="0" hangingPunct="0">
              <a:buFontTx/>
              <a:buChar char="-"/>
            </a:pPr>
            <a:r>
              <a:rPr lang="en-US" altLang="ru-RU" sz="800" dirty="0"/>
              <a:t>3</a:t>
            </a:r>
            <a:r>
              <a:rPr lang="uk-UA" altLang="ru-RU" sz="800" dirty="0"/>
              <a:t>,</a:t>
            </a:r>
            <a:r>
              <a:rPr lang="en-US" altLang="ru-RU" sz="800" dirty="0"/>
              <a:t>20 </a:t>
            </a:r>
            <a:r>
              <a:rPr lang="uk-UA" altLang="en-US" sz="800" dirty="0" err="1"/>
              <a:t>мгО</a:t>
            </a:r>
            <a:r>
              <a:rPr lang="uk-UA" altLang="en-US" sz="800" dirty="0"/>
              <a:t>/дм</a:t>
            </a:r>
            <a:r>
              <a:rPr lang="uk-UA" altLang="en-US" sz="800" baseline="30000" dirty="0"/>
              <a:t>3</a:t>
            </a:r>
            <a:r>
              <a:rPr lang="uk-UA" altLang="en-US" sz="800" dirty="0"/>
              <a:t> </a:t>
            </a:r>
            <a:r>
              <a:rPr lang="uk-UA" altLang="en-US" sz="800" dirty="0" err="1"/>
              <a:t>р.Дніпро</a:t>
            </a:r>
            <a:r>
              <a:rPr lang="uk-UA" altLang="en-US" sz="800" dirty="0"/>
              <a:t>, 580 км, </a:t>
            </a:r>
            <a:r>
              <a:rPr lang="uk-UA" altLang="en-US" sz="800" dirty="0" err="1"/>
              <a:t>Власівський</a:t>
            </a:r>
            <a:r>
              <a:rPr lang="uk-UA" altLang="en-US" sz="800" dirty="0"/>
              <a:t> водозабір КП “Кременчук водоканал”</a:t>
            </a:r>
          </a:p>
          <a:p>
            <a:pPr eaLnBrk="0" hangingPunct="0">
              <a:buFontTx/>
              <a:buChar char="-"/>
            </a:pPr>
            <a:r>
              <a:rPr lang="uk-UA" altLang="en-US" sz="800" dirty="0"/>
              <a:t>3,40 мг/дм3 </a:t>
            </a:r>
            <a:r>
              <a:rPr lang="uk-UA" altLang="en-US" sz="800" dirty="0" err="1"/>
              <a:t>р.Дніпро</a:t>
            </a:r>
            <a:r>
              <a:rPr lang="uk-UA" altLang="en-US" sz="800" dirty="0"/>
              <a:t>, 550 км Горішні плавні, водозабір</a:t>
            </a:r>
          </a:p>
          <a:p>
            <a:pPr eaLnBrk="0" hangingPunct="0">
              <a:buFontTx/>
              <a:buChar char="-"/>
            </a:pPr>
            <a:r>
              <a:rPr lang="uk-UA" altLang="en-US" sz="800" dirty="0"/>
              <a:t>3,21 мг/дм3 </a:t>
            </a:r>
            <a:r>
              <a:rPr lang="uk-UA" altLang="en-US" sz="800" dirty="0" err="1"/>
              <a:t>р.Дніпро</a:t>
            </a:r>
            <a:r>
              <a:rPr lang="uk-UA" altLang="en-US" sz="800" dirty="0"/>
              <a:t>, 476 км, Верхньодніпровськ, питний в/з</a:t>
            </a:r>
          </a:p>
          <a:p>
            <a:pPr eaLnBrk="0" hangingPunct="0">
              <a:buFontTx/>
              <a:buChar char="-"/>
            </a:pPr>
            <a:r>
              <a:rPr lang="uk-UA" altLang="en-US" sz="800" dirty="0"/>
              <a:t>3,18 мг/дм3, </a:t>
            </a:r>
            <a:r>
              <a:rPr lang="uk-UA" altLang="en-US" sz="800" dirty="0" err="1"/>
              <a:t>р.Дніпрро</a:t>
            </a:r>
            <a:r>
              <a:rPr lang="uk-UA" altLang="en-US" sz="800" dirty="0"/>
              <a:t>, 462 км, </a:t>
            </a:r>
            <a:r>
              <a:rPr lang="uk-UA" altLang="en-US" sz="800" dirty="0" err="1"/>
              <a:t>смт.Аули</a:t>
            </a:r>
            <a:r>
              <a:rPr lang="uk-UA" altLang="en-US" sz="800" dirty="0"/>
              <a:t>, питний в/з </a:t>
            </a:r>
            <a:r>
              <a:rPr lang="uk-UA" altLang="en-US" sz="800" dirty="0" err="1"/>
              <a:t>м.Дніпро</a:t>
            </a:r>
            <a:r>
              <a:rPr lang="uk-UA" altLang="en-US" sz="800" dirty="0"/>
              <a:t> і Кам</a:t>
            </a:r>
            <a:r>
              <a:rPr lang="en-US" altLang="en-US" sz="800" dirty="0"/>
              <a:t>’</a:t>
            </a:r>
            <a:r>
              <a:rPr lang="uk-UA" altLang="en-US" sz="800" dirty="0" err="1"/>
              <a:t>янське</a:t>
            </a:r>
            <a:endParaRPr lang="ru-RU" altLang="en-US" sz="800" dirty="0"/>
          </a:p>
          <a:p>
            <a:pPr eaLnBrk="0" hangingPunct="0">
              <a:buFontTx/>
              <a:buChar char="-"/>
            </a:pPr>
            <a:r>
              <a:rPr lang="uk-UA" sz="800" dirty="0">
                <a:solidFill>
                  <a:srgbClr val="000000"/>
                </a:solidFill>
              </a:rPr>
              <a:t>3,04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</a:t>
            </a:r>
            <a:r>
              <a:rPr lang="uk-UA" sz="800" dirty="0">
                <a:solidFill>
                  <a:srgbClr val="000000"/>
                </a:solidFill>
              </a:rPr>
              <a:t>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  <a:r>
              <a:rPr lang="uk-UA" sz="800" dirty="0"/>
              <a:t>;</a:t>
            </a:r>
          </a:p>
          <a:p>
            <a:pPr eaLnBrk="0" hangingPunct="0">
              <a:buFontTx/>
              <a:buChar char="-"/>
            </a:pPr>
            <a:r>
              <a:rPr lang="uk-UA" sz="800" dirty="0"/>
              <a:t>3,28 мгО</a:t>
            </a:r>
            <a:r>
              <a:rPr lang="uk-UA" sz="8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</a:t>
            </a:r>
            <a:r>
              <a:rPr lang="uk-UA" sz="800" dirty="0"/>
              <a:t>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274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endParaRPr lang="ru-RU" sz="800" dirty="0"/>
          </a:p>
          <a:p>
            <a:pPr eaLnBrk="0" hangingPunct="0">
              <a:buFontTx/>
              <a:buChar char="-"/>
            </a:pPr>
            <a:r>
              <a:rPr lang="uk-UA" sz="800" dirty="0"/>
              <a:t>3,28 мгО</a:t>
            </a:r>
            <a:r>
              <a:rPr lang="uk-UA" sz="8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</a:t>
            </a:r>
            <a:r>
              <a:rPr lang="ru-RU" sz="800" dirty="0"/>
              <a:t> </a:t>
            </a:r>
            <a:r>
              <a:rPr lang="uk-UA" sz="800" dirty="0"/>
              <a:t> 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endParaRPr lang="ru-RU" sz="800" dirty="0"/>
          </a:p>
          <a:p>
            <a:pPr eaLnBrk="0" hangingPunct="0">
              <a:buFontTx/>
              <a:buChar char="-"/>
            </a:pPr>
            <a:r>
              <a:rPr lang="uk-UA" sz="800" dirty="0">
                <a:solidFill>
                  <a:srgbClr val="000000"/>
                </a:solidFill>
              </a:rPr>
              <a:t>3,52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р.Гнилоп</a:t>
            </a:r>
            <a:r>
              <a:rPr lang="en-US" sz="800" dirty="0">
                <a:solidFill>
                  <a:srgbClr val="000000"/>
                </a:solidFill>
              </a:rPr>
              <a:t>’</a:t>
            </a:r>
            <a:r>
              <a:rPr lang="uk-UA" sz="800" dirty="0">
                <a:solidFill>
                  <a:srgbClr val="000000"/>
                </a:solidFill>
              </a:rPr>
              <a:t>ять</a:t>
            </a:r>
            <a:r>
              <a:rPr lang="ru-RU" sz="800" dirty="0">
                <a:solidFill>
                  <a:srgbClr val="000000"/>
                </a:solidFill>
              </a:rPr>
              <a:t>, </a:t>
            </a:r>
            <a:r>
              <a:rPr lang="ru-RU" sz="800" dirty="0" err="1">
                <a:solidFill>
                  <a:srgbClr val="000000"/>
                </a:solidFill>
              </a:rPr>
              <a:t>Бердичівське</a:t>
            </a:r>
            <a:r>
              <a:rPr lang="ru-RU" sz="800" dirty="0">
                <a:solidFill>
                  <a:srgbClr val="000000"/>
                </a:solidFill>
              </a:rPr>
              <a:t> </a:t>
            </a:r>
            <a:r>
              <a:rPr lang="ru-RU" sz="800" dirty="0" err="1">
                <a:solidFill>
                  <a:srgbClr val="000000"/>
                </a:solidFill>
              </a:rPr>
              <a:t>вдсх</a:t>
            </a:r>
            <a:r>
              <a:rPr lang="ru-RU" sz="800" dirty="0">
                <a:solidFill>
                  <a:srgbClr val="000000"/>
                </a:solidFill>
              </a:rPr>
              <a:t>.,  59 км, </a:t>
            </a:r>
            <a:r>
              <a:rPr lang="ru-RU" sz="800" dirty="0" err="1">
                <a:solidFill>
                  <a:srgbClr val="000000"/>
                </a:solidFill>
              </a:rPr>
              <a:t>питний</a:t>
            </a:r>
            <a:r>
              <a:rPr lang="ru-RU" sz="800" dirty="0">
                <a:solidFill>
                  <a:srgbClr val="000000"/>
                </a:solidFill>
              </a:rPr>
              <a:t> в/з </a:t>
            </a:r>
            <a:r>
              <a:rPr lang="ru-RU" sz="800" dirty="0" err="1">
                <a:solidFill>
                  <a:srgbClr val="000000"/>
                </a:solidFill>
              </a:rPr>
              <a:t>м.Бердичів</a:t>
            </a:r>
            <a:endParaRPr lang="ru-RU" sz="800" dirty="0">
              <a:solidFill>
                <a:srgbClr val="000000"/>
              </a:solidFill>
            </a:endParaRPr>
          </a:p>
          <a:p>
            <a:pPr eaLnBrk="0" hangingPunct="0">
              <a:buFontTx/>
              <a:buChar char="-"/>
            </a:pPr>
            <a:r>
              <a:rPr lang="uk-UA" sz="800" dirty="0">
                <a:solidFill>
                  <a:srgbClr val="000000"/>
                </a:solidFill>
              </a:rPr>
              <a:t>3,04 мгО2/дм</a:t>
            </a:r>
            <a:r>
              <a:rPr lang="uk-UA" sz="800" baseline="30000" dirty="0">
                <a:solidFill>
                  <a:srgbClr val="000000"/>
                </a:solidFill>
              </a:rPr>
              <a:t>3</a:t>
            </a:r>
            <a:r>
              <a:rPr lang="uk-UA" sz="800" dirty="0">
                <a:solidFill>
                  <a:srgbClr val="000000"/>
                </a:solidFill>
              </a:rPr>
              <a:t>,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31 км, 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endParaRPr lang="uk-UA" sz="800" b="1" dirty="0"/>
          </a:p>
          <a:p>
            <a:pPr eaLnBrk="0" hangingPunct="0">
              <a:buFontTx/>
              <a:buChar char="-"/>
            </a:pPr>
            <a:r>
              <a:rPr lang="uk-UA" sz="800" dirty="0">
                <a:solidFill>
                  <a:srgbClr val="000000"/>
                </a:solidFill>
              </a:rPr>
              <a:t>3,28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</a:t>
            </a:r>
            <a:r>
              <a:rPr lang="uk-UA" sz="800" baseline="30000" dirty="0"/>
              <a:t> </a:t>
            </a:r>
            <a:r>
              <a:rPr lang="ru-RU" sz="800" dirty="0" err="1"/>
              <a:t>р.Ірша</a:t>
            </a:r>
            <a:r>
              <a:rPr lang="ru-RU" sz="800" dirty="0"/>
              <a:t>, 8км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endParaRPr lang="ru-RU" sz="800" dirty="0"/>
          </a:p>
          <a:p>
            <a:pPr eaLnBrk="0" hangingPunct="0">
              <a:buFontTx/>
              <a:buChar char="-"/>
            </a:pPr>
            <a:r>
              <a:rPr lang="uk-UA" sz="800" dirty="0">
                <a:solidFill>
                  <a:srgbClr val="000000"/>
                </a:solidFill>
              </a:rPr>
              <a:t>3,10 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>
                <a:solidFill>
                  <a:srgbClr val="000000"/>
                </a:solidFill>
              </a:rPr>
              <a:t>/дм</a:t>
            </a:r>
            <a:r>
              <a:rPr lang="uk-UA" sz="800" baseline="30000" dirty="0">
                <a:solidFill>
                  <a:srgbClr val="000000"/>
                </a:solidFill>
              </a:rPr>
              <a:t>3</a:t>
            </a:r>
            <a:r>
              <a:rPr lang="uk-UA" sz="800" baseline="30000" dirty="0"/>
              <a:t>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</a:t>
            </a:r>
            <a:r>
              <a:rPr lang="uk-UA" altLang="ru-RU" sz="800" dirty="0"/>
              <a:t>118, 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м.</a:t>
            </a:r>
            <a:r>
              <a:rPr lang="uk-UA" altLang="ru-RU" sz="800" dirty="0"/>
              <a:t> Богуслав</a:t>
            </a:r>
          </a:p>
          <a:p>
            <a:pPr eaLnBrk="0" hangingPunct="0">
              <a:buFontTx/>
              <a:buChar char="-"/>
            </a:pPr>
            <a:r>
              <a:rPr lang="ru-RU" sz="800" dirty="0"/>
              <a:t> </a:t>
            </a:r>
            <a:r>
              <a:rPr lang="uk-UA" sz="800" b="1" dirty="0"/>
              <a:t>ХСК (норма – 50 мгО</a:t>
            </a:r>
            <a:r>
              <a:rPr lang="uk-UA" sz="800" b="1" baseline="-25000" dirty="0">
                <a:solidFill>
                  <a:srgbClr val="000000"/>
                </a:solidFill>
              </a:rPr>
              <a:t>2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uk-UA" sz="800" dirty="0"/>
              <a:t>):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 мінімальне значення – </a:t>
            </a:r>
            <a:r>
              <a:rPr lang="ru-RU" sz="800" dirty="0"/>
              <a:t>2</a:t>
            </a:r>
            <a:r>
              <a:rPr lang="en-US" altLang="ru-RU" sz="800" dirty="0"/>
              <a:t>8.0</a:t>
            </a:r>
            <a:r>
              <a:rPr lang="ru-RU" sz="800" dirty="0"/>
              <a:t> </a:t>
            </a:r>
            <a:r>
              <a:rPr lang="uk-UA" sz="800" dirty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baseline="-250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</a:t>
            </a:r>
            <a:r>
              <a:rPr lang="uk-UA" sz="800" baseline="30000" dirty="0"/>
              <a:t>3 </a:t>
            </a:r>
            <a:r>
              <a:rPr lang="uk-UA" sz="900" dirty="0"/>
              <a:t> </a:t>
            </a:r>
            <a:endParaRPr lang="uk-UA" sz="800" dirty="0"/>
          </a:p>
          <a:p>
            <a:pPr eaLnBrk="0" hangingPunct="0">
              <a:buFont typeface="Arial" charset="0"/>
              <a:buChar char="•"/>
            </a:pPr>
            <a:r>
              <a:rPr lang="uk-UA" sz="800" dirty="0"/>
              <a:t> максимальне значення</a:t>
            </a:r>
            <a:r>
              <a:rPr lang="uk-UA" sz="800" b="1" dirty="0"/>
              <a:t>: </a:t>
            </a:r>
            <a:r>
              <a:rPr lang="uk-UA" sz="800" dirty="0"/>
              <a:t>- </a:t>
            </a:r>
            <a:r>
              <a:rPr lang="en-US" altLang="uk-UA" sz="800" dirty="0"/>
              <a:t>48.19</a:t>
            </a:r>
            <a:r>
              <a:rPr lang="ru-RU" sz="800" dirty="0"/>
              <a:t>,0</a:t>
            </a:r>
            <a:r>
              <a:rPr lang="uk-UA" sz="800" dirty="0">
                <a:solidFill>
                  <a:srgbClr val="FF0000"/>
                </a:solidFill>
              </a:rPr>
              <a:t> </a:t>
            </a:r>
            <a:r>
              <a:rPr lang="uk-UA" sz="800" dirty="0"/>
              <a:t>мгО</a:t>
            </a:r>
            <a:r>
              <a:rPr lang="uk-UA" sz="800" dirty="0">
                <a:solidFill>
                  <a:srgbClr val="000000"/>
                </a:solidFill>
              </a:rPr>
              <a:t>2</a:t>
            </a:r>
            <a:r>
              <a:rPr lang="uk-UA" sz="800" dirty="0"/>
              <a:t>/дм3</a:t>
            </a:r>
          </a:p>
          <a:p>
            <a:pPr eaLnBrk="0" hangingPunct="0"/>
            <a:endParaRPr lang="uk-UA" altLang="ru-RU" sz="800" dirty="0"/>
          </a:p>
        </p:txBody>
      </p:sp>
      <p:sp>
        <p:nvSpPr>
          <p:cNvPr id="18439" name="Прямоугольник 17"/>
          <p:cNvSpPr>
            <a:spLocks noChangeArrowheads="1"/>
          </p:cNvSpPr>
          <p:nvPr/>
        </p:nvSpPr>
        <p:spPr bwMode="auto">
          <a:xfrm>
            <a:off x="200024" y="5540375"/>
            <a:ext cx="4824984" cy="119062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eaLnBrk="0" hangingPunct="0"/>
            <a:r>
              <a:rPr lang="ru-RU" sz="800" b="1" dirty="0" err="1"/>
              <a:t>Біогенні</a:t>
            </a:r>
            <a:r>
              <a:rPr lang="ru-RU" sz="800" b="1" dirty="0"/>
              <a:t> </a:t>
            </a:r>
            <a:r>
              <a:rPr lang="ru-RU" sz="800" b="1" dirty="0" err="1"/>
              <a:t>показники</a:t>
            </a:r>
            <a:endParaRPr lang="ru-RU" sz="800" b="1" dirty="0"/>
          </a:p>
          <a:p>
            <a:pPr eaLnBrk="0" hangingPunct="0"/>
            <a:r>
              <a:rPr lang="ru-RU" sz="800" dirty="0" err="1"/>
              <a:t>Амоній</a:t>
            </a:r>
            <a:r>
              <a:rPr lang="ru-RU" sz="800" dirty="0"/>
              <a:t> </a:t>
            </a:r>
            <a:r>
              <a:rPr lang="ru-RU" sz="800" dirty="0" err="1"/>
              <a:t>іони</a:t>
            </a:r>
            <a:r>
              <a:rPr lang="ru-RU" sz="800" dirty="0"/>
              <a:t> (норма – 1,28 </a:t>
            </a:r>
            <a:r>
              <a:rPr lang="uk-UA" sz="800" dirty="0"/>
              <a:t>мг/</a:t>
            </a:r>
            <a:r>
              <a:rPr lang="ru-RU" sz="800" dirty="0"/>
              <a:t>дм</a:t>
            </a:r>
            <a:r>
              <a:rPr lang="ru-RU" sz="800" baseline="30000" dirty="0"/>
              <a:t>3</a:t>
            </a:r>
            <a:r>
              <a:rPr lang="uk-UA" sz="800" dirty="0"/>
              <a:t>) </a:t>
            </a:r>
            <a:r>
              <a:rPr lang="ru-RU" sz="800" dirty="0"/>
              <a:t>в межах </a:t>
            </a:r>
            <a:r>
              <a:rPr lang="ru-RU" sz="800" dirty="0" err="1"/>
              <a:t>від</a:t>
            </a:r>
            <a:r>
              <a:rPr lang="uk-UA" sz="800" dirty="0"/>
              <a:t>0,13 мг/</a:t>
            </a:r>
            <a:r>
              <a:rPr lang="ru-RU" sz="800" dirty="0"/>
              <a:t>дм</a:t>
            </a:r>
            <a:r>
              <a:rPr lang="ru-RU" sz="800" baseline="30000" dirty="0"/>
              <a:t>3 </a:t>
            </a:r>
            <a:r>
              <a:rPr lang="ru-RU" sz="800" dirty="0"/>
              <a:t> до </a:t>
            </a:r>
            <a:r>
              <a:rPr lang="ru-RU" sz="800" baseline="30000" dirty="0"/>
              <a:t> </a:t>
            </a:r>
            <a:r>
              <a:rPr lang="ru-RU" sz="800" dirty="0"/>
              <a:t>0,57</a:t>
            </a:r>
            <a:r>
              <a:rPr lang="uk-UA" sz="800" dirty="0"/>
              <a:t>мг/</a:t>
            </a:r>
            <a:r>
              <a:rPr lang="ru-RU" sz="800" dirty="0"/>
              <a:t>дм</a:t>
            </a:r>
            <a:r>
              <a:rPr lang="ru-RU" sz="800" baseline="30000" dirty="0"/>
              <a:t>3</a:t>
            </a:r>
            <a:endParaRPr lang="en-US" sz="800" dirty="0"/>
          </a:p>
          <a:p>
            <a:pPr eaLnBrk="0" hangingPunct="0"/>
            <a:r>
              <a:rPr lang="ru-RU" sz="800" dirty="0"/>
              <a:t>Фосфат-</a:t>
            </a:r>
            <a:r>
              <a:rPr lang="ru-RU" sz="800" dirty="0" err="1"/>
              <a:t>іони</a:t>
            </a:r>
            <a:r>
              <a:rPr lang="ru-RU" sz="800" dirty="0"/>
              <a:t> (норма – 3,5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 в межах </a:t>
            </a:r>
            <a:r>
              <a:rPr lang="ru-RU" sz="800" dirty="0" err="1"/>
              <a:t>від</a:t>
            </a:r>
            <a:r>
              <a:rPr lang="ru-RU" sz="800" dirty="0"/>
              <a:t> 0,0</a:t>
            </a:r>
            <a:r>
              <a:rPr lang="uk-UA" altLang="ru-RU" sz="800" dirty="0"/>
              <a:t>4</a:t>
            </a:r>
            <a:r>
              <a:rPr lang="ru-RU" sz="800" dirty="0"/>
              <a:t> мг/дм</a:t>
            </a:r>
            <a:r>
              <a:rPr lang="ru-RU" sz="800" baseline="30000" dirty="0"/>
              <a:t>3 </a:t>
            </a:r>
            <a:r>
              <a:rPr lang="ru-RU" sz="800" dirty="0"/>
              <a:t> до 1,</a:t>
            </a:r>
            <a:r>
              <a:rPr lang="uk-UA" altLang="ru-RU" sz="800" dirty="0"/>
              <a:t>20</a:t>
            </a:r>
            <a:r>
              <a:rPr lang="ru-RU" sz="800" dirty="0"/>
              <a:t> мг/дм</a:t>
            </a:r>
            <a:r>
              <a:rPr lang="ru-RU" sz="800" baseline="30000" dirty="0"/>
              <a:t>3   </a:t>
            </a:r>
          </a:p>
          <a:p>
            <a:pPr eaLnBrk="0" hangingPunct="0"/>
            <a:r>
              <a:rPr lang="ru-RU" sz="800" dirty="0" err="1"/>
              <a:t>Нітрат-іони</a:t>
            </a:r>
            <a:r>
              <a:rPr lang="ru-RU" sz="800" dirty="0"/>
              <a:t> (норма – 45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</a:t>
            </a:r>
            <a:r>
              <a:rPr lang="uk-UA" sz="800" dirty="0"/>
              <a:t>мінімальне значення</a:t>
            </a:r>
            <a:r>
              <a:rPr lang="uk-UA" dirty="0"/>
              <a:t> </a:t>
            </a:r>
            <a:r>
              <a:rPr lang="uk-UA" sz="800" dirty="0"/>
              <a:t>0,72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</a:p>
          <a:p>
            <a:pPr eaLnBrk="0" hangingPunct="0"/>
            <a:r>
              <a:rPr lang="ru-RU" sz="800" dirty="0"/>
              <a:t> </a:t>
            </a:r>
            <a:r>
              <a:rPr lang="uk-UA" sz="800" dirty="0"/>
              <a:t>максимальне значення - зафіксовано </a:t>
            </a:r>
            <a:r>
              <a:rPr lang="uk-UA" sz="800" b="1" dirty="0"/>
              <a:t>перевищення:</a:t>
            </a:r>
            <a:r>
              <a:rPr lang="ru-RU" sz="800" dirty="0"/>
              <a:t> </a:t>
            </a:r>
            <a:r>
              <a:rPr lang="uk-UA" altLang="ru-RU" sz="800" dirty="0"/>
              <a:t>69</a:t>
            </a:r>
            <a:r>
              <a:rPr lang="uk-UA" sz="800" dirty="0"/>
              <a:t>,42 </a:t>
            </a:r>
            <a:r>
              <a:rPr lang="ru-RU" sz="800" dirty="0"/>
              <a:t>мг/дм</a:t>
            </a:r>
            <a:r>
              <a:rPr lang="ru-RU" sz="800" baseline="30000" dirty="0"/>
              <a:t>3, </a:t>
            </a:r>
            <a:r>
              <a:rPr lang="ru-RU" sz="800" dirty="0"/>
              <a:t>, </a:t>
            </a:r>
            <a:r>
              <a:rPr lang="uk-UA" altLang="ru-RU" sz="800" dirty="0"/>
              <a:t>118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</a:t>
            </a:r>
            <a:r>
              <a:rPr lang="uk-UA" altLang="ru-RU" sz="800" dirty="0" err="1"/>
              <a:t>огуслав</a:t>
            </a:r>
            <a:endParaRPr lang="en-US" sz="800" dirty="0"/>
          </a:p>
          <a:p>
            <a:pPr eaLnBrk="0" hangingPunct="0"/>
            <a:r>
              <a:rPr lang="ru-RU" sz="800" dirty="0" err="1"/>
              <a:t>Нітрит-іони</a:t>
            </a:r>
            <a:r>
              <a:rPr lang="ru-RU" sz="800" dirty="0"/>
              <a:t> (норма – 3,3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 в межах </a:t>
            </a:r>
            <a:r>
              <a:rPr lang="ru-RU" sz="800" dirty="0" err="1"/>
              <a:t>від</a:t>
            </a:r>
            <a:r>
              <a:rPr lang="ru-RU" sz="800" dirty="0"/>
              <a:t> 0,03 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/>
              <a:t> до</a:t>
            </a:r>
            <a:r>
              <a:rPr lang="ru-RU" sz="800" dirty="0"/>
              <a:t> 0,</a:t>
            </a:r>
            <a:r>
              <a:rPr lang="uk-UA" sz="800" dirty="0"/>
              <a:t>10 </a:t>
            </a:r>
            <a:r>
              <a:rPr lang="ru-RU" sz="800" dirty="0"/>
              <a:t>мг/дм</a:t>
            </a:r>
            <a:r>
              <a:rPr lang="ru-RU" sz="800" baseline="30000" dirty="0"/>
              <a:t>3</a:t>
            </a:r>
            <a:r>
              <a:rPr lang="uk-UA" sz="800" dirty="0"/>
              <a:t>  </a:t>
            </a:r>
            <a:endParaRPr lang="en-US" sz="800" dirty="0"/>
          </a:p>
          <a:p>
            <a:pPr eaLnBrk="0" hangingPunct="0"/>
            <a:r>
              <a:rPr lang="ru-RU" sz="800" dirty="0" err="1"/>
              <a:t>Сухий</a:t>
            </a:r>
            <a:r>
              <a:rPr lang="ru-RU" sz="800" dirty="0"/>
              <a:t> </a:t>
            </a:r>
            <a:r>
              <a:rPr lang="ru-RU" sz="800" dirty="0" err="1"/>
              <a:t>залишок</a:t>
            </a:r>
            <a:r>
              <a:rPr lang="ru-RU" sz="800" dirty="0"/>
              <a:t> (норма – 1000 </a:t>
            </a:r>
            <a:r>
              <a:rPr lang="uk-UA" sz="800" dirty="0"/>
              <a:t>мг/дм</a:t>
            </a:r>
            <a:r>
              <a:rPr lang="uk-UA" sz="800" baseline="30000" dirty="0"/>
              <a:t>3</a:t>
            </a:r>
            <a:r>
              <a:rPr lang="ru-RU" sz="800" dirty="0"/>
              <a:t>) в межах </a:t>
            </a:r>
            <a:r>
              <a:rPr lang="ru-RU" sz="800" dirty="0" err="1"/>
              <a:t>від</a:t>
            </a:r>
            <a:r>
              <a:rPr lang="ru-RU" sz="800" dirty="0"/>
              <a:t> 2</a:t>
            </a:r>
            <a:r>
              <a:rPr lang="uk-UA" altLang="ru-RU" sz="800" dirty="0"/>
              <a:t>54</a:t>
            </a:r>
            <a:r>
              <a:rPr lang="ru-RU" sz="800" dirty="0"/>
              <a:t>,0 мг/дм</a:t>
            </a:r>
            <a:r>
              <a:rPr lang="ru-RU" sz="800" baseline="30000" dirty="0"/>
              <a:t>3 </a:t>
            </a:r>
            <a:r>
              <a:rPr lang="ru-RU" sz="800" dirty="0"/>
              <a:t>до </a:t>
            </a:r>
            <a:r>
              <a:rPr lang="uk-UA" sz="800" dirty="0"/>
              <a:t>536,00</a:t>
            </a:r>
            <a:r>
              <a:rPr lang="ru-RU" sz="800" dirty="0"/>
              <a:t> мг/дм</a:t>
            </a:r>
            <a:r>
              <a:rPr lang="ru-RU" sz="800" baseline="30000" dirty="0"/>
              <a:t>3   </a:t>
            </a:r>
            <a:endParaRPr lang="uk-UA" sz="800" baseline="30000" dirty="0"/>
          </a:p>
          <a:p>
            <a:pPr eaLnBrk="0" hangingPunct="0"/>
            <a:endParaRPr lang="uk-UA" sz="800" baseline="30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15925" y="549275"/>
            <a:ext cx="3641725" cy="33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Aft>
                <a:spcPts val="0"/>
              </a:spcAft>
              <a:defRPr/>
            </a:pPr>
            <a:r>
              <a:rPr lang="uk-UA" altLang="uk-UA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ВІДІБРАНО У БЕРЕЗНІ МІСЯЦІ</a:t>
            </a:r>
            <a:endParaRPr lang="uk-UA" altLang="uk-UA" sz="1600" i="1" dirty="0">
              <a:solidFill>
                <a:schemeClr val="tx1">
                  <a:lumMod val="50000"/>
                  <a:lumOff val="50000"/>
                </a:schemeClr>
              </a:solidFill>
              <a:latin typeface="Arial Black" panose="020B0A040201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441" name="Прямоугольник 19"/>
          <p:cNvSpPr>
            <a:spLocks noChangeArrowheads="1"/>
          </p:cNvSpPr>
          <p:nvPr/>
        </p:nvSpPr>
        <p:spPr bwMode="auto">
          <a:xfrm>
            <a:off x="200025" y="2414588"/>
            <a:ext cx="404177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uk-UA" sz="1200">
                <a:solidFill>
                  <a:schemeClr val="bg2"/>
                </a:solidFill>
                <a:latin typeface="Arial Black" pitchFamily="34" charset="0"/>
              </a:rPr>
              <a:t>ЯКІСТЬ ВОДИ У МІСЦЯХ ПИТНИХ ВОДОЗАБОРІВ</a:t>
            </a:r>
            <a:endParaRPr lang="ru-RU" sz="1200"/>
          </a:p>
        </p:txBody>
      </p:sp>
      <p:sp>
        <p:nvSpPr>
          <p:cNvPr id="15" name="Прямоугольник 14"/>
          <p:cNvSpPr/>
          <p:nvPr/>
        </p:nvSpPr>
        <p:spPr>
          <a:xfrm>
            <a:off x="5961063" y="2493963"/>
            <a:ext cx="3752850" cy="3397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spcAft>
                <a:spcPts val="0"/>
              </a:spcAft>
              <a:defRPr/>
            </a:pPr>
            <a:r>
              <a:rPr lang="uk-UA" altLang="uk-UA" sz="16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КАРТА БАСЕЙНУ/СУББАСЕЙНУ</a:t>
            </a:r>
          </a:p>
        </p:txBody>
      </p:sp>
      <p:sp>
        <p:nvSpPr>
          <p:cNvPr id="18443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44" name="Прямоугольник 22"/>
          <p:cNvSpPr>
            <a:spLocks noChangeArrowheads="1"/>
          </p:cNvSpPr>
          <p:nvPr/>
        </p:nvSpPr>
        <p:spPr bwMode="auto">
          <a:xfrm>
            <a:off x="5097015" y="2946400"/>
            <a:ext cx="4743897" cy="36369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eaLnBrk="0" hangingPunct="0"/>
            <a:r>
              <a:rPr lang="ru-RU" sz="800" b="1" dirty="0" err="1"/>
              <a:t>Небезпечні</a:t>
            </a:r>
            <a:r>
              <a:rPr lang="ru-RU" sz="800" b="1" dirty="0"/>
              <a:t> </a:t>
            </a:r>
            <a:r>
              <a:rPr lang="ru-RU" sz="800" b="1" dirty="0" err="1"/>
              <a:t>речовини</a:t>
            </a:r>
            <a:endParaRPr lang="ru-RU" sz="800" b="1" dirty="0"/>
          </a:p>
          <a:p>
            <a:pPr eaLnBrk="0" hangingPunct="0"/>
            <a:r>
              <a:rPr lang="ru-RU" sz="800" b="1" dirty="0"/>
              <a:t>ЗАФІКСОВАНО </a:t>
            </a:r>
            <a:r>
              <a:rPr lang="ru-RU" sz="800" b="1" dirty="0" err="1"/>
              <a:t>перевищення</a:t>
            </a:r>
            <a:r>
              <a:rPr lang="ru-RU" sz="800" b="1" dirty="0"/>
              <a:t> </a:t>
            </a:r>
            <a:r>
              <a:rPr lang="ru-RU" sz="800" b="1" dirty="0" err="1"/>
              <a:t>вмісту</a:t>
            </a:r>
            <a:r>
              <a:rPr lang="ru-RU" sz="800" b="1" dirty="0"/>
              <a:t> </a:t>
            </a:r>
            <a:r>
              <a:rPr lang="ru-RU" sz="800" b="1" dirty="0" err="1"/>
              <a:t>показників</a:t>
            </a:r>
            <a:r>
              <a:rPr lang="ru-RU" sz="800" b="1" dirty="0"/>
              <a:t>:</a:t>
            </a:r>
          </a:p>
          <a:p>
            <a:pPr eaLnBrk="0" hangingPunct="0"/>
            <a:endParaRPr lang="ru-RU" sz="800" dirty="0"/>
          </a:p>
          <a:p>
            <a:pPr eaLnBrk="0" hangingPunct="0"/>
            <a:r>
              <a:rPr lang="ru-RU" sz="800" b="1" dirty="0" err="1"/>
              <a:t>Заліза</a:t>
            </a:r>
            <a:r>
              <a:rPr lang="ru-RU" sz="800" b="1" dirty="0"/>
              <a:t> </a:t>
            </a:r>
            <a:r>
              <a:rPr lang="ru-RU" sz="800" b="1" dirty="0" err="1"/>
              <a:t>загального</a:t>
            </a:r>
            <a:r>
              <a:rPr lang="ru-RU" sz="800" dirty="0"/>
              <a:t> (</a:t>
            </a:r>
            <a:r>
              <a:rPr lang="ru-RU" sz="800" b="1" dirty="0"/>
              <a:t>норма – 0,3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</a:p>
          <a:p>
            <a:pPr eaLnBrk="0" hangingPunct="0"/>
            <a:r>
              <a:rPr lang="uk-UA" sz="800" dirty="0"/>
              <a:t> - 0,460 мг/дм3 р. Дніпро.897 км, </a:t>
            </a:r>
            <a:r>
              <a:rPr lang="uk-UA" sz="800" dirty="0" err="1"/>
              <a:t>м.Вишгород</a:t>
            </a:r>
            <a:r>
              <a:rPr lang="uk-UA" sz="800" dirty="0"/>
              <a:t>, питний в/з </a:t>
            </a:r>
            <a:r>
              <a:rPr lang="uk-UA" sz="800" dirty="0" err="1"/>
              <a:t>м.Київ</a:t>
            </a:r>
            <a:endParaRPr lang="uk-UA" sz="800" dirty="0"/>
          </a:p>
          <a:p>
            <a:pPr eaLnBrk="0" hangingPunct="0"/>
            <a:r>
              <a:rPr lang="uk-UA" sz="800" dirty="0"/>
              <a:t> - 0,720 мг/дм3 </a:t>
            </a:r>
            <a:r>
              <a:rPr lang="uk-UA" sz="800" dirty="0" err="1"/>
              <a:t>р.Дніпро</a:t>
            </a:r>
            <a:r>
              <a:rPr lang="uk-UA" sz="800" dirty="0"/>
              <a:t>, 476 км, </a:t>
            </a:r>
            <a:r>
              <a:rPr lang="uk-UA" sz="800" dirty="0" err="1"/>
              <a:t>м.Верхньодніпровськ</a:t>
            </a:r>
            <a:r>
              <a:rPr lang="uk-UA" sz="800" dirty="0"/>
              <a:t> питний в/з</a:t>
            </a:r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- 0,480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274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endParaRPr lang="ru-RU" sz="800" dirty="0"/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- 0,432 </a:t>
            </a:r>
            <a:r>
              <a:rPr lang="ru-RU" sz="800" dirty="0"/>
              <a:t>мг/дм3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 </a:t>
            </a:r>
          </a:p>
          <a:p>
            <a:pPr eaLnBrk="0" hangingPunct="0"/>
            <a:r>
              <a:rPr lang="ru-RU" sz="800" dirty="0"/>
              <a:t> - 0,</a:t>
            </a:r>
            <a:r>
              <a:rPr lang="uk-UA" altLang="ru-RU" sz="800" dirty="0"/>
              <a:t>408</a:t>
            </a:r>
            <a:r>
              <a:rPr lang="ru-RU" sz="800" dirty="0"/>
              <a:t> мг/дм3 </a:t>
            </a:r>
            <a:r>
              <a:rPr lang="ru-RU" sz="800" dirty="0" err="1"/>
              <a:t>р.Гнилоп</a:t>
            </a:r>
            <a:r>
              <a:rPr lang="en-US" sz="800" dirty="0"/>
              <a:t>’</a:t>
            </a:r>
            <a:r>
              <a:rPr lang="uk-UA" sz="800" dirty="0"/>
              <a:t>ять</a:t>
            </a:r>
            <a:r>
              <a:rPr lang="ru-RU" sz="800" dirty="0"/>
              <a:t>, 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 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м.Бердичів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- 0,600 мг/дм</a:t>
            </a:r>
            <a:r>
              <a:rPr lang="uk-UA" sz="800" baseline="30000" dirty="0"/>
              <a:t>3</a:t>
            </a:r>
            <a:r>
              <a:rPr lang="uk-UA" sz="800" dirty="0"/>
              <a:t> 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/>
              <a:t>;</a:t>
            </a:r>
            <a:endParaRPr lang="uk-UA" sz="800" dirty="0"/>
          </a:p>
          <a:p>
            <a:pPr eaLnBrk="0" hangingPunct="0"/>
            <a:r>
              <a:rPr lang="uk-UA" sz="800" dirty="0"/>
              <a:t> - 0,440 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Возня,</a:t>
            </a:r>
            <a:r>
              <a:rPr lang="uk-UA" sz="800" baseline="30000" dirty="0"/>
              <a:t> </a:t>
            </a:r>
            <a:r>
              <a:rPr lang="ru-RU" sz="800" dirty="0"/>
              <a:t> 8км ,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</a:p>
          <a:p>
            <a:pPr eaLnBrk="0" hangingPunct="0"/>
            <a:r>
              <a:rPr lang="ru-RU" sz="800" b="1" dirty="0" err="1"/>
              <a:t>Марганцю</a:t>
            </a:r>
            <a:r>
              <a:rPr lang="ru-RU" sz="800" dirty="0"/>
              <a:t> (</a:t>
            </a:r>
            <a:r>
              <a:rPr lang="ru-RU" sz="800" b="1" dirty="0"/>
              <a:t>норма – 0,01 </a:t>
            </a:r>
            <a:r>
              <a:rPr lang="uk-UA" sz="800" b="1" dirty="0"/>
              <a:t>мг/дм</a:t>
            </a:r>
            <a:r>
              <a:rPr lang="uk-UA" sz="800" b="1" baseline="30000" dirty="0"/>
              <a:t>3</a:t>
            </a:r>
            <a:r>
              <a:rPr lang="ru-RU" sz="800" dirty="0"/>
              <a:t>):</a:t>
            </a:r>
            <a:r>
              <a:rPr lang="uk-UA" sz="800" dirty="0"/>
              <a:t> </a:t>
            </a:r>
          </a:p>
          <a:p>
            <a:pPr eaLnBrk="0" hangingPunct="0"/>
            <a:r>
              <a:rPr lang="uk-UA" sz="800" dirty="0"/>
              <a:t> - 0,140 мг/дм</a:t>
            </a:r>
            <a:r>
              <a:rPr lang="uk-UA" sz="800" baseline="30000" dirty="0"/>
              <a:t>3 </a:t>
            </a:r>
            <a:r>
              <a:rPr lang="uk-UA" sz="800" dirty="0"/>
              <a:t>р</a:t>
            </a:r>
            <a:r>
              <a:rPr lang="ru-RU" sz="800" dirty="0"/>
              <a:t>. </a:t>
            </a:r>
            <a:r>
              <a:rPr lang="ru-RU" sz="800" dirty="0" err="1"/>
              <a:t>Дніпро</a:t>
            </a:r>
            <a:r>
              <a:rPr lang="ru-RU" sz="800" dirty="0"/>
              <a:t>, 897 км, </a:t>
            </a:r>
            <a:r>
              <a:rPr lang="ru-RU" sz="800" dirty="0" err="1"/>
              <a:t>м.Вишгород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</a:t>
            </a:r>
            <a:r>
              <a:rPr lang="ru-RU" sz="800" dirty="0" err="1"/>
              <a:t>м.Київ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- 0,0</a:t>
            </a:r>
            <a:r>
              <a:rPr lang="uk-UA" altLang="ru-RU" sz="800" dirty="0"/>
              <a:t>72</a:t>
            </a:r>
            <a:r>
              <a:rPr lang="ru-RU" sz="800" dirty="0"/>
              <a:t> 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uk-UA" sz="800" dirty="0">
                <a:solidFill>
                  <a:srgbClr val="000000"/>
                </a:solidFill>
              </a:rPr>
              <a:t>р. </a:t>
            </a:r>
            <a:r>
              <a:rPr lang="ru-RU" sz="800" dirty="0"/>
              <a:t> </a:t>
            </a:r>
            <a:r>
              <a:rPr lang="ru-RU" sz="800" dirty="0" err="1"/>
              <a:t>Дніпро</a:t>
            </a:r>
            <a:r>
              <a:rPr lang="ru-RU" sz="800" dirty="0"/>
              <a:t>,</a:t>
            </a:r>
            <a:r>
              <a:rPr lang="en-US" sz="800" dirty="0"/>
              <a:t> </a:t>
            </a:r>
            <a:r>
              <a:rPr lang="ru-RU" sz="800" dirty="0"/>
              <a:t>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з/с;</a:t>
            </a:r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- 0,069</a:t>
            </a:r>
            <a:r>
              <a:rPr lang="ru-RU" sz="800" dirty="0"/>
              <a:t> 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Дніпро</a:t>
            </a:r>
            <a:r>
              <a:rPr lang="ru-RU" sz="800" dirty="0"/>
              <a:t>,</a:t>
            </a:r>
            <a:r>
              <a:rPr lang="uk-UA" sz="800" dirty="0">
                <a:solidFill>
                  <a:srgbClr val="000000"/>
                </a:solidFill>
              </a:rPr>
              <a:t> </a:t>
            </a:r>
            <a:r>
              <a:rPr lang="ru-RU" sz="800" dirty="0"/>
              <a:t>580 км, </a:t>
            </a:r>
            <a:r>
              <a:rPr lang="ru-RU" sz="800" dirty="0" err="1"/>
              <a:t>Власівський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r>
              <a:rPr lang="ru-RU" sz="800" dirty="0"/>
              <a:t> КП " </a:t>
            </a:r>
            <a:r>
              <a:rPr lang="ru-RU" sz="800" dirty="0" err="1"/>
              <a:t>Кременчукводоканал</a:t>
            </a:r>
            <a:endParaRPr lang="ru-RU" sz="800" dirty="0"/>
          </a:p>
          <a:p>
            <a:pPr eaLnBrk="0" hangingPunct="0"/>
            <a:r>
              <a:rPr lang="ru-RU" sz="800" dirty="0"/>
              <a:t> - 0,05</a:t>
            </a:r>
            <a:r>
              <a:rPr lang="uk-UA" altLang="ru-RU" sz="800" dirty="0"/>
              <a:t>8</a:t>
            </a:r>
            <a:r>
              <a:rPr lang="ru-RU" sz="800" dirty="0"/>
              <a:t> 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Дніпро</a:t>
            </a:r>
            <a:r>
              <a:rPr lang="ru-RU" sz="800" dirty="0"/>
              <a:t>, 550 км, м. </a:t>
            </a:r>
            <a:r>
              <a:rPr lang="ru-RU" sz="800" dirty="0" err="1"/>
              <a:t>Горішні</a:t>
            </a:r>
            <a:r>
              <a:rPr lang="ru-RU" sz="800" dirty="0"/>
              <a:t> </a:t>
            </a:r>
            <a:r>
              <a:rPr lang="ru-RU" sz="800" dirty="0" err="1"/>
              <a:t>Плавні</a:t>
            </a:r>
            <a:r>
              <a:rPr lang="ru-RU" sz="800" dirty="0"/>
              <a:t>, </a:t>
            </a:r>
            <a:r>
              <a:rPr lang="ru-RU" sz="800" dirty="0" err="1"/>
              <a:t>водозабір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</a:t>
            </a:r>
            <a:r>
              <a:rPr lang="ru-RU" sz="800" dirty="0"/>
              <a:t>- 0,</a:t>
            </a:r>
            <a:r>
              <a:rPr lang="uk-UA" altLang="ru-RU" sz="800" dirty="0"/>
              <a:t>130</a:t>
            </a:r>
            <a:r>
              <a:rPr lang="ru-RU" sz="800" dirty="0"/>
              <a:t> 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Дніпро</a:t>
            </a:r>
            <a:r>
              <a:rPr lang="ru-RU" sz="800" dirty="0"/>
              <a:t>, 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</a:t>
            </a:r>
          </a:p>
          <a:p>
            <a:pPr eaLnBrk="0" hangingPunct="0"/>
            <a:r>
              <a:rPr lang="uk-UA" sz="800" dirty="0"/>
              <a:t> - 0,120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Дніпро</a:t>
            </a:r>
            <a:r>
              <a:rPr lang="ru-RU" sz="800" dirty="0"/>
              <a:t>, 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</a:t>
            </a:r>
            <a:r>
              <a:rPr lang="ru-RU" sz="800" dirty="0" err="1"/>
              <a:t>Дніпро</a:t>
            </a:r>
            <a:r>
              <a:rPr lang="ru-RU" sz="800" dirty="0"/>
              <a:t> та </a:t>
            </a:r>
            <a:r>
              <a:rPr lang="ru-RU" sz="800" dirty="0" err="1"/>
              <a:t>Кам'янське</a:t>
            </a:r>
            <a:r>
              <a:rPr lang="ru-RU" sz="800" dirty="0"/>
              <a:t>;</a:t>
            </a:r>
          </a:p>
          <a:p>
            <a:pPr eaLnBrk="0" hangingPunct="0"/>
            <a:r>
              <a:rPr lang="uk-UA" sz="800" dirty="0"/>
              <a:t> - 0,194 </a:t>
            </a:r>
            <a:r>
              <a:rPr lang="ru-RU" sz="800" dirty="0"/>
              <a:t>мг/дм3  р. </a:t>
            </a:r>
            <a:r>
              <a:rPr lang="ru-RU" sz="800" dirty="0" err="1"/>
              <a:t>Тетерів</a:t>
            </a:r>
            <a:r>
              <a:rPr lang="ru-RU" sz="800" dirty="0"/>
              <a:t>, 274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- 0,126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- 0,216 </a:t>
            </a:r>
            <a:r>
              <a:rPr lang="ru-RU" sz="800" dirty="0"/>
              <a:t>мг/дм</a:t>
            </a:r>
            <a:r>
              <a:rPr lang="ru-RU" sz="800" baseline="30000" dirty="0"/>
              <a:t>3  </a:t>
            </a:r>
            <a:r>
              <a:rPr lang="ru-RU" sz="800" dirty="0" err="1"/>
              <a:t>р.Гнилоп</a:t>
            </a:r>
            <a:r>
              <a:rPr lang="en-US" sz="800" dirty="0"/>
              <a:t>’</a:t>
            </a:r>
            <a:r>
              <a:rPr lang="uk-UA" sz="800" dirty="0"/>
              <a:t>ять</a:t>
            </a:r>
            <a:r>
              <a:rPr lang="ru-RU" sz="800" dirty="0"/>
              <a:t>, </a:t>
            </a:r>
            <a:r>
              <a:rPr lang="ru-RU" sz="800" dirty="0" err="1"/>
              <a:t>Бердичівське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baseline="30000" dirty="0"/>
              <a:t> </a:t>
            </a:r>
            <a:r>
              <a:rPr lang="ru-RU" sz="800" dirty="0"/>
              <a:t>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м.Бердичів</a:t>
            </a:r>
            <a:r>
              <a:rPr lang="ru-RU" sz="800" dirty="0"/>
              <a:t>;</a:t>
            </a:r>
            <a:r>
              <a:rPr lang="uk-UA" sz="800" dirty="0"/>
              <a:t> </a:t>
            </a:r>
            <a:endParaRPr lang="ru-RU" sz="800" dirty="0"/>
          </a:p>
          <a:p>
            <a:pPr eaLnBrk="0" hangingPunct="0"/>
            <a:r>
              <a:rPr lang="uk-UA" sz="800" dirty="0"/>
              <a:t> - 0,066 мг/дм</a:t>
            </a:r>
            <a:r>
              <a:rPr lang="uk-UA" sz="800" baseline="30000" dirty="0"/>
              <a:t>3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93 км, </a:t>
            </a:r>
            <a:r>
              <a:rPr lang="ru-RU" sz="800" dirty="0" err="1"/>
              <a:t>Іршанське</a:t>
            </a:r>
            <a:r>
              <a:rPr lang="ru-RU" sz="800" dirty="0"/>
              <a:t> ; </a:t>
            </a:r>
            <a:r>
              <a:rPr lang="ru-RU" sz="800" dirty="0" err="1"/>
              <a:t>вдсх</a:t>
            </a:r>
            <a:r>
              <a:rPr lang="ru-RU" sz="800" dirty="0"/>
              <a:t>, в/</a:t>
            </a:r>
            <a:r>
              <a:rPr lang="ru-RU" sz="800" dirty="0" err="1"/>
              <a:t>б'єф</a:t>
            </a:r>
            <a:r>
              <a:rPr lang="ru-RU" sz="800" dirty="0"/>
              <a:t>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смт.Нова</a:t>
            </a:r>
            <a:r>
              <a:rPr lang="ru-RU" sz="800" dirty="0"/>
              <a:t> Борова</a:t>
            </a:r>
            <a:r>
              <a:rPr lang="uk-UA" sz="800" dirty="0"/>
              <a:t>;</a:t>
            </a:r>
          </a:p>
          <a:p>
            <a:pPr eaLnBrk="0" hangingPunct="0"/>
            <a:r>
              <a:rPr lang="uk-UA" sz="800" dirty="0"/>
              <a:t> - 0,198 мг/дм</a:t>
            </a:r>
            <a:r>
              <a:rPr lang="uk-UA" sz="800" baseline="30000" dirty="0"/>
              <a:t>3</a:t>
            </a:r>
            <a:r>
              <a:rPr lang="uk-UA" sz="800" dirty="0"/>
              <a:t> р. </a:t>
            </a:r>
            <a:r>
              <a:rPr lang="uk-UA" sz="800" dirty="0" err="1"/>
              <a:t>Ірша</a:t>
            </a:r>
            <a:r>
              <a:rPr lang="uk-UA" sz="800" dirty="0"/>
              <a:t>,</a:t>
            </a:r>
            <a:r>
              <a:rPr lang="uk-UA" sz="800" baseline="30000" dirty="0"/>
              <a:t> </a:t>
            </a:r>
            <a:r>
              <a:rPr lang="ru-RU" sz="800" dirty="0"/>
              <a:t>31 км, 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endParaRPr lang="ru-RU" sz="800" dirty="0"/>
          </a:p>
          <a:p>
            <a:pPr eaLnBrk="0" hangingPunct="0"/>
            <a:r>
              <a:rPr lang="uk-UA" sz="800" dirty="0"/>
              <a:t> - 0,042 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Возня,</a:t>
            </a:r>
            <a:r>
              <a:rPr lang="uk-UA" sz="800" baseline="30000" dirty="0"/>
              <a:t> </a:t>
            </a:r>
            <a:r>
              <a:rPr lang="ru-RU" sz="800" dirty="0"/>
              <a:t> 8км,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r>
              <a:rPr lang="ru-RU" sz="800" dirty="0">
                <a:solidFill>
                  <a:srgbClr val="FF0000"/>
                </a:solidFill>
              </a:rPr>
              <a:t> </a:t>
            </a:r>
          </a:p>
          <a:p>
            <a:pPr eaLnBrk="0" hangingPunct="0"/>
            <a:r>
              <a:rPr lang="uk-UA" sz="800" dirty="0"/>
              <a:t> - 0,073 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/>
              <a:t>, 218 км, </a:t>
            </a:r>
            <a:r>
              <a:rPr lang="ru-RU" sz="800" dirty="0" err="1"/>
              <a:t>с.Глибочка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м.Біла</a:t>
            </a:r>
            <a:r>
              <a:rPr lang="ru-RU" sz="800" dirty="0"/>
              <a:t> </a:t>
            </a:r>
            <a:r>
              <a:rPr lang="ru-RU" sz="800" dirty="0" err="1"/>
              <a:t>Церква</a:t>
            </a:r>
            <a:endParaRPr lang="ru-RU" sz="800" dirty="0"/>
          </a:p>
          <a:p>
            <a:pPr eaLnBrk="0" hangingPunct="0"/>
            <a:r>
              <a:rPr lang="uk-UA" sz="800" dirty="0"/>
              <a:t> - 0,005 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/>
              <a:t>, 118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м.Богуслав</a:t>
            </a:r>
            <a:endParaRPr lang="ru-RU" sz="800" dirty="0"/>
          </a:p>
          <a:p>
            <a:pPr eaLnBrk="0" hangingPunct="0"/>
            <a:r>
              <a:rPr lang="uk-UA" sz="800" dirty="0"/>
              <a:t> - 0,005 мг/</a:t>
            </a:r>
            <a:r>
              <a:rPr lang="uk-UA" sz="800" baseline="30000" dirty="0"/>
              <a:t> </a:t>
            </a:r>
            <a:r>
              <a:rPr lang="uk-UA" sz="800" dirty="0"/>
              <a:t>дм</a:t>
            </a:r>
            <a:r>
              <a:rPr lang="uk-UA" sz="800" baseline="30000" dirty="0"/>
              <a:t>3</a:t>
            </a:r>
            <a:r>
              <a:rPr lang="ru-RU" sz="800" dirty="0"/>
              <a:t> р. </a:t>
            </a:r>
            <a:r>
              <a:rPr lang="ru-RU" sz="800" dirty="0" err="1"/>
              <a:t>Рось</a:t>
            </a:r>
            <a:r>
              <a:rPr lang="ru-RU" sz="800" dirty="0"/>
              <a:t>, </a:t>
            </a:r>
            <a:r>
              <a:rPr lang="ru-RU" sz="800" dirty="0" err="1"/>
              <a:t>с.Тетіївка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м.Миронівка</a:t>
            </a:r>
            <a:endParaRPr lang="ru-RU" sz="800" dirty="0"/>
          </a:p>
          <a:p>
            <a:pPr eaLnBrk="0" hangingPunct="0"/>
            <a:r>
              <a:rPr lang="uk-UA" sz="800" dirty="0">
                <a:solidFill>
                  <a:srgbClr val="92D050"/>
                </a:solidFill>
              </a:rPr>
              <a:t> </a:t>
            </a:r>
            <a:endParaRPr lang="ru-RU" sz="800" dirty="0">
              <a:solidFill>
                <a:srgbClr val="92D050"/>
              </a:solidFill>
            </a:endParaRPr>
          </a:p>
        </p:txBody>
      </p:sp>
      <p:pic>
        <p:nvPicPr>
          <p:cNvPr id="18445" name="Рисунок 4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84788" y="849313"/>
            <a:ext cx="4556125" cy="200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  <a:ln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fld id="{EC6169EB-FF81-4D85-9E48-C315497E4E4A}" type="slidenum">
              <a:rPr lang="ru-RU" altLang="uk-UA" smtClean="0">
                <a:latin typeface="Arial" charset="0"/>
                <a:cs typeface="Arial" charset="0"/>
              </a:rPr>
              <a:pPr/>
              <a:t>1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  <p:graphicFrame>
        <p:nvGraphicFramePr>
          <p:cNvPr id="2" name="Диаграмма 6"/>
          <p:cNvGraphicFramePr/>
          <p:nvPr/>
        </p:nvGraphicFramePr>
        <p:xfrm>
          <a:off x="415925" y="705485"/>
          <a:ext cx="4248785" cy="162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FDFE"/>
            </a:gs>
            <a:gs pos="74001">
              <a:srgbClr val="E0F1F2"/>
            </a:gs>
            <a:gs pos="83000">
              <a:srgbClr val="E0F1F2"/>
            </a:gs>
            <a:gs pos="100000">
              <a:srgbClr val="EBF6F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3363" y="73025"/>
            <a:ext cx="471487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Рисунок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4850" y="139700"/>
            <a:ext cx="9136063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Текстове поле 2"/>
          <p:cNvSpPr txBox="1">
            <a:spLocks noChangeArrowheads="1"/>
          </p:cNvSpPr>
          <p:nvPr/>
        </p:nvSpPr>
        <p:spPr bwMode="auto">
          <a:xfrm>
            <a:off x="4530725" y="455613"/>
            <a:ext cx="5310188" cy="414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lnSpc>
                <a:spcPct val="115000"/>
              </a:lnSpc>
              <a:spcAft>
                <a:spcPts val="1000"/>
              </a:spcAft>
            </a:pPr>
            <a:endParaRPr lang="uk-UA" altLang="uk-UA" sz="1100" i="1"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0485" name="Прямоугольник 12"/>
          <p:cNvSpPr>
            <a:spLocks noChangeArrowheads="1"/>
          </p:cNvSpPr>
          <p:nvPr/>
        </p:nvSpPr>
        <p:spPr bwMode="auto">
          <a:xfrm>
            <a:off x="190500" y="6448425"/>
            <a:ext cx="424973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/>
            <a:r>
              <a:rPr lang="uk-UA" sz="800" b="1"/>
              <a:t>   </a:t>
            </a:r>
            <a:endParaRPr lang="ru-RU" sz="800" b="1"/>
          </a:p>
          <a:p>
            <a:pPr eaLnBrk="0" hangingPunct="0"/>
            <a:r>
              <a:rPr lang="uk-UA" sz="800"/>
              <a:t>  </a:t>
            </a:r>
          </a:p>
        </p:txBody>
      </p:sp>
      <p:sp>
        <p:nvSpPr>
          <p:cNvPr id="20486" name="Прямоугольник 16"/>
          <p:cNvSpPr>
            <a:spLocks noChangeArrowheads="1"/>
          </p:cNvSpPr>
          <p:nvPr/>
        </p:nvSpPr>
        <p:spPr bwMode="auto">
          <a:xfrm>
            <a:off x="415925" y="1425575"/>
            <a:ext cx="9074150" cy="52260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0" hangingPunct="0"/>
            <a:r>
              <a:rPr lang="uk-UA" sz="800" b="1" dirty="0"/>
              <a:t>Зафіксовано перевищення вмісту: миш</a:t>
            </a:r>
            <a:r>
              <a:rPr lang="en-US" sz="800" b="1" dirty="0"/>
              <a:t>’</a:t>
            </a:r>
            <a:r>
              <a:rPr lang="uk-UA" sz="800" b="1" dirty="0"/>
              <a:t>як (норма-4,3 </a:t>
            </a:r>
            <a:r>
              <a:rPr lang="uk-UA" sz="800" b="1" dirty="0" err="1"/>
              <a:t>мкг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uk-UA" sz="800" b="1" dirty="0"/>
              <a:t>) </a:t>
            </a:r>
          </a:p>
          <a:p>
            <a:pPr eaLnBrk="0" hangingPunct="0"/>
            <a:endParaRPr lang="uk-UA" sz="800" b="1" dirty="0"/>
          </a:p>
          <a:p>
            <a:pPr eaLnBrk="0" hangingPunct="0"/>
            <a:r>
              <a:rPr lang="uk-UA" sz="800" dirty="0"/>
              <a:t>-11,1 </a:t>
            </a:r>
            <a:r>
              <a:rPr lang="ru-RU" sz="800" dirty="0"/>
              <a:t>мкг/дм</a:t>
            </a:r>
            <a:r>
              <a:rPr lang="ru-RU" sz="800" baseline="30000" dirty="0"/>
              <a:t>3</a:t>
            </a:r>
            <a:r>
              <a:rPr lang="uk-UA" sz="800" dirty="0"/>
              <a:t>  </a:t>
            </a:r>
            <a:r>
              <a:rPr lang="ru-RU" sz="800" dirty="0" err="1"/>
              <a:t>р.Дніпро</a:t>
            </a:r>
            <a:r>
              <a:rPr lang="ru-RU" sz="800" dirty="0"/>
              <a:t>, 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з/с;</a:t>
            </a:r>
          </a:p>
          <a:p>
            <a:pPr eaLnBrk="0" hangingPunct="0"/>
            <a:r>
              <a:rPr lang="uk-UA" sz="800" dirty="0"/>
              <a:t>-14,8 </a:t>
            </a:r>
            <a:r>
              <a:rPr lang="ru-RU" sz="800" dirty="0"/>
              <a:t>мкг/дм3 </a:t>
            </a:r>
            <a:r>
              <a:rPr lang="uk-UA" altLang="en-US" sz="800" dirty="0" err="1"/>
              <a:t>р.Дніпро</a:t>
            </a:r>
            <a:r>
              <a:rPr lang="uk-UA" altLang="en-US" sz="800" dirty="0"/>
              <a:t>, 580 км, </a:t>
            </a:r>
            <a:r>
              <a:rPr lang="uk-UA" altLang="en-US" sz="800" dirty="0" err="1"/>
              <a:t>Власівський</a:t>
            </a:r>
            <a:r>
              <a:rPr lang="uk-UA" altLang="en-US" sz="800" dirty="0"/>
              <a:t> водозабір КП “Кременчук водоканал”</a:t>
            </a:r>
          </a:p>
          <a:p>
            <a:r>
              <a:rPr lang="uk-UA" sz="800" dirty="0"/>
              <a:t>-16,3 </a:t>
            </a:r>
            <a:r>
              <a:rPr lang="ru-RU" sz="800" dirty="0"/>
              <a:t>мкг/дм3 </a:t>
            </a:r>
            <a:r>
              <a:rPr lang="uk-UA" altLang="en-US" sz="800" dirty="0" err="1"/>
              <a:t>р.Дніпро</a:t>
            </a:r>
            <a:r>
              <a:rPr lang="uk-UA" altLang="en-US" sz="800" dirty="0"/>
              <a:t>,</a:t>
            </a:r>
            <a:r>
              <a:rPr lang="en-US" altLang="en-US" sz="800" dirty="0"/>
              <a:t> </a:t>
            </a:r>
            <a:r>
              <a:rPr lang="uk-UA" altLang="en-US" sz="800" dirty="0"/>
              <a:t>476 км, Верхньодніпровськ, питний в/з</a:t>
            </a:r>
            <a:endParaRPr lang="ru-RU" sz="800" dirty="0"/>
          </a:p>
          <a:p>
            <a:pPr eaLnBrk="0" hangingPunct="0"/>
            <a:r>
              <a:rPr lang="uk-UA" sz="800" dirty="0"/>
              <a:t>-10,9 - </a:t>
            </a:r>
            <a:r>
              <a:rPr lang="uk-UA" sz="800" dirty="0" err="1"/>
              <a:t>мкг</a:t>
            </a:r>
            <a:r>
              <a:rPr lang="uk-UA" sz="800" dirty="0"/>
              <a:t>/дм3,   р. </a:t>
            </a:r>
            <a:r>
              <a:rPr lang="uk-UA" sz="800" dirty="0" err="1"/>
              <a:t>Ірша</a:t>
            </a:r>
            <a:r>
              <a:rPr lang="uk-UA" sz="800" dirty="0"/>
              <a:t>, 93 км від гирла </a:t>
            </a:r>
            <a:r>
              <a:rPr lang="uk-UA" sz="800" dirty="0" err="1"/>
              <a:t>р.Ірша</a:t>
            </a:r>
            <a:r>
              <a:rPr lang="uk-UA" sz="800" dirty="0"/>
              <a:t>, Іршанське </a:t>
            </a:r>
            <a:r>
              <a:rPr lang="uk-UA" sz="800" dirty="0" err="1"/>
              <a:t>вдсх</a:t>
            </a:r>
            <a:r>
              <a:rPr lang="uk-UA" sz="800" dirty="0"/>
              <a:t>., в/б'єф питний в/з </a:t>
            </a:r>
            <a:r>
              <a:rPr lang="uk-UA" sz="800" dirty="0" err="1"/>
              <a:t>смт.Нова</a:t>
            </a:r>
            <a:r>
              <a:rPr lang="uk-UA" sz="800" dirty="0"/>
              <a:t> Борова</a:t>
            </a:r>
            <a:r>
              <a:rPr lang="uk-UA" sz="800" b="1" dirty="0"/>
              <a:t>                       </a:t>
            </a:r>
          </a:p>
          <a:p>
            <a:r>
              <a:rPr lang="uk-UA" sz="800" dirty="0"/>
              <a:t>-12,1 </a:t>
            </a:r>
            <a:r>
              <a:rPr lang="ru-RU" sz="800" dirty="0"/>
              <a:t>мкг/дм3  р. </a:t>
            </a:r>
            <a:r>
              <a:rPr lang="ru-RU" sz="800" dirty="0" err="1"/>
              <a:t>Рось</a:t>
            </a:r>
            <a:r>
              <a:rPr lang="ru-RU" sz="800" dirty="0"/>
              <a:t>, 64 км, м. </a:t>
            </a:r>
            <a:r>
              <a:rPr lang="ru-RU" sz="800" dirty="0" err="1"/>
              <a:t>Корсунь-Шевченківський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endParaRPr lang="uk-UA" sz="800" dirty="0">
              <a:solidFill>
                <a:srgbClr val="000000"/>
              </a:solidFill>
            </a:endParaRPr>
          </a:p>
          <a:p>
            <a:pPr eaLnBrk="0" hangingPunct="0"/>
            <a:endParaRPr lang="en-US" sz="800" b="1" dirty="0"/>
          </a:p>
          <a:p>
            <a:pPr eaLnBrk="0" hangingPunct="0"/>
            <a:r>
              <a:rPr lang="uk-UA" sz="800" b="1" dirty="0"/>
              <a:t>Зафіксовано перевищення вмісту: нікель та  його сполуки (норма-34 </a:t>
            </a:r>
            <a:r>
              <a:rPr lang="uk-UA" sz="800" b="1" dirty="0" err="1"/>
              <a:t>мкг</a:t>
            </a:r>
            <a:r>
              <a:rPr lang="uk-UA" sz="800" b="1" dirty="0"/>
              <a:t>/дм</a:t>
            </a:r>
            <a:r>
              <a:rPr lang="uk-UA" sz="800" b="1" baseline="30000" dirty="0"/>
              <a:t>3</a:t>
            </a:r>
            <a:r>
              <a:rPr lang="uk-UA" sz="800" b="1" dirty="0"/>
              <a:t> )</a:t>
            </a:r>
          </a:p>
          <a:p>
            <a:pPr eaLnBrk="0" hangingPunct="0"/>
            <a:r>
              <a:rPr lang="uk-UA" sz="800" dirty="0"/>
              <a:t>-34,5 </a:t>
            </a:r>
            <a:r>
              <a:rPr lang="ru-RU" sz="800" dirty="0"/>
              <a:t>мкг/дм</a:t>
            </a:r>
            <a:r>
              <a:rPr lang="ru-RU" sz="800" baseline="30000" dirty="0"/>
              <a:t>3   </a:t>
            </a:r>
            <a:r>
              <a:rPr lang="ru-RU" sz="800" dirty="0"/>
              <a:t>р. </a:t>
            </a:r>
            <a:r>
              <a:rPr lang="ru-RU" sz="800" dirty="0" err="1"/>
              <a:t>Тетерів</a:t>
            </a:r>
            <a:r>
              <a:rPr lang="ru-RU" sz="800" dirty="0"/>
              <a:t>, 259 км,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м.Житомир</a:t>
            </a:r>
            <a:endParaRPr lang="ru-RU" sz="800" dirty="0"/>
          </a:p>
          <a:p>
            <a:pPr eaLnBrk="0" hangingPunct="0"/>
            <a:r>
              <a:rPr lang="uk-UA" sz="800" dirty="0"/>
              <a:t>-50,5 </a:t>
            </a:r>
            <a:r>
              <a:rPr lang="ru-RU" sz="800" dirty="0"/>
              <a:t>мкг/дм</a:t>
            </a:r>
            <a:r>
              <a:rPr lang="ru-RU" sz="800" baseline="30000" dirty="0"/>
              <a:t>3  </a:t>
            </a:r>
            <a:r>
              <a:rPr lang="ru-RU" sz="800" dirty="0"/>
              <a:t>р. </a:t>
            </a:r>
            <a:r>
              <a:rPr lang="ru-RU" sz="800" dirty="0" err="1"/>
              <a:t>Рось</a:t>
            </a:r>
            <a:r>
              <a:rPr lang="ru-RU" sz="800" dirty="0"/>
              <a:t>, 64 км, м. </a:t>
            </a:r>
            <a:r>
              <a:rPr lang="ru-RU" sz="800" dirty="0" err="1"/>
              <a:t>Корсунь-Шевченківський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</a:t>
            </a:r>
            <a:r>
              <a:rPr lang="ru-RU" sz="800" dirty="0" err="1"/>
              <a:t>водозабір</a:t>
            </a:r>
            <a:endParaRPr lang="ru-RU" sz="800" dirty="0"/>
          </a:p>
          <a:p>
            <a:pPr eaLnBrk="0" hangingPunct="0"/>
            <a:r>
              <a:rPr lang="uk-UA" sz="800" b="1" dirty="0"/>
              <a:t>Зафіксовано перевищення вмісту: свинець та його сполуки (норма-14 </a:t>
            </a:r>
            <a:r>
              <a:rPr lang="uk-UA" sz="800" b="1" dirty="0" err="1"/>
              <a:t>мкг</a:t>
            </a:r>
            <a:r>
              <a:rPr lang="uk-UA" sz="800" b="1" dirty="0"/>
              <a:t>/дм3 )</a:t>
            </a:r>
          </a:p>
          <a:p>
            <a:r>
              <a:rPr lang="uk-UA" sz="800" dirty="0"/>
              <a:t>-34,9 </a:t>
            </a:r>
            <a:r>
              <a:rPr lang="ru-RU" sz="800" dirty="0"/>
              <a:t>мкг/дм3</a:t>
            </a:r>
            <a:r>
              <a:rPr lang="uk-UA" sz="800" dirty="0"/>
              <a:t>  </a:t>
            </a:r>
            <a:r>
              <a:rPr lang="ru-RU" sz="800" dirty="0" err="1"/>
              <a:t>р.Дніпро</a:t>
            </a:r>
            <a:r>
              <a:rPr lang="ru-RU" sz="800" dirty="0"/>
              <a:t>, 594 км, с. </a:t>
            </a:r>
            <a:r>
              <a:rPr lang="ru-RU" sz="800" dirty="0" err="1"/>
              <a:t>Пронозівка</a:t>
            </a:r>
            <a:r>
              <a:rPr lang="ru-RU" sz="800" dirty="0"/>
              <a:t>, н/с </a:t>
            </a:r>
            <a:r>
              <a:rPr lang="ru-RU" sz="800" dirty="0" err="1"/>
              <a:t>Градизької</a:t>
            </a:r>
            <a:r>
              <a:rPr lang="ru-RU" sz="800" dirty="0"/>
              <a:t> з/с;</a:t>
            </a:r>
          </a:p>
          <a:p>
            <a:r>
              <a:rPr lang="uk-UA" sz="800" dirty="0"/>
              <a:t>-18,0 </a:t>
            </a:r>
            <a:r>
              <a:rPr lang="ru-RU" sz="800" dirty="0"/>
              <a:t>мкг/дм3 </a:t>
            </a:r>
            <a:r>
              <a:rPr lang="uk-UA" altLang="en-US" sz="800" dirty="0" err="1"/>
              <a:t>р.Дніпро</a:t>
            </a:r>
            <a:r>
              <a:rPr lang="uk-UA" altLang="en-US" sz="800" dirty="0"/>
              <a:t>, 580 км, </a:t>
            </a:r>
            <a:r>
              <a:rPr lang="uk-UA" altLang="en-US" sz="800" dirty="0" err="1"/>
              <a:t>Власівський</a:t>
            </a:r>
            <a:r>
              <a:rPr lang="uk-UA" altLang="en-US" sz="800" dirty="0"/>
              <a:t> водозабір КП “Кременчук водоканал” </a:t>
            </a:r>
          </a:p>
          <a:p>
            <a:r>
              <a:rPr lang="uk-UA" sz="800" dirty="0"/>
              <a:t>-55,7 </a:t>
            </a:r>
            <a:r>
              <a:rPr lang="ru-RU" sz="800" dirty="0"/>
              <a:t>мкг/дм3, </a:t>
            </a:r>
            <a:r>
              <a:rPr lang="ru-RU" sz="800" dirty="0" err="1"/>
              <a:t>р.Дніпро</a:t>
            </a:r>
            <a:r>
              <a:rPr lang="ru-RU" sz="800" dirty="0"/>
              <a:t>,</a:t>
            </a:r>
            <a:r>
              <a:rPr lang="uk-UA" altLang="en-US" sz="800" dirty="0"/>
              <a:t> 550 км Горішні плавні, водозабір</a:t>
            </a:r>
          </a:p>
          <a:p>
            <a:r>
              <a:rPr lang="uk-UA" altLang="en-US" sz="800" dirty="0"/>
              <a:t>-55,7 </a:t>
            </a:r>
            <a:r>
              <a:rPr lang="uk-UA" altLang="en-US" sz="800" dirty="0" err="1"/>
              <a:t>мкг</a:t>
            </a:r>
            <a:r>
              <a:rPr lang="uk-UA" altLang="en-US" sz="800" dirty="0"/>
              <a:t>/дм3 </a:t>
            </a:r>
            <a:r>
              <a:rPr lang="uk-UA" altLang="en-US" sz="800" dirty="0" err="1"/>
              <a:t>р.Дніпро</a:t>
            </a:r>
            <a:r>
              <a:rPr lang="uk-UA" altLang="en-US" sz="800" dirty="0"/>
              <a:t>, 476 км, Верхньодніпровськ, питний в/</a:t>
            </a:r>
            <a:endParaRPr lang="en-US" altLang="en-US" sz="800" dirty="0"/>
          </a:p>
          <a:p>
            <a:r>
              <a:rPr lang="uk-UA" altLang="en-US" sz="800" dirty="0"/>
              <a:t>-14,2 </a:t>
            </a:r>
            <a:r>
              <a:rPr lang="uk-UA" altLang="en-US" sz="800" dirty="0" err="1"/>
              <a:t>мкг</a:t>
            </a:r>
            <a:r>
              <a:rPr lang="uk-UA" altLang="en-US" sz="800" dirty="0"/>
              <a:t>/дм3, </a:t>
            </a:r>
            <a:r>
              <a:rPr lang="uk-UA" altLang="en-US" sz="800" dirty="0" err="1"/>
              <a:t>р.Дніпрро</a:t>
            </a:r>
            <a:r>
              <a:rPr lang="uk-UA" altLang="en-US" sz="800" dirty="0"/>
              <a:t>, 462 км, </a:t>
            </a:r>
            <a:r>
              <a:rPr lang="uk-UA" altLang="en-US" sz="800" dirty="0" err="1"/>
              <a:t>смт.Аули</a:t>
            </a:r>
            <a:r>
              <a:rPr lang="uk-UA" altLang="en-US" sz="800" dirty="0"/>
              <a:t>, питний в/з </a:t>
            </a:r>
            <a:r>
              <a:rPr lang="uk-UA" altLang="en-US" sz="800" dirty="0" err="1"/>
              <a:t>м.Дніпро</a:t>
            </a:r>
            <a:r>
              <a:rPr lang="uk-UA" altLang="en-US" sz="800" dirty="0"/>
              <a:t> і Кам</a:t>
            </a:r>
            <a:r>
              <a:rPr lang="en-US" altLang="en-US" sz="800" dirty="0"/>
              <a:t>’</a:t>
            </a:r>
            <a:r>
              <a:rPr lang="uk-UA" altLang="en-US" sz="800" dirty="0" err="1"/>
              <a:t>янське</a:t>
            </a:r>
            <a:endParaRPr lang="uk-UA" altLang="en-US" sz="800" dirty="0"/>
          </a:p>
          <a:p>
            <a:r>
              <a:rPr lang="uk-UA" altLang="en-US" sz="800" dirty="0"/>
              <a:t>-14,</a:t>
            </a:r>
            <a:r>
              <a:rPr lang="en-US" altLang="en-US" sz="800" dirty="0"/>
              <a:t>7</a:t>
            </a:r>
            <a:r>
              <a:rPr lang="uk-UA" altLang="en-US" sz="800" dirty="0"/>
              <a:t> </a:t>
            </a:r>
            <a:r>
              <a:rPr lang="uk-UA" altLang="en-US" sz="800" dirty="0" err="1"/>
              <a:t>мкг</a:t>
            </a:r>
            <a:r>
              <a:rPr lang="uk-UA" altLang="en-US" sz="800" dirty="0"/>
              <a:t>/дм3</a:t>
            </a:r>
            <a:r>
              <a:rPr lang="en-US" altLang="en-US" sz="800" dirty="0"/>
              <a:t>,</a:t>
            </a:r>
            <a:r>
              <a:rPr lang="uk-UA" altLang="en-US" sz="800" dirty="0"/>
              <a:t>  </a:t>
            </a:r>
            <a:r>
              <a:rPr lang="uk-UA" sz="800" dirty="0"/>
              <a:t>р. </a:t>
            </a:r>
            <a:r>
              <a:rPr lang="uk-UA" sz="800" dirty="0" err="1"/>
              <a:t>Ірша</a:t>
            </a:r>
            <a:r>
              <a:rPr lang="uk-UA" sz="800" dirty="0"/>
              <a:t>, </a:t>
            </a:r>
            <a:r>
              <a:rPr lang="ru-RU" sz="800" dirty="0"/>
              <a:t>31 км, </a:t>
            </a:r>
            <a:r>
              <a:rPr lang="ru-RU" sz="800" dirty="0" err="1"/>
              <a:t>Малинське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.,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endParaRPr lang="ru-RU" sz="800" dirty="0"/>
          </a:p>
          <a:p>
            <a:pPr eaLnBrk="0" hangingPunct="0"/>
            <a:r>
              <a:rPr lang="uk-UA" altLang="en-US" sz="800" dirty="0"/>
              <a:t>-33,3 </a:t>
            </a:r>
            <a:r>
              <a:rPr lang="uk-UA" altLang="en-US" sz="800" dirty="0" err="1"/>
              <a:t>мкг</a:t>
            </a:r>
            <a:r>
              <a:rPr lang="uk-UA" altLang="en-US" sz="800" dirty="0"/>
              <a:t>/дм3</a:t>
            </a:r>
            <a:r>
              <a:rPr lang="ru-RU" sz="800" dirty="0"/>
              <a:t> 8км </a:t>
            </a:r>
            <a:r>
              <a:rPr lang="ru-RU" sz="800" dirty="0" err="1"/>
              <a:t>с.Рудня</a:t>
            </a:r>
            <a:r>
              <a:rPr lang="ru-RU" sz="800" dirty="0"/>
              <a:t> </a:t>
            </a:r>
            <a:r>
              <a:rPr lang="ru-RU" sz="800" dirty="0" err="1"/>
              <a:t>Городищенська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</a:t>
            </a:r>
            <a:r>
              <a:rPr lang="ru-RU" sz="800" dirty="0" err="1"/>
              <a:t>м.Малин</a:t>
            </a:r>
            <a:endParaRPr lang="ru-RU" sz="800" dirty="0"/>
          </a:p>
          <a:p>
            <a:pPr eaLnBrk="0" hangingPunct="0"/>
            <a:endParaRPr lang="uk-UA" sz="800" dirty="0">
              <a:solidFill>
                <a:srgbClr val="000000"/>
              </a:solidFill>
            </a:endParaRPr>
          </a:p>
          <a:p>
            <a:pPr eaLnBrk="0" hangingPunct="0"/>
            <a:r>
              <a:rPr lang="ru-RU" sz="800" b="1" dirty="0"/>
              <a:t> </a:t>
            </a:r>
            <a:r>
              <a:rPr lang="ru-RU" sz="800" b="1" dirty="0" err="1"/>
              <a:t>Зафіксовано</a:t>
            </a:r>
            <a:r>
              <a:rPr lang="ru-RU" sz="800" b="1" dirty="0"/>
              <a:t>  </a:t>
            </a:r>
            <a:r>
              <a:rPr lang="ru-RU" sz="800" b="1" dirty="0" err="1"/>
              <a:t>перевищення</a:t>
            </a:r>
            <a:r>
              <a:rPr lang="ru-RU" sz="800" b="1" dirty="0"/>
              <a:t> </a:t>
            </a:r>
            <a:r>
              <a:rPr lang="ru-RU" sz="800" b="1" dirty="0" err="1"/>
              <a:t>вмісту</a:t>
            </a:r>
            <a:r>
              <a:rPr lang="ru-RU" sz="800" b="1" dirty="0"/>
              <a:t>: Хром та </a:t>
            </a:r>
            <a:r>
              <a:rPr lang="ru-RU" sz="800" b="1" dirty="0" err="1"/>
              <a:t>його</a:t>
            </a:r>
            <a:r>
              <a:rPr lang="ru-RU" sz="800" b="1" dirty="0"/>
              <a:t> </a:t>
            </a:r>
            <a:r>
              <a:rPr lang="ru-RU" sz="800" b="1" dirty="0" err="1"/>
              <a:t>сполуки</a:t>
            </a:r>
            <a:r>
              <a:rPr lang="ru-RU" sz="800" b="1" dirty="0"/>
              <a:t> (норма-9,0 мкг/дм3</a:t>
            </a:r>
          </a:p>
          <a:p>
            <a:pPr eaLnBrk="0" hangingPunct="0"/>
            <a:endParaRPr lang="uk-UA" sz="800" dirty="0">
              <a:solidFill>
                <a:srgbClr val="000000"/>
              </a:solidFill>
            </a:endParaRPr>
          </a:p>
          <a:p>
            <a:r>
              <a:rPr lang="uk-UA" sz="800" dirty="0"/>
              <a:t> -</a:t>
            </a:r>
            <a:r>
              <a:rPr lang="ru-RU" sz="800" dirty="0"/>
              <a:t>14,5 мкг/дм3  р. </a:t>
            </a:r>
            <a:r>
              <a:rPr lang="ru-RU" sz="800" dirty="0" err="1"/>
              <a:t>Дніпро</a:t>
            </a:r>
            <a:r>
              <a:rPr lang="ru-RU" sz="800" dirty="0"/>
              <a:t>, 580 км, </a:t>
            </a:r>
            <a:r>
              <a:rPr lang="ru-RU" sz="800" dirty="0" err="1"/>
              <a:t>правий</a:t>
            </a:r>
            <a:r>
              <a:rPr lang="ru-RU" sz="800" dirty="0"/>
              <a:t> берег, </a:t>
            </a:r>
            <a:r>
              <a:rPr lang="ru-RU" sz="800" dirty="0" err="1"/>
              <a:t>питний</a:t>
            </a:r>
            <a:r>
              <a:rPr lang="ru-RU" sz="800" dirty="0"/>
              <a:t> в/з м. </a:t>
            </a:r>
            <a:r>
              <a:rPr lang="ru-RU" sz="800" dirty="0" err="1"/>
              <a:t>Світловодськ</a:t>
            </a:r>
            <a:endParaRPr lang="ru-RU" sz="800" dirty="0"/>
          </a:p>
          <a:p>
            <a:r>
              <a:rPr lang="uk-UA" sz="800" dirty="0">
                <a:solidFill>
                  <a:srgbClr val="000000"/>
                </a:solidFill>
              </a:rPr>
              <a:t> </a:t>
            </a:r>
            <a:r>
              <a:rPr lang="uk-UA" sz="800" dirty="0"/>
              <a:t>-9,3 </a:t>
            </a:r>
            <a:r>
              <a:rPr lang="uk-UA" sz="800" dirty="0" err="1"/>
              <a:t>мкг</a:t>
            </a:r>
            <a:r>
              <a:rPr lang="uk-UA" sz="800" dirty="0"/>
              <a:t>/дм3  </a:t>
            </a:r>
            <a:r>
              <a:rPr lang="uk-UA" altLang="en-US" sz="800" dirty="0" err="1"/>
              <a:t>р.Дніпро</a:t>
            </a:r>
            <a:r>
              <a:rPr lang="uk-UA" altLang="en-US" sz="800" dirty="0"/>
              <a:t>, 550 км Горішні плавні, водозабір</a:t>
            </a:r>
          </a:p>
          <a:p>
            <a:endParaRPr lang="ru-RU" sz="800" dirty="0">
              <a:solidFill>
                <a:srgbClr val="000000"/>
              </a:solidFill>
            </a:endParaRPr>
          </a:p>
          <a:p>
            <a:pPr eaLnBrk="0" hangingPunct="0">
              <a:buFont typeface="Arial" charset="0"/>
              <a:buChar char="•"/>
            </a:pPr>
            <a:r>
              <a:rPr lang="uk-UA" sz="800" b="1" dirty="0"/>
              <a:t>Виявлено вміст показників в межах екологічних нормативів якості:</a:t>
            </a:r>
          </a:p>
          <a:p>
            <a:pPr eaLnBrk="0" hangingPunct="0">
              <a:buFont typeface="Arial" charset="0"/>
              <a:buNone/>
            </a:pPr>
            <a:endParaRPr lang="uk-UA" sz="800" b="1" dirty="0"/>
          </a:p>
          <a:p>
            <a:pPr eaLnBrk="0" hangingPunct="0">
              <a:buFont typeface="Arial" charset="0"/>
              <a:buChar char="•"/>
            </a:pPr>
            <a:r>
              <a:rPr lang="uk-UA" sz="800" b="1" dirty="0"/>
              <a:t>Пестициди</a:t>
            </a:r>
            <a:r>
              <a:rPr lang="uk-UA" sz="800" dirty="0"/>
              <a:t>- </a:t>
            </a:r>
            <a:r>
              <a:rPr lang="uk-UA" sz="800" dirty="0" err="1"/>
              <a:t>хлорфенвінфос</a:t>
            </a:r>
            <a:r>
              <a:rPr lang="uk-UA" sz="800" dirty="0"/>
              <a:t> (суміш </a:t>
            </a:r>
            <a:r>
              <a:rPr lang="uk-UA" sz="800" dirty="0" err="1"/>
              <a:t>цис</a:t>
            </a:r>
            <a:r>
              <a:rPr lang="uk-UA" sz="800" dirty="0"/>
              <a:t>-, транс-ізомерів), </a:t>
            </a:r>
            <a:r>
              <a:rPr lang="uk-UA" sz="800" dirty="0" err="1"/>
              <a:t>ДДЕ,тербутрин</a:t>
            </a:r>
            <a:endParaRPr lang="uk-UA" sz="800" dirty="0"/>
          </a:p>
          <a:p>
            <a:pPr eaLnBrk="0" hangingPunct="0">
              <a:buFont typeface="Arial" charset="0"/>
              <a:buChar char="•"/>
            </a:pPr>
            <a:r>
              <a:rPr lang="uk-UA" sz="800" b="1" dirty="0" err="1"/>
              <a:t>Проліароматичні</a:t>
            </a:r>
            <a:r>
              <a:rPr lang="uk-UA" sz="800" b="1" dirty="0"/>
              <a:t> вуглеводні-  </a:t>
            </a:r>
            <a:r>
              <a:rPr lang="uk-UA" sz="800" dirty="0"/>
              <a:t>антрацен, </a:t>
            </a:r>
            <a:r>
              <a:rPr lang="uk-UA" sz="800" dirty="0" err="1"/>
              <a:t>флуорантен</a:t>
            </a:r>
            <a:r>
              <a:rPr lang="uk-UA" sz="800" dirty="0"/>
              <a:t>, </a:t>
            </a:r>
            <a:r>
              <a:rPr lang="uk-UA" sz="800" dirty="0" err="1"/>
              <a:t>бензо</a:t>
            </a:r>
            <a:r>
              <a:rPr lang="uk-UA" sz="800" dirty="0"/>
              <a:t>(а)</a:t>
            </a:r>
            <a:r>
              <a:rPr lang="uk-UA" sz="800" dirty="0" err="1"/>
              <a:t>пірен</a:t>
            </a:r>
            <a:r>
              <a:rPr lang="uk-UA" sz="800" dirty="0"/>
              <a:t>, </a:t>
            </a:r>
            <a:r>
              <a:rPr lang="uk-UA" sz="800" dirty="0" err="1"/>
              <a:t>бензо</a:t>
            </a:r>
            <a:r>
              <a:rPr lang="uk-UA" sz="800" dirty="0"/>
              <a:t>(</a:t>
            </a:r>
            <a:r>
              <a:rPr lang="en-US" sz="800" dirty="0"/>
              <a:t>b)</a:t>
            </a:r>
            <a:r>
              <a:rPr lang="uk-UA" sz="800" dirty="0" err="1"/>
              <a:t>флуорантен</a:t>
            </a:r>
            <a:r>
              <a:rPr lang="uk-UA" sz="800" dirty="0"/>
              <a:t>,    </a:t>
            </a:r>
            <a:r>
              <a:rPr lang="uk-UA" sz="800" dirty="0" err="1"/>
              <a:t>бензо</a:t>
            </a:r>
            <a:r>
              <a:rPr lang="uk-UA" sz="800" dirty="0"/>
              <a:t>(</a:t>
            </a:r>
            <a:r>
              <a:rPr lang="en-US" sz="800" dirty="0"/>
              <a:t>k)</a:t>
            </a:r>
            <a:r>
              <a:rPr lang="uk-UA" sz="800" dirty="0" err="1"/>
              <a:t>флуорантен</a:t>
            </a:r>
            <a:r>
              <a:rPr lang="uk-UA" sz="800" dirty="0"/>
              <a:t>, </a:t>
            </a:r>
            <a:r>
              <a:rPr lang="uk-UA" sz="800" dirty="0" err="1"/>
              <a:t>бензо</a:t>
            </a:r>
            <a:r>
              <a:rPr lang="uk-UA" sz="800" dirty="0"/>
              <a:t>(</a:t>
            </a:r>
            <a:r>
              <a:rPr lang="en-US" sz="800" dirty="0" err="1"/>
              <a:t>g.h.i</a:t>
            </a:r>
            <a:r>
              <a:rPr lang="en-US" sz="800" dirty="0"/>
              <a:t>) </a:t>
            </a:r>
            <a:r>
              <a:rPr lang="uk-UA" sz="800" dirty="0" err="1"/>
              <a:t>перілен</a:t>
            </a:r>
            <a:r>
              <a:rPr lang="uk-UA" sz="800" dirty="0"/>
              <a:t>, </a:t>
            </a:r>
            <a:r>
              <a:rPr lang="uk-UA" sz="800" dirty="0" err="1"/>
              <a:t>індено</a:t>
            </a:r>
            <a:r>
              <a:rPr lang="uk-UA" sz="800" dirty="0"/>
              <a:t> (1,2,3-</a:t>
            </a:r>
            <a:r>
              <a:rPr lang="en-US" sz="800" dirty="0"/>
              <a:t>cd) </a:t>
            </a:r>
            <a:r>
              <a:rPr lang="uk-UA" sz="800" dirty="0" err="1"/>
              <a:t>пірен</a:t>
            </a:r>
            <a:r>
              <a:rPr lang="uk-UA" sz="800" dirty="0"/>
              <a:t> </a:t>
            </a:r>
          </a:p>
          <a:p>
            <a:pPr eaLnBrk="0" hangingPunct="0">
              <a:buFont typeface="Arial" charset="0"/>
              <a:buChar char="•"/>
            </a:pPr>
            <a:r>
              <a:rPr lang="uk-UA" sz="800" b="1" dirty="0"/>
              <a:t>Леткі органічні сполуки </a:t>
            </a:r>
            <a:r>
              <a:rPr lang="uk-UA" sz="800" dirty="0"/>
              <a:t>– </a:t>
            </a:r>
            <a:r>
              <a:rPr lang="uk-UA" sz="800" dirty="0" err="1"/>
              <a:t>тетрахлоретилен</a:t>
            </a:r>
            <a:r>
              <a:rPr lang="uk-UA" sz="800" dirty="0"/>
              <a:t>, </a:t>
            </a:r>
            <a:r>
              <a:rPr lang="uk-UA" sz="800" dirty="0" err="1"/>
              <a:t>трихлоретилен,трихлорметан</a:t>
            </a:r>
            <a:r>
              <a:rPr lang="uk-UA" sz="800" dirty="0"/>
              <a:t> (хлороформ),                                                                                      </a:t>
            </a:r>
            <a:endParaRPr lang="ru-RU" sz="800" b="1" dirty="0"/>
          </a:p>
          <a:p>
            <a:pPr eaLnBrk="0" hangingPunct="0">
              <a:buFont typeface="Arial" charset="0"/>
              <a:buChar char="•"/>
            </a:pPr>
            <a:r>
              <a:rPr lang="uk-UA" sz="800" b="1" dirty="0"/>
              <a:t>Важкі метали </a:t>
            </a:r>
            <a:r>
              <a:rPr lang="uk-UA" sz="700" dirty="0"/>
              <a:t>– </a:t>
            </a:r>
            <a:r>
              <a:rPr lang="uk-UA" sz="800" dirty="0"/>
              <a:t>кадмій, свинець, нікель, миш</a:t>
            </a:r>
            <a:r>
              <a:rPr lang="en-US" sz="800" dirty="0"/>
              <a:t>’</a:t>
            </a:r>
            <a:r>
              <a:rPr lang="uk-UA" sz="800" dirty="0"/>
              <a:t>як та  хром </a:t>
            </a:r>
          </a:p>
          <a:p>
            <a:pPr eaLnBrk="0" hangingPunct="0">
              <a:buFont typeface="Arial" charset="0"/>
              <a:buChar char="•"/>
            </a:pPr>
            <a:endParaRPr lang="uk-UA" sz="800" dirty="0"/>
          </a:p>
          <a:p>
            <a:pPr eaLnBrk="0" hangingPunct="0">
              <a:buFont typeface="Arial" charset="0"/>
              <a:buChar char="•"/>
            </a:pPr>
            <a:endParaRPr lang="uk-UA" sz="800" dirty="0"/>
          </a:p>
          <a:p>
            <a:pPr eaLnBrk="0" hangingPunct="0">
              <a:buFont typeface="Arial" charset="0"/>
              <a:buChar char="•"/>
            </a:pPr>
            <a:endParaRPr lang="uk-UA" sz="800" dirty="0"/>
          </a:p>
          <a:p>
            <a:pPr eaLnBrk="0" hangingPunct="0"/>
            <a:r>
              <a:rPr lang="uk-UA" sz="800" b="1" dirty="0"/>
              <a:t>     </a:t>
            </a:r>
            <a:r>
              <a:rPr lang="uk-UA" sz="800" b="1" dirty="0">
                <a:solidFill>
                  <a:srgbClr val="000000"/>
                </a:solidFill>
              </a:rPr>
              <a:t>Нафтопродукти </a:t>
            </a:r>
            <a:r>
              <a:rPr lang="uk-UA" sz="800" dirty="0">
                <a:solidFill>
                  <a:srgbClr val="000000"/>
                </a:solidFill>
              </a:rPr>
              <a:t>(норма – 0,05</a:t>
            </a:r>
            <a:r>
              <a:rPr lang="uk-UA" sz="800" dirty="0"/>
              <a:t> мг/дм</a:t>
            </a:r>
            <a:r>
              <a:rPr lang="uk-UA" sz="800" baseline="30000" dirty="0"/>
              <a:t>3</a:t>
            </a:r>
            <a:r>
              <a:rPr lang="ru-RU" sz="800" dirty="0"/>
              <a:t>):</a:t>
            </a:r>
          </a:p>
          <a:p>
            <a:pPr eaLnBrk="0" hangingPunct="0"/>
            <a:endParaRPr lang="uk-UA" sz="800" b="1" dirty="0">
              <a:solidFill>
                <a:srgbClr val="000000"/>
              </a:solidFill>
            </a:endParaRPr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- 0,102</a:t>
            </a:r>
            <a:r>
              <a:rPr lang="ru-RU" sz="800" dirty="0"/>
              <a:t> мг/дм</a:t>
            </a:r>
            <a:r>
              <a:rPr lang="ru-RU" sz="800" baseline="30000" dirty="0"/>
              <a:t>3</a:t>
            </a:r>
            <a:r>
              <a:rPr lang="ru-RU" sz="800" dirty="0"/>
              <a:t> </a:t>
            </a:r>
            <a:r>
              <a:rPr lang="ru-RU" sz="800" dirty="0" err="1"/>
              <a:t>р.Дніпро</a:t>
            </a:r>
            <a:r>
              <a:rPr lang="ru-RU" sz="800" dirty="0"/>
              <a:t>, </a:t>
            </a:r>
            <a:r>
              <a:rPr lang="ru-RU" sz="800" dirty="0" err="1"/>
              <a:t>Кам’янське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</a:t>
            </a:r>
            <a:r>
              <a:rPr lang="ru-RU" sz="8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800" dirty="0"/>
              <a:t>476 км, м. </a:t>
            </a:r>
            <a:r>
              <a:rPr lang="ru-RU" sz="800" dirty="0" err="1"/>
              <a:t>Верхньодніпровськ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</a:t>
            </a:r>
          </a:p>
          <a:p>
            <a:pPr eaLnBrk="0" hangingPunct="0"/>
            <a:endParaRPr lang="uk-UA" sz="800" dirty="0"/>
          </a:p>
          <a:p>
            <a:pPr eaLnBrk="0" hangingPunct="0"/>
            <a:r>
              <a:rPr lang="uk-UA" sz="800" dirty="0">
                <a:solidFill>
                  <a:srgbClr val="000000"/>
                </a:solidFill>
              </a:rPr>
              <a:t> - 0,082 </a:t>
            </a:r>
            <a:r>
              <a:rPr lang="ru-RU" sz="800" dirty="0"/>
              <a:t>мг/дм</a:t>
            </a:r>
            <a:r>
              <a:rPr lang="ru-RU" sz="800" baseline="30000" dirty="0"/>
              <a:t>3 </a:t>
            </a:r>
            <a:r>
              <a:rPr lang="ru-RU" sz="800" dirty="0"/>
              <a:t> </a:t>
            </a:r>
            <a:r>
              <a:rPr lang="ru-RU" sz="800" dirty="0" err="1"/>
              <a:t>р.Дніпро</a:t>
            </a:r>
            <a:r>
              <a:rPr lang="ru-RU" sz="800" dirty="0"/>
              <a:t>, </a:t>
            </a:r>
            <a:r>
              <a:rPr lang="ru-RU" sz="800" dirty="0" err="1"/>
              <a:t>Кам’янське</a:t>
            </a:r>
            <a:r>
              <a:rPr lang="ru-RU" sz="800" dirty="0"/>
              <a:t> </a:t>
            </a:r>
            <a:r>
              <a:rPr lang="ru-RU" sz="800" dirty="0" err="1"/>
              <a:t>вдсх</a:t>
            </a:r>
            <a:r>
              <a:rPr lang="ru-RU" sz="800" dirty="0"/>
              <a:t>,</a:t>
            </a:r>
            <a:r>
              <a:rPr lang="ru-RU" sz="800" dirty="0">
                <a:solidFill>
                  <a:srgbClr val="1F1F1F"/>
                </a:solidFill>
                <a:latin typeface="Google Sans"/>
              </a:rPr>
              <a:t> </a:t>
            </a:r>
            <a:r>
              <a:rPr lang="ru-RU" sz="800" dirty="0"/>
              <a:t>462 км, </a:t>
            </a:r>
            <a:r>
              <a:rPr lang="ru-RU" sz="800" dirty="0" err="1"/>
              <a:t>смт</a:t>
            </a:r>
            <a:r>
              <a:rPr lang="ru-RU" sz="800" dirty="0"/>
              <a:t> </a:t>
            </a:r>
            <a:r>
              <a:rPr lang="ru-RU" sz="800" dirty="0" err="1"/>
              <a:t>Аули</a:t>
            </a:r>
            <a:r>
              <a:rPr lang="ru-RU" sz="800" dirty="0"/>
              <a:t>, </a:t>
            </a:r>
            <a:r>
              <a:rPr lang="ru-RU" sz="800" dirty="0" err="1"/>
              <a:t>питний</a:t>
            </a:r>
            <a:r>
              <a:rPr lang="ru-RU" sz="800" dirty="0"/>
              <a:t> в/з м. </a:t>
            </a:r>
            <a:r>
              <a:rPr lang="ru-RU" sz="800" dirty="0" err="1"/>
              <a:t>Дніпро</a:t>
            </a:r>
            <a:r>
              <a:rPr lang="ru-RU" sz="800" dirty="0"/>
              <a:t> та </a:t>
            </a:r>
            <a:r>
              <a:rPr lang="ru-RU" sz="800" dirty="0" err="1"/>
              <a:t>Кам</a:t>
            </a:r>
            <a:r>
              <a:rPr lang="en-US" sz="800" dirty="0"/>
              <a:t>’</a:t>
            </a:r>
            <a:r>
              <a:rPr lang="ru-RU" sz="800" dirty="0" err="1"/>
              <a:t>янське</a:t>
            </a:r>
            <a:r>
              <a:rPr lang="ru-RU" sz="800" dirty="0"/>
              <a:t>                                           </a:t>
            </a:r>
            <a:endParaRPr lang="en-US" sz="800" dirty="0"/>
          </a:p>
          <a:p>
            <a:pPr eaLnBrk="0" hangingPunct="0"/>
            <a:endParaRPr lang="ru-RU" sz="800" dirty="0"/>
          </a:p>
          <a:p>
            <a:pPr eaLnBrk="0" hangingPunct="0"/>
            <a:endParaRPr lang="uk-UA" sz="800" dirty="0"/>
          </a:p>
          <a:p>
            <a:pPr eaLnBrk="0" hangingPunct="0"/>
            <a:endParaRPr lang="ru-RU" sz="8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50863" y="874713"/>
            <a:ext cx="8723312" cy="30480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/>
            <a:r>
              <a:rPr lang="uk-UA" sz="1200">
                <a:solidFill>
                  <a:schemeClr val="bg2"/>
                </a:solidFill>
                <a:latin typeface="Arial Black" pitchFamily="34" charset="0"/>
              </a:rPr>
              <a:t>АНАЛІЗ</a:t>
            </a:r>
            <a:r>
              <a:rPr lang="uk-UA" sz="1400">
                <a:solidFill>
                  <a:schemeClr val="bg2"/>
                </a:solidFill>
                <a:latin typeface="Arial Black" pitchFamily="34" charset="0"/>
              </a:rPr>
              <a:t> </a:t>
            </a:r>
            <a:r>
              <a:rPr lang="uk-UA" sz="1200">
                <a:solidFill>
                  <a:schemeClr val="bg2"/>
                </a:solidFill>
                <a:latin typeface="Arial Black" pitchFamily="34" charset="0"/>
              </a:rPr>
              <a:t>СТАНУ МАСИВІВ  ПОВЕРХНЕВИХ ВОД ЗА ХІМІЧНИМИ ПОКАЗНИКАМИ  У БЕРЕЗНІ МІСЯЦІ </a:t>
            </a:r>
            <a:endParaRPr lang="ru-RU" sz="1200"/>
          </a:p>
        </p:txBody>
      </p:sp>
      <p:sp>
        <p:nvSpPr>
          <p:cNvPr id="20488" name="TextBox 2"/>
          <p:cNvSpPr txBox="1">
            <a:spLocks noChangeArrowheads="1"/>
          </p:cNvSpPr>
          <p:nvPr/>
        </p:nvSpPr>
        <p:spPr bwMode="auto">
          <a:xfrm>
            <a:off x="8545513" y="106363"/>
            <a:ext cx="1098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uk-UA" sz="1100" b="1">
                <a:latin typeface="Times New Roman" pitchFamily="18" charset="0"/>
                <a:cs typeface="Times New Roman" pitchFamily="18" charset="0"/>
              </a:rPr>
              <a:t>Додаток </a:t>
            </a:r>
            <a:endParaRPr lang="uk-UA" sz="13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9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056688" y="6562725"/>
            <a:ext cx="587375" cy="106363"/>
          </a:xfrm>
          <a:noFill/>
          <a:ln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fld id="{F5BC330D-13AA-4B16-AFAC-D21B9F030035}" type="slidenum">
              <a:rPr lang="ru-RU" altLang="uk-UA" smtClean="0">
                <a:latin typeface="Arial" charset="0"/>
                <a:cs typeface="Arial" charset="0"/>
              </a:rPr>
              <a:pPr/>
              <a:t>2</a:t>
            </a:fld>
            <a:endParaRPr lang="ru-RU" altLang="uk-UA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1207</Words>
  <Application>Microsoft Office PowerPoint</Application>
  <PresentationFormat>Лист A4 (210x297 мм)</PresentationFormat>
  <Paragraphs>121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Candara Light</vt:lpstr>
      <vt:lpstr>Google Sans</vt:lpstr>
      <vt:lpstr>Times New Roman</vt:lpstr>
      <vt:lpstr>Verdana</vt:lpstr>
      <vt:lpstr>Оформление по умолчанию</vt:lpstr>
      <vt:lpstr>Презентация PowerPoint</vt:lpstr>
      <vt:lpstr>Презентация PowerPoint</vt:lpstr>
    </vt:vector>
  </TitlesOfParts>
  <Company>Home, sweet 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1997</cp:revision>
  <cp:lastPrinted>2025-01-15T13:32:00Z</cp:lastPrinted>
  <dcterms:created xsi:type="dcterms:W3CDTF">2006-06-01T14:33:00Z</dcterms:created>
  <dcterms:modified xsi:type="dcterms:W3CDTF">2026-04-20T07:11:00Z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8F0DD11CD84A41E7BFD4AAA22CC75721_13</vt:lpwstr>
  </property>
  <property fmtid="{D5CDD505-2E9C-101B-9397-08002B2CF9AE}" pid="3" name="KSOProductBuildVer">
    <vt:lpwstr>1049-12.2.0.22549</vt:lpwstr>
  </property>
</Properties>
</file>