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67" autoAdjust="0"/>
    <p:restoredTop sz="94444" autoAdjust="0"/>
  </p:normalViewPr>
  <p:slideViewPr>
    <p:cSldViewPr>
      <p:cViewPr>
        <p:scale>
          <a:sx n="110" d="100"/>
          <a:sy n="110" d="100"/>
        </p:scale>
        <p:origin x="174" y="-1254"/>
      </p:cViewPr>
      <p:guideLst>
        <p:guide orient="horz" pos="2160"/>
        <p:guide pos="31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3613089550336305"/>
          <c:y val="0.29890248851128109"/>
          <c:w val="0.43074207032551909"/>
          <c:h val="0.586309163151342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D0-4F10-9A11-D1C6A6325AE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D0-4F10-9A11-D1C6A6325AE4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D0-4F10-9A11-D1C6A6325AE4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D0-4F10-9A11-D1C6A6325A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1"/>
    <c:extLst>
      <c:ext uri="{0b15fc19-7d7d-44ad-8c2d-2c3a37ce22c3}">
        <chartProps xmlns="https://web.wps.cn/et/2018/main" chartId="{f09231f9-d05d-4a84-84d7-c356b4026022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en-US" sz="1600" b="1" dirty="0"/>
            <a:t>8</a:t>
          </a:r>
          <a:r>
            <a:rPr lang="uk-UA" sz="1600" b="1" dirty="0"/>
            <a:t>3</a:t>
          </a:r>
          <a:endParaRPr lang="en-US" sz="1600" b="1" dirty="0"/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b="1" dirty="0"/>
            <a:t>18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sz="1100" b="1" dirty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vert="horz" wrap="square" lIns="45720" tIns="45720" rIns="45720" bIns="45720" rtlCol="0" anchor="t" anchorCtr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7" name="Соединительная линия уступом 6"/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</cdr:y>
    </cdr:from>
    <cdr:to>
      <cdr:x>0.41556</cdr:x>
      <cdr:y>0.28718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0" y="0"/>
          <a:ext cx="1790200" cy="506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0" name="Соединительная линия уступом 9"/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034ABB1-2AB0-46A3-A2EE-FB812F2083C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493EE85-1219-4989-95C8-2477BA32546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dirty="0" smtClean="0">
              <a:latin typeface="Arial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C454AA83-5373-4A99-BC91-611E0DBBCE8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smtClean="0">
              <a:latin typeface="Arial" charset="0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B297D914-2F5D-4EEF-AAC9-E4E45D1185C9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05402-6B88-4802-9C14-08ADCC4EB3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960F-77CA-46C4-82BA-5E1C2D22F55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1ECDD-ECEC-4716-A8CB-C1FA2ED071A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790DD-593A-4A89-87B0-CC74F1491A3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14950-A147-4D17-9B05-DD4153C9A92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932F3-0B4D-45B4-8929-303010DC68C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3F478-8E5C-4EDB-8731-8F555D9B90C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163F3-C6AB-460B-8A97-584577DC73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93C7A-861F-446B-AFDE-9B966754CFB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22403-1B24-44CC-A617-C2154897175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914F3-F0B9-4B4E-B533-45BA0C5DE8A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25137-8FAC-4BC5-9209-043135E349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EAC65-B855-4995-A7E0-C9EF42714A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1118E-4745-4152-B8BC-D55D0D38F5A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4B5367E-58A1-445F-875B-F64178C7D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8" name="Прямоугольник 16"/>
          <p:cNvSpPr>
            <a:spLocks noChangeArrowheads="1"/>
          </p:cNvSpPr>
          <p:nvPr/>
        </p:nvSpPr>
        <p:spPr bwMode="auto">
          <a:xfrm>
            <a:off x="233362" y="2847975"/>
            <a:ext cx="4791645" cy="20774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uk-UA" sz="800" b="1" dirty="0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2,16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</a:p>
          <a:p>
            <a:pPr eaLnBrk="0" hangingPunct="0">
              <a:buFontTx/>
              <a:buChar char="-"/>
            </a:pPr>
            <a:r>
              <a:rPr lang="uk-UA" sz="800" dirty="0" smtClean="0"/>
              <a:t>3,60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</a:t>
            </a:r>
            <a:r>
              <a:rPr lang="ru-RU" sz="800" dirty="0" smtClean="0"/>
              <a:t>;</a:t>
            </a:r>
          </a:p>
          <a:p>
            <a:pPr eaLnBrk="0" hangingPunct="0">
              <a:buFontTx/>
              <a:buChar char="-"/>
            </a:pPr>
            <a:r>
              <a:rPr lang="uk-UA" sz="800" dirty="0"/>
              <a:t>3,25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uk-UA" sz="800" dirty="0"/>
              <a:t>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 smtClean="0"/>
              <a:t>Світловодськ</a:t>
            </a:r>
            <a:endParaRPr lang="ru-RU" sz="800" dirty="0" smtClean="0"/>
          </a:p>
          <a:p>
            <a:pPr eaLnBrk="0" hangingPunct="0">
              <a:buFontTx/>
              <a:buChar char="-"/>
            </a:pPr>
            <a:r>
              <a:rPr lang="uk-UA" altLang="en-US" sz="800" dirty="0" smtClean="0"/>
              <a:t>3,20 </a:t>
            </a:r>
            <a:r>
              <a:rPr lang="uk-UA" altLang="en-US" sz="800" dirty="0"/>
              <a:t>мг</a:t>
            </a:r>
            <a:r>
              <a:rPr lang="uk-UA" sz="800" dirty="0"/>
              <a:t>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altLang="en-US" sz="800" dirty="0"/>
              <a:t>/дм</a:t>
            </a:r>
            <a:r>
              <a:rPr lang="uk-UA" altLang="en-US" sz="800" baseline="30000" dirty="0"/>
              <a:t>3</a:t>
            </a:r>
            <a:r>
              <a:rPr lang="uk-UA" altLang="en-US" sz="800" dirty="0"/>
              <a:t>  р.Дніпро, 550 км Горішні плавні, водозабір</a:t>
            </a:r>
          </a:p>
          <a:p>
            <a:pPr eaLnBrk="0" hangingPunct="0">
              <a:buFontTx/>
              <a:buChar char="-"/>
            </a:pPr>
            <a:r>
              <a:rPr lang="uk-UA" sz="800" dirty="0" smtClean="0"/>
              <a:t>3,44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800" dirty="0"/>
              <a:t> </a:t>
            </a:r>
            <a:r>
              <a:rPr lang="ru-RU" sz="800" dirty="0" err="1"/>
              <a:t>р.Тетерів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/>
              <a:t>3,28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</a:t>
            </a:r>
            <a:r>
              <a:rPr lang="ru-RU" sz="800" dirty="0" err="1"/>
              <a:t>р.Тетерів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3,36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3,12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uk-UA" sz="800" baseline="30000" dirty="0"/>
              <a:t>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>
              <a:buFontTx/>
              <a:buChar char="-"/>
            </a:pPr>
            <a:endParaRPr lang="ru-RU" sz="800" dirty="0"/>
          </a:p>
          <a:p>
            <a:pPr eaLnBrk="0" hangingPunct="0">
              <a:buFontTx/>
              <a:buChar char="-"/>
            </a:pPr>
            <a:r>
              <a:rPr lang="ru-RU" sz="800" dirty="0" smtClean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</a:t>
            </a:r>
            <a:r>
              <a:rPr lang="uk-UA" sz="800" dirty="0" smtClean="0"/>
              <a:t>1</a:t>
            </a:r>
            <a:r>
              <a:rPr lang="uk-UA" altLang="ru-RU" sz="800" dirty="0" smtClean="0"/>
              <a:t>,37</a:t>
            </a:r>
            <a:r>
              <a:rPr lang="ru-RU" sz="800" dirty="0" smtClean="0"/>
              <a:t>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значення</a:t>
            </a:r>
            <a:r>
              <a:rPr lang="uk-UA" sz="800" b="1" dirty="0"/>
              <a:t>: </a:t>
            </a:r>
            <a:r>
              <a:rPr lang="uk-UA" sz="800" dirty="0"/>
              <a:t>- </a:t>
            </a:r>
            <a:r>
              <a:rPr lang="en-US" altLang="uk-UA" sz="800" dirty="0" smtClean="0"/>
              <a:t>4</a:t>
            </a:r>
            <a:r>
              <a:rPr lang="uk-UA" altLang="uk-UA" sz="800" dirty="0" smtClean="0"/>
              <a:t>7,62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</a:p>
          <a:p>
            <a:pPr eaLnBrk="0" hangingPunct="0"/>
            <a:endParaRPr lang="uk-UA" altLang="ru-RU" sz="800" dirty="0"/>
          </a:p>
        </p:txBody>
      </p:sp>
      <p:sp>
        <p:nvSpPr>
          <p:cNvPr id="18439" name="Прямоугольник 17"/>
          <p:cNvSpPr>
            <a:spLocks noChangeArrowheads="1"/>
          </p:cNvSpPr>
          <p:nvPr/>
        </p:nvSpPr>
        <p:spPr bwMode="auto">
          <a:xfrm>
            <a:off x="200024" y="5084217"/>
            <a:ext cx="4824984" cy="164678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 err="1"/>
              <a:t>Амоній</a:t>
            </a:r>
            <a:r>
              <a:rPr lang="ru-RU" sz="800" dirty="0"/>
              <a:t>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 </a:t>
            </a:r>
            <a:r>
              <a:rPr lang="ru-RU" sz="800" dirty="0"/>
              <a:t>в межах </a:t>
            </a:r>
            <a:r>
              <a:rPr lang="ru-RU" sz="800" dirty="0" smtClean="0"/>
              <a:t>від </a:t>
            </a:r>
            <a:r>
              <a:rPr lang="uk-UA" sz="800" dirty="0" smtClean="0"/>
              <a:t>0,12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baseline="30000" dirty="0"/>
              <a:t> </a:t>
            </a:r>
            <a:r>
              <a:rPr lang="ru-RU" sz="800" dirty="0" smtClean="0"/>
              <a:t>0,95 </a:t>
            </a:r>
            <a:r>
              <a:rPr lang="uk-UA" sz="800" dirty="0" smtClean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endParaRPr lang="en-US" sz="800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від </a:t>
            </a:r>
            <a:r>
              <a:rPr lang="ru-RU" sz="800" dirty="0" smtClean="0"/>
              <a:t>0,02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dirty="0" smtClean="0"/>
              <a:t>1,92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 smtClean="0"/>
              <a:t>)</a:t>
            </a:r>
          </a:p>
          <a:p>
            <a:pPr eaLnBrk="0" hangingPunct="0"/>
            <a:r>
              <a:rPr lang="uk-UA" sz="800" dirty="0" smtClean="0"/>
              <a:t>мінімальне </a:t>
            </a:r>
            <a:r>
              <a:rPr lang="uk-UA" sz="800" dirty="0"/>
              <a:t>значення – </a:t>
            </a:r>
            <a:r>
              <a:rPr lang="ru-RU" sz="800" dirty="0"/>
              <a:t>2,16</a:t>
            </a:r>
            <a:r>
              <a:rPr lang="uk-UA" sz="800" dirty="0"/>
              <a:t>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</a:p>
          <a:p>
            <a:pPr eaLnBrk="0" hangingPunct="0"/>
            <a:r>
              <a:rPr lang="uk-UA" sz="800" dirty="0" smtClean="0"/>
              <a:t>максимальне </a:t>
            </a:r>
            <a:r>
              <a:rPr lang="uk-UA" sz="800" dirty="0" smtClean="0"/>
              <a:t>значення - зафіксовано </a:t>
            </a:r>
            <a:r>
              <a:rPr lang="uk-UA" sz="800" b="1" dirty="0" smtClean="0"/>
              <a:t>перевищення: </a:t>
            </a:r>
            <a:endParaRPr lang="uk-UA" sz="800" b="1" dirty="0" smtClean="0"/>
          </a:p>
          <a:p>
            <a:pPr eaLnBrk="0" hangingPunct="0"/>
            <a:r>
              <a:rPr lang="uk-UA" sz="800" b="1" dirty="0" smtClean="0"/>
              <a:t>- </a:t>
            </a:r>
            <a:r>
              <a:rPr lang="ru-RU" sz="800" dirty="0" smtClean="0"/>
              <a:t>90,00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р. </a:t>
            </a:r>
            <a:r>
              <a:rPr lang="ru-RU" sz="800" dirty="0" err="1" smtClean="0"/>
              <a:t>Рось</a:t>
            </a:r>
            <a:r>
              <a:rPr lang="ru-RU" sz="800" dirty="0" smtClean="0"/>
              <a:t>, </a:t>
            </a:r>
            <a:r>
              <a:rPr lang="ru-RU" sz="800" dirty="0" err="1" smtClean="0"/>
              <a:t>с.Тетіївка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</a:t>
            </a:r>
            <a:r>
              <a:rPr lang="ru-RU" sz="800" dirty="0" err="1" smtClean="0"/>
              <a:t>м.Миронівка</a:t>
            </a:r>
            <a:endParaRPr lang="uk-UA" sz="800" b="1" dirty="0" smtClean="0"/>
          </a:p>
          <a:p>
            <a:pPr eaLnBrk="0" hangingPunct="0"/>
            <a:r>
              <a:rPr lang="ru-RU" sz="800" baseline="30000" dirty="0" smtClean="0"/>
              <a:t> </a:t>
            </a:r>
            <a:r>
              <a:rPr lang="ru-RU" sz="800" dirty="0" err="1" smtClean="0"/>
              <a:t>Нітрит-іони</a:t>
            </a:r>
            <a:r>
              <a:rPr lang="ru-RU" sz="800" dirty="0" smtClean="0"/>
              <a:t> (норма – 3,3 </a:t>
            </a:r>
            <a:r>
              <a:rPr lang="uk-UA" sz="800" dirty="0" smtClean="0"/>
              <a:t>мг/дм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)  в межах від 0,02 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r>
              <a:rPr lang="uk-UA" sz="800" dirty="0" smtClean="0"/>
              <a:t> до</a:t>
            </a:r>
            <a:r>
              <a:rPr lang="ru-RU" sz="800" dirty="0" smtClean="0"/>
              <a:t> 0,</a:t>
            </a:r>
            <a:r>
              <a:rPr lang="uk-UA" sz="800" dirty="0" smtClean="0"/>
              <a:t>12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en-US" sz="800" dirty="0" smtClean="0"/>
          </a:p>
          <a:p>
            <a:pPr eaLnBrk="0" hangingPunct="0"/>
            <a:r>
              <a:rPr lang="ru-RU" sz="800" dirty="0" err="1" smtClean="0"/>
              <a:t>Сухий</a:t>
            </a:r>
            <a:r>
              <a:rPr lang="ru-RU" sz="800" dirty="0" smtClean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в межах від </a:t>
            </a:r>
            <a:r>
              <a:rPr lang="ru-RU" sz="800" dirty="0" smtClean="0"/>
              <a:t>232,0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 smtClean="0"/>
              <a:t>601,0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5925" y="549275"/>
            <a:ext cx="35509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У </a:t>
            </a:r>
            <a:r>
              <a:rPr lang="uk-UA" altLang="uk-UA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ТРАВНІ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41" name="Прямоугольник 19"/>
          <p:cNvSpPr>
            <a:spLocks noChangeArrowheads="1"/>
          </p:cNvSpPr>
          <p:nvPr/>
        </p:nvSpPr>
        <p:spPr bwMode="auto">
          <a:xfrm>
            <a:off x="200025" y="2414588"/>
            <a:ext cx="4041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3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Прямоугольник 22"/>
          <p:cNvSpPr>
            <a:spLocks noChangeArrowheads="1"/>
          </p:cNvSpPr>
          <p:nvPr/>
        </p:nvSpPr>
        <p:spPr bwMode="auto">
          <a:xfrm>
            <a:off x="5097015" y="2946400"/>
            <a:ext cx="4743897" cy="35394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solidFill>
                  <a:srgbClr val="000000"/>
                </a:solidFill>
              </a:rPr>
              <a:t>- </a:t>
            </a:r>
            <a:r>
              <a:rPr lang="uk-UA" sz="800" dirty="0" smtClean="0">
                <a:solidFill>
                  <a:srgbClr val="000000"/>
                </a:solidFill>
              </a:rPr>
              <a:t>0,432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0,384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</a:t>
            </a:r>
            <a:r>
              <a:rPr lang="uk-UA" sz="800" dirty="0" smtClean="0"/>
              <a:t>408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0,348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;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0,384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  <a:endParaRPr lang="uk-UA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0,768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 ,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0,062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</a:t>
            </a:r>
            <a:r>
              <a:rPr lang="uk-UA" sz="800" dirty="0" smtClean="0"/>
              <a:t>62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0,055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0,051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050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0,050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0,114 </a:t>
            </a:r>
            <a:r>
              <a:rPr lang="ru-RU" sz="800" dirty="0"/>
              <a:t>мг/дм3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0,078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 smtClean="0"/>
              <a:t> 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 </a:t>
            </a:r>
            <a:r>
              <a:rPr lang="ru-RU" sz="800" dirty="0" smtClean="0"/>
              <a:t>р. </a:t>
            </a:r>
            <a:r>
              <a:rPr lang="ru-RU" sz="800" dirty="0" err="1" smtClean="0"/>
              <a:t>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0,062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baseline="30000" dirty="0" smtClean="0"/>
              <a:t> </a:t>
            </a:r>
            <a:r>
              <a:rPr lang="uk-UA" sz="800" dirty="0" smtClean="0"/>
              <a:t>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;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0,132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</a:t>
            </a:r>
            <a:r>
              <a:rPr lang="uk-UA" sz="800" dirty="0" smtClean="0"/>
              <a:t>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0,144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р. </a:t>
            </a:r>
            <a:r>
              <a:rPr lang="ru-RU" sz="800" dirty="0"/>
              <a:t>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0,077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0,088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0,079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EC6169EB-FF81-4D85-9E48-C315497E4E4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Диаграмма 6"/>
          <p:cNvGraphicFramePr/>
          <p:nvPr/>
        </p:nvGraphicFramePr>
        <p:xfrm>
          <a:off x="415925" y="705485"/>
          <a:ext cx="4248785" cy="162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20486" name="Прямоугольник 16"/>
          <p:cNvSpPr>
            <a:spLocks noChangeArrowheads="1"/>
          </p:cNvSpPr>
          <p:nvPr/>
        </p:nvSpPr>
        <p:spPr bwMode="auto">
          <a:xfrm>
            <a:off x="415925" y="1425575"/>
            <a:ext cx="9074150" cy="51398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/>
            <a:endParaRPr lang="uk-UA" sz="800" b="1" dirty="0" smtClean="0"/>
          </a:p>
          <a:p>
            <a:pPr eaLnBrk="0" hangingPunct="0"/>
            <a:r>
              <a:rPr lang="uk-UA" sz="800" b="1" dirty="0" smtClean="0"/>
              <a:t>Зафіксовано </a:t>
            </a:r>
            <a:r>
              <a:rPr lang="uk-UA" sz="800" b="1" dirty="0" smtClean="0"/>
              <a:t>перевищення вмісту: нікель та  його сполуки (норма-34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pPr eaLnBrk="0" hangingPunct="0"/>
            <a:r>
              <a:rPr lang="uk-UA" sz="800" dirty="0" smtClean="0"/>
              <a:t>-</a:t>
            </a:r>
            <a:r>
              <a:rPr lang="ru-RU" sz="800" dirty="0"/>
              <a:t>39,9 - мкг/дм3,  р. Дніпро,580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Світловодськ</a:t>
            </a:r>
            <a:r>
              <a:rPr lang="ru-RU" sz="800" dirty="0"/>
              <a:t>, </a:t>
            </a:r>
            <a:r>
              <a:rPr lang="ru-RU" sz="800" dirty="0" err="1"/>
              <a:t>Кіровоградська</a:t>
            </a:r>
            <a:r>
              <a:rPr lang="ru-RU" sz="800" dirty="0"/>
              <a:t> </a:t>
            </a:r>
            <a:r>
              <a:rPr lang="ru-RU" sz="800" dirty="0" smtClean="0"/>
              <a:t>область</a:t>
            </a:r>
          </a:p>
          <a:p>
            <a:pPr eaLnBrk="0" hangingPunct="0"/>
            <a:r>
              <a:rPr lang="ru-RU" sz="800" dirty="0"/>
              <a:t>-42,7 - мкг/дм3,  р. Дніпро,  м. </a:t>
            </a:r>
            <a:r>
              <a:rPr lang="ru-RU" sz="800" dirty="0" err="1"/>
              <a:t>Кременчук</a:t>
            </a:r>
            <a:r>
              <a:rPr lang="ru-RU" sz="800" dirty="0"/>
              <a:t>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r>
              <a:rPr lang="ru-RU" sz="800" dirty="0"/>
              <a:t>" </a:t>
            </a:r>
            <a:r>
              <a:rPr lang="ru-RU" sz="800" dirty="0" err="1"/>
              <a:t>Кременчуцької</a:t>
            </a:r>
            <a:r>
              <a:rPr lang="ru-RU" sz="800" dirty="0"/>
              <a:t> </a:t>
            </a:r>
            <a:r>
              <a:rPr lang="ru-RU" sz="800" dirty="0" err="1"/>
              <a:t>міської</a:t>
            </a:r>
            <a:r>
              <a:rPr lang="ru-RU" sz="800" dirty="0"/>
              <a:t> </a:t>
            </a:r>
            <a:r>
              <a:rPr lang="ru-RU" sz="800" dirty="0" smtClean="0"/>
              <a:t>ради</a:t>
            </a:r>
          </a:p>
          <a:p>
            <a:pPr eaLnBrk="0" hangingPunct="0"/>
            <a:r>
              <a:rPr lang="ru-RU" sz="800" dirty="0"/>
              <a:t>-39,2 мкг/дм3   р. Дніпро,,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 КП "ВУВКГ "</a:t>
            </a:r>
            <a:r>
              <a:rPr lang="ru-RU" sz="800" dirty="0" err="1"/>
              <a:t>Горішньоплавнівської</a:t>
            </a:r>
            <a:r>
              <a:rPr lang="ru-RU" sz="800" dirty="0"/>
              <a:t> </a:t>
            </a:r>
            <a:r>
              <a:rPr lang="ru-RU" sz="800" dirty="0" err="1"/>
              <a:t>міської</a:t>
            </a:r>
            <a:r>
              <a:rPr lang="ru-RU" sz="800" dirty="0"/>
              <a:t> </a:t>
            </a:r>
            <a:r>
              <a:rPr lang="ru-RU" sz="800" dirty="0" smtClean="0"/>
              <a:t>ради«</a:t>
            </a:r>
          </a:p>
          <a:p>
            <a:pPr eaLnBrk="0" hangingPunct="0"/>
            <a:r>
              <a:rPr lang="ru-RU" sz="800" dirty="0" smtClean="0"/>
              <a:t>-37,1 </a:t>
            </a:r>
            <a:r>
              <a:rPr lang="ru-RU" sz="800" dirty="0"/>
              <a:t>- мкг/дм3,  р. Дніпро,  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-</a:t>
            </a:r>
            <a:r>
              <a:rPr lang="ru-RU" sz="800" dirty="0" smtClean="0">
                <a:solidFill>
                  <a:srgbClr val="000000"/>
                </a:solidFill>
              </a:rPr>
              <a:t>38,7 </a:t>
            </a:r>
            <a:r>
              <a:rPr lang="ru-RU" sz="800" dirty="0">
                <a:solidFill>
                  <a:srgbClr val="000000"/>
                </a:solidFill>
              </a:rPr>
              <a:t>- мкг/дм3,   р. Дніпро, 462 км, </a:t>
            </a:r>
            <a:r>
              <a:rPr lang="ru-RU" sz="800" dirty="0" err="1">
                <a:solidFill>
                  <a:srgbClr val="000000"/>
                </a:solidFill>
              </a:rPr>
              <a:t>смт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Аули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м. Дніпро та </a:t>
            </a:r>
            <a:r>
              <a:rPr lang="ru-RU" sz="800" dirty="0" err="1" smtClean="0">
                <a:solidFill>
                  <a:srgbClr val="000000"/>
                </a:solidFill>
              </a:rPr>
              <a:t>Кам'янське</a:t>
            </a:r>
            <a:endParaRPr lang="ru-RU" sz="800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-</a:t>
            </a:r>
            <a:r>
              <a:rPr lang="ru-RU" sz="800" dirty="0">
                <a:solidFill>
                  <a:srgbClr val="000000"/>
                </a:solidFill>
              </a:rPr>
              <a:t>134,0 мкг/дм3 р. </a:t>
            </a:r>
            <a:r>
              <a:rPr lang="ru-RU" sz="800" dirty="0" err="1">
                <a:solidFill>
                  <a:srgbClr val="000000"/>
                </a:solidFill>
              </a:rPr>
              <a:t>Тетерів</a:t>
            </a:r>
            <a:r>
              <a:rPr lang="ru-RU" sz="800" dirty="0">
                <a:solidFill>
                  <a:srgbClr val="000000"/>
                </a:solidFill>
              </a:rPr>
              <a:t> (</a:t>
            </a:r>
            <a:r>
              <a:rPr lang="ru-RU" sz="800" dirty="0" err="1">
                <a:solidFill>
                  <a:srgbClr val="000000"/>
                </a:solidFill>
              </a:rPr>
              <a:t>Денишівське</a:t>
            </a:r>
            <a:r>
              <a:rPr lang="ru-RU" sz="800" dirty="0">
                <a:solidFill>
                  <a:srgbClr val="000000"/>
                </a:solidFill>
              </a:rPr>
              <a:t>  </a:t>
            </a:r>
            <a:r>
              <a:rPr lang="ru-RU" sz="800" dirty="0" err="1">
                <a:solidFill>
                  <a:srgbClr val="000000"/>
                </a:solidFill>
              </a:rPr>
              <a:t>водосховище</a:t>
            </a:r>
            <a:r>
              <a:rPr lang="ru-RU" sz="800" dirty="0">
                <a:solidFill>
                  <a:srgbClr val="000000"/>
                </a:solidFill>
              </a:rPr>
              <a:t>),274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м.Житомир</a:t>
            </a:r>
            <a:endParaRPr lang="uk-UA" sz="800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sz="800" b="1" dirty="0" smtClean="0"/>
              <a:t>-</a:t>
            </a:r>
            <a:r>
              <a:rPr lang="ru-RU" sz="800" dirty="0" smtClean="0"/>
              <a:t>208,2 </a:t>
            </a:r>
            <a:r>
              <a:rPr lang="ru-RU" sz="800" dirty="0"/>
              <a:t>мкг/дм3 р. </a:t>
            </a:r>
            <a:r>
              <a:rPr lang="ru-RU" sz="800" dirty="0" err="1"/>
              <a:t>Тетерів</a:t>
            </a:r>
            <a:r>
              <a:rPr lang="ru-RU" sz="800" dirty="0"/>
              <a:t> (</a:t>
            </a:r>
            <a:r>
              <a:rPr lang="ru-RU" sz="800" dirty="0" err="1"/>
              <a:t>Відсічне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 smtClean="0"/>
          </a:p>
          <a:p>
            <a:pPr eaLnBrk="0" hangingPunct="0"/>
            <a:r>
              <a:rPr lang="uk-UA" sz="800" b="1" dirty="0" smtClean="0"/>
              <a:t>-</a:t>
            </a:r>
            <a:r>
              <a:rPr lang="ru-RU" sz="800" dirty="0"/>
              <a:t>160,2 мкг/дм3 р. </a:t>
            </a:r>
            <a:r>
              <a:rPr lang="ru-RU" sz="800" dirty="0" err="1"/>
              <a:t>Гнилоп'ять</a:t>
            </a:r>
            <a:r>
              <a:rPr lang="ru-RU" sz="800" dirty="0"/>
              <a:t> (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endParaRPr lang="ru-RU" sz="800" dirty="0"/>
          </a:p>
          <a:p>
            <a:pPr eaLnBrk="0" hangingPunct="0"/>
            <a:r>
              <a:rPr lang="uk-UA" sz="800" b="1" dirty="0" smtClean="0"/>
              <a:t>-</a:t>
            </a:r>
            <a:r>
              <a:rPr lang="ru-RU" sz="800" dirty="0"/>
              <a:t>49,4 мкг/дм3 . р. Возня, права притока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 smtClean="0"/>
          </a:p>
          <a:p>
            <a:pPr eaLnBrk="0" hangingPunct="0"/>
            <a:r>
              <a:rPr lang="uk-UA" sz="800" b="1" dirty="0" smtClean="0"/>
              <a:t>-</a:t>
            </a:r>
            <a:r>
              <a:rPr lang="ru-RU" sz="800" dirty="0"/>
              <a:t>57,7 мкг/дм3, </a:t>
            </a:r>
            <a:r>
              <a:rPr lang="ru-RU" sz="800" dirty="0" err="1"/>
              <a:t>р.Рось</a:t>
            </a:r>
            <a:r>
              <a:rPr lang="ru-RU" sz="800" dirty="0"/>
              <a:t> (</a:t>
            </a:r>
            <a:r>
              <a:rPr lang="ru-RU" sz="800" dirty="0" err="1"/>
              <a:t>Білоцерківське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 smtClean="0"/>
              <a:t>Церква</a:t>
            </a:r>
            <a:endParaRPr lang="ru-RU" sz="800" dirty="0" smtClean="0"/>
          </a:p>
          <a:p>
            <a:pPr eaLnBrk="0" hangingPunct="0"/>
            <a:r>
              <a:rPr lang="uk-UA" sz="800" dirty="0" smtClean="0"/>
              <a:t>-</a:t>
            </a:r>
            <a:r>
              <a:rPr lang="ru-RU" sz="800" dirty="0"/>
              <a:t>232,5мкг/дм3, </a:t>
            </a:r>
            <a:r>
              <a:rPr lang="ru-RU" sz="800" dirty="0" err="1"/>
              <a:t>р.Рось</a:t>
            </a:r>
            <a:r>
              <a:rPr lang="ru-RU" sz="800" dirty="0"/>
              <a:t> ,118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uk-UA" sz="800" dirty="0"/>
          </a:p>
          <a:p>
            <a:pPr eaLnBrk="0" hangingPunct="0"/>
            <a:r>
              <a:rPr lang="uk-UA" sz="800" dirty="0" smtClean="0"/>
              <a:t>-</a:t>
            </a:r>
            <a:r>
              <a:rPr lang="ru-RU" sz="800" dirty="0"/>
              <a:t>231,3 - мкг/дм3,   р. </a:t>
            </a:r>
            <a:r>
              <a:rPr lang="ru-RU" sz="800" dirty="0" err="1"/>
              <a:t>Рось,с.Тептіївка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 smtClean="0"/>
              <a:t>м.Миронівка</a:t>
            </a:r>
            <a:endParaRPr lang="ru-RU" sz="800" dirty="0" smtClean="0"/>
          </a:p>
          <a:p>
            <a:pPr eaLnBrk="0" hangingPunct="0"/>
            <a:r>
              <a:rPr lang="uk-UA" sz="800" dirty="0" smtClean="0"/>
              <a:t>-</a:t>
            </a:r>
            <a:r>
              <a:rPr lang="ru-RU" sz="800" dirty="0"/>
              <a:t>43,6 - мкг/дм3,р.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 smtClean="0"/>
              <a:t>водозабір</a:t>
            </a:r>
            <a:endParaRPr lang="ru-RU" sz="800" dirty="0" smtClean="0"/>
          </a:p>
          <a:p>
            <a:pPr eaLnBrk="0" hangingPunct="0"/>
            <a:endParaRPr lang="ru-RU" sz="800" dirty="0" smtClean="0"/>
          </a:p>
          <a:p>
            <a:pPr eaLnBrk="0" hangingPunct="0"/>
            <a:r>
              <a:rPr lang="uk-UA" sz="800" b="1" dirty="0"/>
              <a:t>Зафіксовано перевищення вмісту: свинець та його сполуки (норма-14 </a:t>
            </a:r>
            <a:r>
              <a:rPr lang="uk-UA" sz="800" b="1" dirty="0" err="1"/>
              <a:t>мкг</a:t>
            </a:r>
            <a:r>
              <a:rPr lang="uk-UA" sz="800" b="1" dirty="0"/>
              <a:t>/дм3 )</a:t>
            </a:r>
          </a:p>
          <a:p>
            <a:r>
              <a:rPr lang="uk-UA" sz="800" dirty="0" smtClean="0"/>
              <a:t>-</a:t>
            </a:r>
            <a:r>
              <a:rPr lang="ru-RU" sz="800" dirty="0"/>
              <a:t>21,2 - мкг/дм3,   р. </a:t>
            </a:r>
            <a:r>
              <a:rPr lang="ru-RU" sz="800" dirty="0" err="1"/>
              <a:t>Гнилоп'ять</a:t>
            </a:r>
            <a:r>
              <a:rPr lang="ru-RU" sz="800" dirty="0"/>
              <a:t> (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м.Бердичів</a:t>
            </a:r>
            <a:endParaRPr lang="ru-RU" sz="800" dirty="0" smtClean="0"/>
          </a:p>
          <a:p>
            <a:endParaRPr lang="ru-RU" sz="800" dirty="0"/>
          </a:p>
          <a:p>
            <a:pPr eaLnBrk="0" hangingPunct="0"/>
            <a:r>
              <a:rPr lang="ru-RU" sz="800" b="1" dirty="0" err="1" smtClean="0"/>
              <a:t>Зафіксовано</a:t>
            </a:r>
            <a:r>
              <a:rPr lang="ru-RU" sz="800" b="1" dirty="0" smtClean="0"/>
              <a:t>  </a:t>
            </a:r>
            <a:r>
              <a:rPr lang="ru-RU" sz="800" b="1" dirty="0" err="1" smtClean="0"/>
              <a:t>перевищення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вмісту</a:t>
            </a:r>
            <a:r>
              <a:rPr lang="ru-RU" sz="800" b="1" dirty="0" smtClean="0"/>
              <a:t>: Хром та </a:t>
            </a:r>
            <a:r>
              <a:rPr lang="ru-RU" sz="800" b="1" dirty="0" err="1" smtClean="0"/>
              <a:t>його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сполуки</a:t>
            </a:r>
            <a:r>
              <a:rPr lang="ru-RU" sz="800" b="1" dirty="0" smtClean="0"/>
              <a:t> (норма-9,0 </a:t>
            </a:r>
            <a:r>
              <a:rPr lang="ru-RU" sz="800" b="1" dirty="0" smtClean="0"/>
              <a:t>мкг/дм</a:t>
            </a:r>
            <a:r>
              <a:rPr lang="ru-RU" sz="800" b="1" baseline="30000" dirty="0" smtClean="0"/>
              <a:t>3</a:t>
            </a:r>
            <a:endParaRPr lang="uk-UA" sz="800" baseline="30000" dirty="0" smtClean="0">
              <a:solidFill>
                <a:srgbClr val="000000"/>
              </a:solidFill>
            </a:endParaRPr>
          </a:p>
          <a:p>
            <a:r>
              <a:rPr lang="uk-UA" sz="800" dirty="0" smtClean="0"/>
              <a:t> </a:t>
            </a:r>
            <a:r>
              <a:rPr lang="uk-UA" sz="800" dirty="0" smtClean="0"/>
              <a:t>-</a:t>
            </a:r>
            <a:r>
              <a:rPr lang="ru-RU" sz="800" dirty="0"/>
              <a:t>21,2 - мкг/дм3,   р. </a:t>
            </a:r>
            <a:r>
              <a:rPr lang="ru-RU" sz="800" dirty="0" err="1"/>
              <a:t>Гнилоп'ять</a:t>
            </a:r>
            <a:r>
              <a:rPr lang="ru-RU" sz="800" dirty="0"/>
              <a:t> (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водосховище</a:t>
            </a:r>
            <a:r>
              <a:rPr lang="ru-RU" sz="800" dirty="0"/>
              <a:t>),59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uk-UA" sz="800" dirty="0" smtClean="0">
                <a:solidFill>
                  <a:srgbClr val="000000"/>
                </a:solidFill>
              </a:rPr>
              <a:t> </a:t>
            </a:r>
            <a:endParaRPr lang="uk-UA" sz="800" dirty="0"/>
          </a:p>
          <a:p>
            <a:pPr eaLnBrk="0" hangingPunct="0"/>
            <a:endParaRPr lang="uk-UA" sz="800" dirty="0"/>
          </a:p>
          <a:p>
            <a:pPr lvl="0" eaLnBrk="0" hangingPunct="0"/>
            <a:r>
              <a:rPr lang="uk-UA" sz="800" b="1" dirty="0" smtClean="0">
                <a:solidFill>
                  <a:srgbClr val="000000"/>
                </a:solidFill>
              </a:rPr>
              <a:t>Зафіксовано </a:t>
            </a:r>
            <a:r>
              <a:rPr lang="uk-UA" sz="800" b="1" dirty="0">
                <a:solidFill>
                  <a:srgbClr val="000000"/>
                </a:solidFill>
              </a:rPr>
              <a:t>перевищення вмісту: миш</a:t>
            </a:r>
            <a:r>
              <a:rPr lang="en-US" sz="800" b="1" dirty="0">
                <a:solidFill>
                  <a:srgbClr val="000000"/>
                </a:solidFill>
              </a:rPr>
              <a:t>’</a:t>
            </a:r>
            <a:r>
              <a:rPr lang="uk-UA" sz="800" b="1" dirty="0">
                <a:solidFill>
                  <a:srgbClr val="000000"/>
                </a:solidFill>
              </a:rPr>
              <a:t>як (норма-4,3 </a:t>
            </a:r>
            <a:r>
              <a:rPr lang="uk-UA" sz="800" b="1" dirty="0" err="1">
                <a:solidFill>
                  <a:srgbClr val="000000"/>
                </a:solidFill>
              </a:rPr>
              <a:t>мкг</a:t>
            </a:r>
            <a:r>
              <a:rPr lang="uk-UA" sz="800" b="1" dirty="0">
                <a:solidFill>
                  <a:srgbClr val="000000"/>
                </a:solidFill>
              </a:rPr>
              <a:t>/дм</a:t>
            </a:r>
            <a:r>
              <a:rPr lang="uk-UA" sz="800" b="1" baseline="30000" dirty="0">
                <a:solidFill>
                  <a:srgbClr val="000000"/>
                </a:solidFill>
              </a:rPr>
              <a:t>3</a:t>
            </a:r>
            <a:r>
              <a:rPr lang="uk-UA" sz="800" b="1" dirty="0">
                <a:solidFill>
                  <a:srgbClr val="000000"/>
                </a:solidFill>
              </a:rPr>
              <a:t>) </a:t>
            </a:r>
          </a:p>
          <a:p>
            <a:pPr lvl="0" eaLnBrk="0" hangingPunct="0"/>
            <a:r>
              <a:rPr lang="uk-UA" sz="800" dirty="0" smtClean="0">
                <a:solidFill>
                  <a:srgbClr val="000000"/>
                </a:solidFill>
              </a:rPr>
              <a:t> -12,6 </a:t>
            </a:r>
            <a:r>
              <a:rPr lang="uk-UA" sz="800" dirty="0">
                <a:solidFill>
                  <a:srgbClr val="000000"/>
                </a:solidFill>
              </a:rPr>
              <a:t>- </a:t>
            </a:r>
            <a:r>
              <a:rPr lang="uk-UA" sz="800" dirty="0" err="1">
                <a:solidFill>
                  <a:srgbClr val="000000"/>
                </a:solidFill>
              </a:rPr>
              <a:t>мкг</a:t>
            </a:r>
            <a:r>
              <a:rPr lang="uk-UA" sz="800" dirty="0">
                <a:solidFill>
                  <a:srgbClr val="000000"/>
                </a:solidFill>
              </a:rPr>
              <a:t>/дм3,   р. Дніпро, 897 км, н/б Київської ГЕС, </a:t>
            </a:r>
            <a:r>
              <a:rPr lang="uk-UA" sz="800" dirty="0" err="1">
                <a:solidFill>
                  <a:srgbClr val="000000"/>
                </a:solidFill>
              </a:rPr>
              <a:t>м.Вишгород</a:t>
            </a:r>
            <a:r>
              <a:rPr lang="uk-UA" sz="800" dirty="0">
                <a:solidFill>
                  <a:srgbClr val="000000"/>
                </a:solidFill>
              </a:rPr>
              <a:t>, питний водозабір </a:t>
            </a:r>
            <a:r>
              <a:rPr lang="uk-UA" sz="800" dirty="0" err="1">
                <a:solidFill>
                  <a:srgbClr val="000000"/>
                </a:solidFill>
              </a:rPr>
              <a:t>м.Київ</a:t>
            </a:r>
            <a:endParaRPr lang="uk-UA" sz="800" dirty="0">
              <a:solidFill>
                <a:srgbClr val="000000"/>
              </a:solidFill>
            </a:endParaRPr>
          </a:p>
          <a:p>
            <a:pPr lvl="0" eaLnBrk="0" hangingPunct="0"/>
            <a:r>
              <a:rPr lang="uk-UA" sz="800" dirty="0" smtClean="0">
                <a:solidFill>
                  <a:srgbClr val="000000"/>
                </a:solidFill>
              </a:rPr>
              <a:t> -</a:t>
            </a:r>
            <a:r>
              <a:rPr lang="ru-RU" sz="800" dirty="0" smtClean="0">
                <a:solidFill>
                  <a:srgbClr val="000000"/>
                </a:solidFill>
              </a:rPr>
              <a:t>14,4 </a:t>
            </a:r>
            <a:r>
              <a:rPr lang="ru-RU" sz="800" dirty="0" smtClean="0">
                <a:solidFill>
                  <a:srgbClr val="000000"/>
                </a:solidFill>
              </a:rPr>
              <a:t>- </a:t>
            </a:r>
            <a:r>
              <a:rPr lang="ru-RU" sz="800" dirty="0">
                <a:solidFill>
                  <a:srgbClr val="000000"/>
                </a:solidFill>
              </a:rPr>
              <a:t>мкг/дм</a:t>
            </a:r>
            <a:r>
              <a:rPr lang="ru-RU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,   р. Дніпро, 594 км , с. </a:t>
            </a:r>
            <a:r>
              <a:rPr lang="ru-RU" sz="800" dirty="0" err="1">
                <a:solidFill>
                  <a:srgbClr val="000000"/>
                </a:solidFill>
              </a:rPr>
              <a:t>Пронозівка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Глобинського</a:t>
            </a:r>
            <a:r>
              <a:rPr lang="ru-RU" sz="800" dirty="0">
                <a:solidFill>
                  <a:srgbClr val="000000"/>
                </a:solidFill>
              </a:rPr>
              <a:t> району, </a:t>
            </a:r>
            <a:r>
              <a:rPr lang="ru-RU" sz="800" dirty="0" err="1">
                <a:solidFill>
                  <a:srgbClr val="000000"/>
                </a:solidFill>
              </a:rPr>
              <a:t>насосна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станція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Градизької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зрошувальної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 smtClean="0">
                <a:solidFill>
                  <a:srgbClr val="000000"/>
                </a:solidFill>
              </a:rPr>
              <a:t>системи</a:t>
            </a:r>
            <a:endParaRPr lang="ru-RU" sz="800" dirty="0" smtClean="0">
              <a:solidFill>
                <a:srgbClr val="000000"/>
              </a:solidFill>
            </a:endParaRPr>
          </a:p>
          <a:p>
            <a:pPr lvl="0" eaLnBrk="0" hangingPunct="0"/>
            <a:r>
              <a:rPr lang="ru-RU" sz="800" b="1" dirty="0" smtClean="0">
                <a:solidFill>
                  <a:srgbClr val="000000"/>
                </a:solidFill>
              </a:rPr>
              <a:t> </a:t>
            </a:r>
            <a:r>
              <a:rPr lang="ru-RU" sz="800" dirty="0" smtClean="0">
                <a:solidFill>
                  <a:srgbClr val="000000"/>
                </a:solidFill>
              </a:rPr>
              <a:t>-14,1 </a:t>
            </a:r>
            <a:r>
              <a:rPr lang="ru-RU" sz="800" dirty="0">
                <a:solidFill>
                  <a:srgbClr val="000000"/>
                </a:solidFill>
              </a:rPr>
              <a:t>- мкг/дм3,  р. Дніпро,  476 км, м. </a:t>
            </a:r>
            <a:r>
              <a:rPr lang="ru-RU" sz="800" dirty="0" err="1">
                <a:solidFill>
                  <a:srgbClr val="000000"/>
                </a:solidFill>
              </a:rPr>
              <a:t>Верхньодніпровськ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</a:t>
            </a:r>
            <a:endParaRPr lang="en-US" sz="800" dirty="0">
              <a:solidFill>
                <a:srgbClr val="000000"/>
              </a:solidFill>
            </a:endParaRPr>
          </a:p>
          <a:p>
            <a:endParaRPr lang="uk-UA" altLang="en-US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smtClean="0"/>
              <a:t>Виявлено </a:t>
            </a:r>
            <a:r>
              <a:rPr lang="uk-UA" sz="800" b="1" dirty="0"/>
              <a:t>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 dirty="0" smtClean="0"/>
              <a:t>Пестициди</a:t>
            </a:r>
            <a:r>
              <a:rPr lang="uk-UA" sz="800" dirty="0" smtClean="0"/>
              <a:t> </a:t>
            </a:r>
            <a:r>
              <a:rPr lang="uk-UA" sz="800" dirty="0" smtClean="0"/>
              <a:t>- </a:t>
            </a:r>
            <a:r>
              <a:rPr lang="uk-UA" sz="800" dirty="0" smtClean="0"/>
              <a:t> </a:t>
            </a:r>
            <a:r>
              <a:rPr lang="uk-UA" sz="800" dirty="0" err="1" smtClean="0"/>
              <a:t>тербутрин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</a:t>
            </a:r>
            <a:r>
              <a:rPr lang="uk-UA" sz="800" b="1" dirty="0" smtClean="0"/>
              <a:t>вуглеводні -  </a:t>
            </a:r>
            <a:r>
              <a:rPr lang="uk-UA" sz="800" dirty="0" err="1" smtClean="0"/>
              <a:t>флуорантен</a:t>
            </a:r>
            <a:r>
              <a:rPr lang="uk-UA" sz="800" dirty="0" smtClean="0"/>
              <a:t>,,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b)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 smtClean="0"/>
              <a:t>бензо</a:t>
            </a:r>
            <a:r>
              <a:rPr lang="en-US" sz="800" dirty="0" smtClean="0"/>
              <a:t>(k)</a:t>
            </a:r>
            <a:r>
              <a:rPr lang="ru-RU" sz="800" dirty="0" err="1"/>
              <a:t>флуорантен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Леткі органічні сполуки </a:t>
            </a:r>
            <a:r>
              <a:rPr lang="uk-UA" sz="800" dirty="0"/>
              <a:t>– </a:t>
            </a:r>
            <a:r>
              <a:rPr lang="ru-RU" sz="800" dirty="0" smtClean="0"/>
              <a:t> </a:t>
            </a:r>
            <a:r>
              <a:rPr lang="ru-RU" sz="800" dirty="0" err="1"/>
              <a:t>т</a:t>
            </a:r>
            <a:r>
              <a:rPr lang="ru-RU" sz="800" dirty="0" err="1" smtClean="0"/>
              <a:t>етрахлорметан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dirty="0" err="1"/>
              <a:t>чотирихлористий</a:t>
            </a:r>
            <a:r>
              <a:rPr lang="ru-RU" sz="800" dirty="0"/>
              <a:t> </a:t>
            </a:r>
            <a:r>
              <a:rPr lang="ru-RU" sz="800" dirty="0" err="1" smtClean="0"/>
              <a:t>вуглець</a:t>
            </a:r>
            <a:r>
              <a:rPr lang="ru-RU" sz="800" dirty="0" smtClean="0"/>
              <a:t>), </a:t>
            </a:r>
            <a:r>
              <a:rPr lang="ru-RU" sz="800" dirty="0" err="1" smtClean="0"/>
              <a:t>трихлорметан</a:t>
            </a:r>
            <a:r>
              <a:rPr lang="ru-RU" sz="800" dirty="0" smtClean="0"/>
              <a:t> </a:t>
            </a:r>
            <a:r>
              <a:rPr lang="ru-RU" sz="800" dirty="0"/>
              <a:t>(хлороформ),</a:t>
            </a:r>
            <a:endParaRPr lang="ru-RU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</a:t>
            </a:r>
            <a:r>
              <a:rPr lang="uk-UA" sz="800" dirty="0" smtClean="0"/>
              <a:t>, свинець, </a:t>
            </a:r>
            <a:r>
              <a:rPr lang="uk-UA" sz="800" dirty="0"/>
              <a:t>нікель, миш</a:t>
            </a:r>
            <a:r>
              <a:rPr lang="en-US" sz="800" dirty="0"/>
              <a:t>’</a:t>
            </a:r>
            <a:r>
              <a:rPr lang="uk-UA" sz="800" dirty="0"/>
              <a:t>як та  хром </a:t>
            </a:r>
          </a:p>
          <a:p>
            <a:pPr eaLnBrk="0" hangingPunct="0"/>
            <a:endParaRPr lang="uk-UA" sz="800" b="1" dirty="0"/>
          </a:p>
          <a:p>
            <a:pPr eaLnBrk="0" hangingPunct="0"/>
            <a:r>
              <a:rPr lang="uk-UA" sz="800" b="1" dirty="0" smtClean="0"/>
              <a:t>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endParaRPr lang="uk-UA" sz="800" b="1" dirty="0">
              <a:solidFill>
                <a:srgbClr val="000000"/>
              </a:solidFill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0,114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р.Дніпро,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endParaRPr lang="uk-UA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0,105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en-US" sz="800" dirty="0"/>
          </a:p>
          <a:p>
            <a:pPr eaLnBrk="0" hangingPunct="0"/>
            <a:endParaRPr lang="ru-RU" sz="800" dirty="0"/>
          </a:p>
          <a:p>
            <a:pPr eaLnBrk="0" hangingPunct="0"/>
            <a:endParaRPr lang="uk-UA" sz="800" dirty="0"/>
          </a:p>
          <a:p>
            <a:pPr eaLnBrk="0" hangingPunct="0"/>
            <a:endParaRPr lang="ru-RU" sz="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0863" y="874713"/>
            <a:ext cx="8723312" cy="304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СТАНУ МАСИВІВ  ПОВЕРХНЕВИХ ВОД ЗА ХІМІЧНИМИ ПОКАЗНИКАМИ  У </a:t>
            </a:r>
            <a:r>
              <a:rPr lang="uk-UA" sz="1200" dirty="0" smtClean="0">
                <a:solidFill>
                  <a:schemeClr val="bg2"/>
                </a:solidFill>
                <a:latin typeface="Arial Black" pitchFamily="34" charset="0"/>
              </a:rPr>
              <a:t>ТРАВ</a:t>
            </a:r>
            <a:r>
              <a:rPr lang="uk-UA" sz="1200" dirty="0" smtClean="0">
                <a:solidFill>
                  <a:schemeClr val="bg2"/>
                </a:solidFill>
                <a:latin typeface="Arial Black" pitchFamily="34" charset="0"/>
              </a:rPr>
              <a:t>НІ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</a:rPr>
              <a:t>МІСЯЦІ </a:t>
            </a:r>
            <a:endParaRPr lang="ru-RU" sz="1200" dirty="0"/>
          </a:p>
        </p:txBody>
      </p:sp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F5BC330D-13AA-4B16-AFAC-D21B9F030035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1159</Words>
  <Application>Microsoft Office PowerPoint</Application>
  <PresentationFormat>Лист A4 (210x297 мм)</PresentationFormat>
  <Paragraphs>115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2019</cp:revision>
  <cp:lastPrinted>2026-06-17T07:59:37Z</cp:lastPrinted>
  <dcterms:created xsi:type="dcterms:W3CDTF">2006-06-01T14:33:00Z</dcterms:created>
  <dcterms:modified xsi:type="dcterms:W3CDTF">2026-06-17T08:00:53Z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8F0DD11CD84A41E7BFD4AAA22CC75721_13</vt:lpwstr>
  </property>
  <property fmtid="{D5CDD505-2E9C-101B-9397-08002B2CF9AE}" pid="3" name="KSOProductBuildVer">
    <vt:lpwstr>1049-12.2.0.22549</vt:lpwstr>
  </property>
</Properties>
</file>