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62" r:id="rId2"/>
    <p:sldId id="463" r:id="rId3"/>
  </p:sldIdLst>
  <p:sldSz cx="9906000" cy="6858000" type="A4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  <a:srgbClr val="FFD85D"/>
    <a:srgbClr val="7F7F7F"/>
    <a:srgbClr val="92CDD2"/>
    <a:srgbClr val="A6F380"/>
    <a:srgbClr val="E3A22D"/>
    <a:srgbClr val="92D050"/>
    <a:srgbClr val="D996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67" autoAdjust="0"/>
    <p:restoredTop sz="94444" autoAdjust="0"/>
  </p:normalViewPr>
  <p:slideViewPr>
    <p:cSldViewPr>
      <p:cViewPr>
        <p:scale>
          <a:sx n="100" d="100"/>
          <a:sy n="100" d="100"/>
        </p:scale>
        <p:origin x="468" y="-648"/>
      </p:cViewPr>
      <p:guideLst>
        <p:guide orient="horz" pos="2160"/>
        <p:guide pos="31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23613089550336305"/>
          <c:y val="0.29890248851128109"/>
          <c:w val="0.43074207032551909"/>
          <c:h val="0.5863091631513426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Виконані в серпні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1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D0-4F10-9A11-D1C6A6325AE4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1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D0-4F10-9A11-D1C6A6325AE4}"/>
              </c:ext>
            </c:extLst>
          </c:dPt>
          <c:dPt>
            <c:idx val="2"/>
            <c:bubble3D val="0"/>
            <c:spPr>
              <a:solidFill>
                <a:srgbClr val="FFD85D"/>
              </a:solidFill>
              <a:ln w="1901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D0-4F10-9A11-D1C6A6325AE4}"/>
              </c:ext>
            </c:extLst>
          </c:dPt>
          <c:cat>
            <c:strRef>
              <c:f>Лист1!$A$2:$A$4</c:f>
              <c:strCache>
                <c:ptCount val="3"/>
                <c:pt idx="0">
                  <c:v>загальна кількість пм</c:v>
                </c:pt>
                <c:pt idx="1">
                  <c:v>місця питних водозаборів</c:v>
                </c:pt>
                <c:pt idx="2">
                  <c:v>транскордонні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77</c:v>
                </c:pt>
                <c:pt idx="1">
                  <c:v>17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D0-4F10-9A11-D1C6A6325A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4">
          <a:noFill/>
        </a:ln>
      </c:spPr>
    </c:plotArea>
    <c:plotVisOnly val="1"/>
    <c:dispBlanksAs val="zero"/>
    <c:showDLblsOverMax val="1"/>
    <c:extLst>
      <c:ext uri="{0b15fc19-7d7d-44ad-8c2d-2c3a37ce22c3}">
        <chartProps xmlns="https://web.wps.cn/et/2018/main" chartId="{f09231f9-d05d-4a84-84d7-c356b4026022}"/>
      </c:ext>
    </c:extLst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0.41105</cdr:x>
      <cdr:y>0.48123</cdr:y>
    </cdr:from>
    <cdr:to>
      <cdr:x>0.50497</cdr:x>
      <cdr:y>0.64687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701814" y="729195"/>
          <a:ext cx="388855" cy="2509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r>
            <a:rPr lang="en-US" sz="1600" b="1" dirty="0"/>
            <a:t>8</a:t>
          </a:r>
          <a:r>
            <a:rPr lang="uk-UA" sz="1600" b="1" dirty="0"/>
            <a:t>3</a:t>
          </a:r>
          <a:endParaRPr lang="en-US" sz="1600" b="1" dirty="0"/>
        </a:p>
        <a:p xmlns:a="http://schemas.openxmlformats.org/drawingml/2006/main">
          <a:endParaRPr lang="x-none" sz="1600" b="1" dirty="0">
            <a:effectLst/>
          </a:endParaRPr>
        </a:p>
      </cdr:txBody>
    </cdr:sp>
  </cdr:relSizeAnchor>
  <cdr:relSizeAnchor xmlns:cdr="http://schemas.openxmlformats.org/drawingml/2006/chartDrawing">
    <cdr:from>
      <cdr:x>0.33908</cdr:x>
      <cdr:y>0.3725</cdr:y>
    </cdr:from>
    <cdr:to>
      <cdr:x>0.42141</cdr:x>
      <cdr:y>0.49068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403859" y="633823"/>
          <a:ext cx="340859" cy="201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r>
            <a:rPr lang="uk-UA" b="1" dirty="0"/>
            <a:t>18</a:t>
          </a:r>
          <a:endParaRPr lang="x-none" sz="1100" b="1" dirty="0"/>
        </a:p>
      </cdr:txBody>
    </cdr:sp>
  </cdr:relSizeAnchor>
  <cdr:relSizeAnchor xmlns:cdr="http://schemas.openxmlformats.org/drawingml/2006/chartDrawing">
    <cdr:from>
      <cdr:x>0.41801</cdr:x>
      <cdr:y>0.27982</cdr:y>
    </cdr:from>
    <cdr:to>
      <cdr:x>0.47019</cdr:x>
      <cdr:y>0.43512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1730630" y="424005"/>
          <a:ext cx="216024" cy="2353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r>
            <a:rPr lang="uk-UA" sz="1100" b="1" dirty="0"/>
            <a:t>0</a:t>
          </a:r>
          <a:endParaRPr lang="x-none" sz="1100" b="1" dirty="0"/>
        </a:p>
      </cdr:txBody>
    </cdr:sp>
  </cdr:relSizeAnchor>
  <cdr:relSizeAnchor xmlns:cdr="http://schemas.openxmlformats.org/drawingml/2006/chartDrawing">
    <cdr:from>
      <cdr:x>0.60368</cdr:x>
      <cdr:y>0.76081</cdr:y>
    </cdr:from>
    <cdr:to>
      <cdr:x>0.91695</cdr:x>
      <cdr:y>0.9303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2499323" y="1294536"/>
          <a:ext cx="1296989" cy="2883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15000"/>
            </a:lnSpc>
            <a:spcAft>
              <a:spcPts val="0"/>
            </a:spcAft>
          </a:pPr>
          <a:r>
            <a:rPr lang="uk-UA" sz="7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від </a:t>
          </a:r>
          <a:r>
            <a:rPr lang="uk-UA" sz="700" dirty="0"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кількості пунктів передбачених Програмою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0.66107</cdr:x>
      <cdr:y>0.63094</cdr:y>
    </cdr:from>
    <cdr:to>
      <cdr:x>0.81804</cdr:x>
      <cdr:y>0.78328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2736938" y="956047"/>
          <a:ext cx="649875" cy="230837"/>
        </a:xfrm>
        <a:prstGeom xmlns:a="http://schemas.openxmlformats.org/drawingml/2006/main" prst="rect">
          <a:avLst/>
        </a:prstGeom>
        <a:solidFill xmlns:a="http://schemas.openxmlformats.org/drawingml/2006/main">
          <a:srgbClr val="F79646"/>
        </a:solidFill>
      </cdr:spPr>
      <cdr:txBody>
        <a:bodyPr xmlns:a="http://schemas.openxmlformats.org/drawingml/2006/main" vert="horz" wrap="square" lIns="45720" tIns="45720" rIns="45720" bIns="45720" rtlCol="0" anchor="t" anchorCtr="0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900" i="1" dirty="0">
              <a:solidFill>
                <a:schemeClr val="bg1"/>
              </a:solidFill>
              <a:latin typeface="Arial Black" panose="020B0A04020102020204" pitchFamily="34" charset="0"/>
            </a:rPr>
            <a:t>100%</a:t>
          </a:r>
        </a:p>
      </cdr:txBody>
    </cdr:sp>
  </cdr:relSizeAnchor>
  <cdr:relSizeAnchor xmlns:cdr="http://schemas.openxmlformats.org/drawingml/2006/chartDrawing">
    <cdr:from>
      <cdr:x>0.15602</cdr:x>
      <cdr:y>0.25421</cdr:y>
    </cdr:from>
    <cdr:to>
      <cdr:x>0.3311</cdr:x>
      <cdr:y>0.44016</cdr:y>
    </cdr:to>
    <cdr:cxnSp macro="">
      <cdr:nvCxnSpPr>
        <cdr:cNvPr id="7" name="Соединительная линия уступом 6"/>
        <cdr:cNvCxnSpPr/>
      </cdr:nvCxnSpPr>
      <cdr:spPr>
        <a:xfrm xmlns:a="http://schemas.openxmlformats.org/drawingml/2006/main">
          <a:off x="683779" y="480886"/>
          <a:ext cx="767355" cy="351779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 w="6350">
          <a:solidFill>
            <a:schemeClr val="bg1">
              <a:lumMod val="65000"/>
            </a:schemeClr>
          </a:solidFill>
          <a:tailEnd type="non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</cdr:y>
    </cdr:from>
    <cdr:to>
      <cdr:x>0.41556</cdr:x>
      <cdr:y>0.28718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0" y="0"/>
          <a:ext cx="1790200" cy="5069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115000"/>
            </a:lnSpc>
            <a:spcAft>
              <a:spcPts val="1000"/>
            </a:spcAft>
          </a:pPr>
          <a:r>
            <a:rPr lang="uk-UA" sz="9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місця питних водозаборів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0.46819</cdr:x>
      <cdr:y>0.04391</cdr:y>
    </cdr:from>
    <cdr:to>
      <cdr:x>0.72939</cdr:x>
      <cdr:y>0.23487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1938383" y="66537"/>
          <a:ext cx="1081410" cy="2893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r">
            <a:lnSpc>
              <a:spcPct val="115000"/>
            </a:lnSpc>
            <a:spcAft>
              <a:spcPts val="1000"/>
            </a:spcAft>
          </a:pPr>
          <a:r>
            <a:rPr lang="uk-UA" sz="9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транскордонні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0.44475</cdr:x>
      <cdr:y>0.1725</cdr:y>
    </cdr:from>
    <cdr:to>
      <cdr:x>0.61115</cdr:x>
      <cdr:y>0.30187</cdr:y>
    </cdr:to>
    <cdr:cxnSp macro="">
      <cdr:nvCxnSpPr>
        <cdr:cNvPr id="10" name="Соединительная линия уступом 9"/>
        <cdr:cNvCxnSpPr/>
      </cdr:nvCxnSpPr>
      <cdr:spPr>
        <a:xfrm xmlns:a="http://schemas.openxmlformats.org/drawingml/2006/main" rot="10800000" flipV="1">
          <a:off x="1924637" y="288031"/>
          <a:ext cx="720080" cy="216024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 w="6350">
          <a:solidFill>
            <a:schemeClr val="bg1">
              <a:lumMod val="65000"/>
            </a:schemeClr>
          </a:solidFill>
          <a:tailEnd type="non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0.37387</cdr:x>
      <cdr:y>0.68192</cdr:y>
    </cdr:from>
    <cdr:to>
      <cdr:x>0.54779</cdr:x>
      <cdr:y>0.84055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1547883" y="1033296"/>
          <a:ext cx="720057" cy="2403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Verdana" panose="020B0604030504040204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15000"/>
            </a:lnSpc>
            <a:spcAft>
              <a:spcPts val="0"/>
            </a:spcAft>
          </a:pPr>
          <a:r>
            <a:rPr lang="uk-UA" sz="7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пункти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 xmlns:a="http://schemas.openxmlformats.org/drawingml/2006/main">
          <a:pPr algn="ctr">
            <a:lnSpc>
              <a:spcPct val="115000"/>
            </a:lnSpc>
            <a:spcAft>
              <a:spcPts val="0"/>
            </a:spcAft>
          </a:pPr>
          <a:r>
            <a:rPr lang="uk-UA" sz="700" dirty="0">
              <a:effectLst/>
              <a:latin typeface="Candara Light" panose="020E0502030303020204"/>
              <a:ea typeface="Calibri" panose="020F0502020204030204" pitchFamily="34" charset="0"/>
              <a:cs typeface="Times New Roman" panose="02020603050405020304" pitchFamily="18" charset="0"/>
            </a:rPr>
            <a:t>моніторингу</a:t>
          </a:r>
          <a:endParaRPr lang="uk-UA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>
            <a:lvl1pPr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925" y="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>
            <a:lvl1pPr algn="r"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320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300538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b" anchorCtr="0" compatLnSpc="1"/>
          <a:lstStyle>
            <a:lvl1pPr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320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925" y="6456363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b" anchorCtr="0" compatLnSpc="1"/>
          <a:lstStyle>
            <a:lvl1pPr algn="r"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034ABB1-2AB0-46A3-A2EE-FB812F2083C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>
            <a:lvl1pPr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5" y="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>
            <a:lvl1pPr algn="r"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1025" y="509588"/>
            <a:ext cx="36830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8975"/>
            <a:ext cx="7942262" cy="3059113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t" anchorCtr="0" compatLnSpc="1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0538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b" anchorCtr="0" compatLnSpc="1"/>
          <a:lstStyle>
            <a:lvl1pPr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5" y="6456363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2628" tIns="46314" rIns="92628" bIns="46314" numCol="1" anchor="b" anchorCtr="0" compatLnSpc="1"/>
          <a:lstStyle>
            <a:lvl1pPr algn="r" defTabSz="926465" eaLnBrk="1" hangingPunct="1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B493EE85-1219-4989-95C8-2477BA32546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>
            <a:prstTxWarp prst="textNoShape">
              <a:avLst/>
            </a:prstTxWarp>
          </a:bodyPr>
          <a:lstStyle/>
          <a:p>
            <a:endParaRPr lang="uk-UA" dirty="0" smtClean="0">
              <a:latin typeface="Arial" charset="0"/>
            </a:endParaRP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defTabSz="925513"/>
            <a:fld id="{C454AA83-5373-4A99-BC91-611E0DBBCE86}" type="slidenum">
              <a:rPr lang="ru-RU" altLang="uk-UA" smtClean="0">
                <a:latin typeface="Arial" charset="0"/>
                <a:cs typeface="Arial" charset="0"/>
              </a:rPr>
              <a:pPr defTabSz="925513"/>
              <a:t>1</a:t>
            </a:fld>
            <a:endParaRPr lang="ru-RU" altLang="uk-U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>
            <a:prstTxWarp prst="textNoShape">
              <a:avLst/>
            </a:prstTxWarp>
          </a:bodyPr>
          <a:lstStyle/>
          <a:p>
            <a:endParaRPr lang="uk-UA" smtClean="0">
              <a:latin typeface="Arial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defTabSz="925513"/>
            <a:fld id="{B297D914-2F5D-4EEF-AAC9-E4E45D1185C9}" type="slidenum">
              <a:rPr lang="ru-RU" altLang="uk-UA" smtClean="0">
                <a:latin typeface="Arial" charset="0"/>
                <a:cs typeface="Arial" charset="0"/>
              </a:rPr>
              <a:pPr defTabSz="925513"/>
              <a:t>2</a:t>
            </a:fld>
            <a:endParaRPr lang="ru-RU" altLang="uk-U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05402-6B88-4802-9C14-08ADCC4EB31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3960F-77CA-46C4-82BA-5E1C2D22F55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1ECDD-ECEC-4716-A8CB-C1FA2ED071A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790DD-593A-4A89-87B0-CC74F1491A3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14950-A147-4D17-9B05-DD4153C9A92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35550" y="1600200"/>
            <a:ext cx="437515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35550" y="3938589"/>
            <a:ext cx="437515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932F3-0B4D-45B4-8929-303010DC68C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3F478-8E5C-4EDB-8731-8F555D9B90C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163F3-C6AB-460B-8A97-584577DC735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93C7A-861F-446B-AFDE-9B966754CFB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22403-1B24-44CC-A617-C2154897175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914F3-F0B9-4B4E-B533-45BA0C5DE8A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25137-8FAC-4BC5-9209-043135E3497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EAC65-B855-4995-A7E0-C9EF42714A2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1118E-4745-4152-B8BC-D55D0D38F5A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4B5367E-58A1-445F-875B-F64178C7D68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CFDFE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363" y="73025"/>
            <a:ext cx="471487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850" y="139700"/>
            <a:ext cx="9136063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Текстове поле 2"/>
          <p:cNvSpPr txBox="1">
            <a:spLocks noChangeArrowheads="1"/>
          </p:cNvSpPr>
          <p:nvPr/>
        </p:nvSpPr>
        <p:spPr bwMode="auto">
          <a:xfrm>
            <a:off x="4530725" y="455613"/>
            <a:ext cx="5310188" cy="414337"/>
          </a:xfrm>
          <a:prstGeom prst="rect">
            <a:avLst/>
          </a:prstGeom>
          <a:solidFill>
            <a:srgbClr val="A0A8BB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15000"/>
              </a:lnSpc>
              <a:spcAft>
                <a:spcPts val="1000"/>
              </a:spcAft>
            </a:pPr>
            <a:r>
              <a:rPr lang="uk-UA" altLang="uk-UA" sz="2000" b="1">
                <a:solidFill>
                  <a:srgbClr val="FFFFFF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СУББАСЕЙН СЕРЕДНЬОГО ДНІПРА</a:t>
            </a:r>
            <a:endParaRPr lang="uk-UA" altLang="uk-UA" sz="1100" i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437" name="Прямоугольник 12"/>
          <p:cNvSpPr>
            <a:spLocks noChangeArrowheads="1"/>
          </p:cNvSpPr>
          <p:nvPr/>
        </p:nvSpPr>
        <p:spPr bwMode="auto">
          <a:xfrm>
            <a:off x="190500" y="6448425"/>
            <a:ext cx="42497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uk-UA" sz="800" b="1"/>
              <a:t>   </a:t>
            </a:r>
            <a:endParaRPr lang="ru-RU" sz="800" b="1"/>
          </a:p>
          <a:p>
            <a:pPr eaLnBrk="0" hangingPunct="0"/>
            <a:r>
              <a:rPr lang="uk-UA" sz="800"/>
              <a:t>  </a:t>
            </a:r>
          </a:p>
        </p:txBody>
      </p:sp>
      <p:sp>
        <p:nvSpPr>
          <p:cNvPr id="18438" name="Прямоугольник 16"/>
          <p:cNvSpPr>
            <a:spLocks noChangeArrowheads="1"/>
          </p:cNvSpPr>
          <p:nvPr/>
        </p:nvSpPr>
        <p:spPr bwMode="auto">
          <a:xfrm>
            <a:off x="233362" y="2847975"/>
            <a:ext cx="4791645" cy="256993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uk-UA" sz="800" b="1" dirty="0"/>
              <a:t>Органічні</a:t>
            </a:r>
            <a:r>
              <a:rPr lang="ru-RU" sz="800" b="1" dirty="0"/>
              <a:t> </a:t>
            </a:r>
            <a:r>
              <a:rPr lang="ru-RU" sz="800" b="1" dirty="0" err="1"/>
              <a:t>показники</a:t>
            </a:r>
            <a:endParaRPr lang="ru-RU" sz="800" b="1" dirty="0"/>
          </a:p>
          <a:p>
            <a:pPr eaLnBrk="0" hangingPunct="0"/>
            <a:r>
              <a:rPr lang="uk-UA" sz="800" b="1" dirty="0"/>
              <a:t>БСК (норма – 3 </a:t>
            </a:r>
            <a:r>
              <a:rPr lang="ru-RU" sz="800" b="1" dirty="0"/>
              <a:t>мг</a:t>
            </a:r>
            <a:r>
              <a:rPr lang="uk-UA" sz="800" b="1" dirty="0"/>
              <a:t>О</a:t>
            </a:r>
            <a:r>
              <a:rPr lang="uk-UA" sz="800" b="1" baseline="-25000" dirty="0"/>
              <a:t>2</a:t>
            </a:r>
            <a:r>
              <a:rPr lang="uk-UA" sz="800" b="1" dirty="0"/>
              <a:t>/дм</a:t>
            </a:r>
            <a:r>
              <a:rPr lang="uk-UA" sz="800" b="1" baseline="30000" dirty="0"/>
              <a:t>3</a:t>
            </a:r>
            <a:r>
              <a:rPr lang="ru-RU" sz="800" dirty="0"/>
              <a:t>)</a:t>
            </a:r>
            <a:r>
              <a:rPr lang="uk-UA" sz="800" dirty="0"/>
              <a:t>:</a:t>
            </a:r>
          </a:p>
          <a:p>
            <a:pPr eaLnBrk="0" hangingPunct="0">
              <a:buFont typeface="Arial" charset="0"/>
              <a:buChar char="•"/>
            </a:pPr>
            <a:r>
              <a:rPr lang="uk-UA" sz="800" dirty="0"/>
              <a:t>мінімальне значення – </a:t>
            </a:r>
            <a:r>
              <a:rPr lang="ru-RU" sz="800" dirty="0" smtClean="0"/>
              <a:t>2,16</a:t>
            </a:r>
            <a:r>
              <a:rPr lang="uk-UA" sz="800" dirty="0" smtClean="0"/>
              <a:t>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>
                <a:solidFill>
                  <a:srgbClr val="000000"/>
                </a:solidFill>
              </a:rPr>
              <a:t>/дм</a:t>
            </a:r>
            <a:r>
              <a:rPr lang="uk-UA" sz="800" baseline="30000" dirty="0">
                <a:solidFill>
                  <a:srgbClr val="000000"/>
                </a:solidFill>
              </a:rPr>
              <a:t>3 </a:t>
            </a:r>
            <a:r>
              <a:rPr lang="ru-RU" sz="800" dirty="0"/>
              <a:t>      </a:t>
            </a:r>
          </a:p>
          <a:p>
            <a:pPr eaLnBrk="0" hangingPunct="0">
              <a:buFont typeface="Arial" charset="0"/>
              <a:buChar char="•"/>
            </a:pPr>
            <a:r>
              <a:rPr lang="uk-UA" sz="800" dirty="0"/>
              <a:t>максимальне значення - зафіксовано </a:t>
            </a:r>
            <a:r>
              <a:rPr lang="uk-UA" sz="800" b="1" dirty="0"/>
              <a:t>перевищення:</a:t>
            </a:r>
          </a:p>
          <a:p>
            <a:pPr eaLnBrk="0" hangingPunct="0">
              <a:buFontTx/>
              <a:buChar char="-"/>
            </a:pPr>
            <a:r>
              <a:rPr lang="uk-UA" sz="800" dirty="0" smtClean="0"/>
              <a:t>3,40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  </a:t>
            </a:r>
            <a:r>
              <a:rPr lang="uk-UA" sz="800" dirty="0">
                <a:solidFill>
                  <a:srgbClr val="000000"/>
                </a:solidFill>
              </a:rPr>
              <a:t>р.</a:t>
            </a:r>
            <a:r>
              <a:rPr lang="ru-RU" sz="800" dirty="0"/>
              <a:t> Дніпро,</a:t>
            </a:r>
            <a:r>
              <a:rPr lang="en-US" sz="800" dirty="0"/>
              <a:t> </a:t>
            </a:r>
            <a:r>
              <a:rPr lang="ru-RU" sz="800" dirty="0"/>
              <a:t>594 км, с. </a:t>
            </a:r>
            <a:r>
              <a:rPr lang="ru-RU" sz="800" dirty="0" err="1"/>
              <a:t>Пронозівка</a:t>
            </a:r>
            <a:r>
              <a:rPr lang="ru-RU" sz="800" dirty="0"/>
              <a:t>, н/с </a:t>
            </a:r>
            <a:r>
              <a:rPr lang="ru-RU" sz="800" dirty="0" err="1"/>
              <a:t>Градизької</a:t>
            </a:r>
            <a:r>
              <a:rPr lang="ru-RU" sz="800" dirty="0"/>
              <a:t> з/с</a:t>
            </a:r>
            <a:r>
              <a:rPr lang="ru-RU" sz="800" dirty="0" smtClean="0"/>
              <a:t>;</a:t>
            </a:r>
          </a:p>
          <a:p>
            <a:pPr eaLnBrk="0" hangingPunct="0">
              <a:buFontTx/>
              <a:buChar char="-"/>
            </a:pPr>
            <a:r>
              <a:rPr lang="uk-UA" sz="800" dirty="0" smtClean="0"/>
              <a:t>3,27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</a:t>
            </a:r>
            <a:r>
              <a:rPr lang="uk-UA" sz="800" dirty="0"/>
              <a:t>  </a:t>
            </a:r>
            <a:r>
              <a:rPr lang="uk-UA" sz="800" dirty="0">
                <a:solidFill>
                  <a:srgbClr val="000000"/>
                </a:solidFill>
              </a:rPr>
              <a:t>р. </a:t>
            </a:r>
            <a:r>
              <a:rPr lang="ru-RU" sz="800" dirty="0"/>
              <a:t>Дніпро,</a:t>
            </a:r>
            <a:r>
              <a:rPr lang="en-US" sz="800" dirty="0"/>
              <a:t> </a:t>
            </a:r>
            <a:r>
              <a:rPr lang="ru-RU" sz="800" dirty="0"/>
              <a:t>580 км, </a:t>
            </a:r>
            <a:r>
              <a:rPr lang="ru-RU" sz="800" dirty="0" err="1"/>
              <a:t>правий</a:t>
            </a:r>
            <a:r>
              <a:rPr lang="ru-RU" sz="800" dirty="0"/>
              <a:t> берег, </a:t>
            </a:r>
            <a:r>
              <a:rPr lang="ru-RU" sz="800" dirty="0" err="1"/>
              <a:t>питний</a:t>
            </a:r>
            <a:r>
              <a:rPr lang="ru-RU" sz="800" dirty="0"/>
              <a:t> в/з м. </a:t>
            </a:r>
            <a:r>
              <a:rPr lang="ru-RU" sz="800" dirty="0" err="1" smtClean="0"/>
              <a:t>Світловодськ</a:t>
            </a:r>
            <a:endParaRPr lang="ru-RU" sz="800" dirty="0" smtClean="0"/>
          </a:p>
          <a:p>
            <a:pPr lvl="0" eaLnBrk="0" hangingPunct="0"/>
            <a:r>
              <a:rPr lang="uk-UA" sz="800" dirty="0" smtClean="0">
                <a:solidFill>
                  <a:srgbClr val="000000"/>
                </a:solidFill>
              </a:rPr>
              <a:t>-3,24 </a:t>
            </a:r>
            <a:r>
              <a:rPr lang="uk-UA" sz="800" dirty="0">
                <a:solidFill>
                  <a:srgbClr val="000000"/>
                </a:solidFill>
              </a:rPr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>
                <a:solidFill>
                  <a:srgbClr val="000000"/>
                </a:solidFill>
              </a:rPr>
              <a:t>/дм</a:t>
            </a:r>
            <a:r>
              <a:rPr lang="uk-UA" sz="800" baseline="30000" dirty="0">
                <a:solidFill>
                  <a:srgbClr val="000000"/>
                </a:solidFill>
              </a:rPr>
              <a:t>3</a:t>
            </a:r>
            <a:r>
              <a:rPr lang="uk-UA" sz="800" dirty="0">
                <a:solidFill>
                  <a:srgbClr val="000000"/>
                </a:solidFill>
              </a:rPr>
              <a:t>  р. </a:t>
            </a:r>
            <a:r>
              <a:rPr lang="ru-RU" sz="800" dirty="0">
                <a:solidFill>
                  <a:srgbClr val="000000"/>
                </a:solidFill>
              </a:rPr>
              <a:t>Дніпро,</a:t>
            </a:r>
            <a:r>
              <a:rPr lang="en-US" sz="800" dirty="0">
                <a:solidFill>
                  <a:srgbClr val="000000"/>
                </a:solidFill>
              </a:rPr>
              <a:t> </a:t>
            </a:r>
            <a:r>
              <a:rPr lang="ru-RU" sz="800" dirty="0">
                <a:solidFill>
                  <a:srgbClr val="000000"/>
                </a:solidFill>
              </a:rPr>
              <a:t>580 км, </a:t>
            </a:r>
            <a:r>
              <a:rPr lang="ru-RU" sz="800" dirty="0" err="1">
                <a:solidFill>
                  <a:srgbClr val="000000"/>
                </a:solidFill>
              </a:rPr>
              <a:t>Власівський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водозабір</a:t>
            </a:r>
            <a:r>
              <a:rPr lang="ru-RU" sz="800" dirty="0">
                <a:solidFill>
                  <a:srgbClr val="000000"/>
                </a:solidFill>
              </a:rPr>
              <a:t> КП " </a:t>
            </a:r>
            <a:r>
              <a:rPr lang="ru-RU" sz="800" dirty="0" err="1" smtClean="0">
                <a:solidFill>
                  <a:srgbClr val="000000"/>
                </a:solidFill>
              </a:rPr>
              <a:t>Кременчукводоканал</a:t>
            </a:r>
            <a:endParaRPr lang="ru-RU" sz="800" dirty="0" smtClean="0"/>
          </a:p>
          <a:p>
            <a:pPr eaLnBrk="0" hangingPunct="0">
              <a:buFontTx/>
              <a:buChar char="-"/>
            </a:pPr>
            <a:r>
              <a:rPr lang="uk-UA" altLang="en-US" sz="800" dirty="0" smtClean="0"/>
              <a:t>3,68 </a:t>
            </a:r>
            <a:r>
              <a:rPr lang="uk-UA" altLang="en-US" sz="800" dirty="0"/>
              <a:t>мг</a:t>
            </a:r>
            <a:r>
              <a:rPr lang="uk-UA" sz="800" dirty="0"/>
              <a:t>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altLang="en-US" sz="800" dirty="0"/>
              <a:t>/дм</a:t>
            </a:r>
            <a:r>
              <a:rPr lang="uk-UA" altLang="en-US" sz="800" baseline="30000" dirty="0"/>
              <a:t>3</a:t>
            </a:r>
            <a:r>
              <a:rPr lang="uk-UA" altLang="en-US" sz="800" dirty="0"/>
              <a:t>  р.Дніпро, 550 км Горішні плавні, водозабір</a:t>
            </a:r>
          </a:p>
          <a:p>
            <a:pPr eaLnBrk="0" hangingPunct="0">
              <a:buFontTx/>
              <a:buChar char="-"/>
            </a:pPr>
            <a:r>
              <a:rPr lang="uk-UA" sz="800" dirty="0" smtClean="0"/>
              <a:t>3,28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 </a:t>
            </a:r>
            <a:r>
              <a:rPr lang="uk-UA" sz="800" dirty="0"/>
              <a:t> </a:t>
            </a:r>
            <a:r>
              <a:rPr lang="ru-RU" sz="800" dirty="0" err="1"/>
              <a:t>р.Тетерів</a:t>
            </a:r>
            <a:r>
              <a:rPr lang="ru-RU" sz="800" dirty="0"/>
              <a:t>, 274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endParaRPr lang="ru-RU" sz="800" dirty="0"/>
          </a:p>
          <a:p>
            <a:pPr eaLnBrk="0" hangingPunct="0">
              <a:buFontTx/>
              <a:buChar char="-"/>
            </a:pPr>
            <a:r>
              <a:rPr lang="uk-UA" sz="800" dirty="0" smtClean="0"/>
              <a:t>3,28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</a:t>
            </a:r>
            <a:r>
              <a:rPr lang="ru-RU" sz="800" dirty="0"/>
              <a:t> </a:t>
            </a:r>
            <a:r>
              <a:rPr lang="uk-UA" sz="800" dirty="0"/>
              <a:t> </a:t>
            </a:r>
            <a:r>
              <a:rPr lang="ru-RU" sz="800" dirty="0" err="1"/>
              <a:t>р.Тетерів</a:t>
            </a:r>
            <a:r>
              <a:rPr lang="ru-RU" sz="800" dirty="0"/>
              <a:t>, 259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endParaRPr lang="ru-RU" sz="800" dirty="0"/>
          </a:p>
          <a:p>
            <a:pPr eaLnBrk="0" hangingPunct="0">
              <a:buFontTx/>
              <a:buChar char="-"/>
            </a:pPr>
            <a:r>
              <a:rPr lang="uk-UA" sz="800" dirty="0" smtClean="0">
                <a:solidFill>
                  <a:srgbClr val="000000"/>
                </a:solidFill>
              </a:rPr>
              <a:t>4,08 </a:t>
            </a:r>
            <a:r>
              <a:rPr lang="uk-UA" sz="800" dirty="0">
                <a:solidFill>
                  <a:srgbClr val="000000"/>
                </a:solidFill>
              </a:rPr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>
                <a:solidFill>
                  <a:srgbClr val="000000"/>
                </a:solidFill>
              </a:rPr>
              <a:t>/дм</a:t>
            </a:r>
            <a:r>
              <a:rPr lang="uk-UA" sz="800" baseline="30000" dirty="0">
                <a:solidFill>
                  <a:srgbClr val="000000"/>
                </a:solidFill>
              </a:rPr>
              <a:t>3 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р.Гнилоп</a:t>
            </a:r>
            <a:r>
              <a:rPr lang="en-US" sz="800" dirty="0">
                <a:solidFill>
                  <a:srgbClr val="000000"/>
                </a:solidFill>
              </a:rPr>
              <a:t>’</a:t>
            </a:r>
            <a:r>
              <a:rPr lang="uk-UA" sz="800" dirty="0">
                <a:solidFill>
                  <a:srgbClr val="000000"/>
                </a:solidFill>
              </a:rPr>
              <a:t>ять</a:t>
            </a:r>
            <a:r>
              <a:rPr lang="ru-RU" sz="800" dirty="0">
                <a:solidFill>
                  <a:srgbClr val="000000"/>
                </a:solidFill>
              </a:rPr>
              <a:t>, </a:t>
            </a:r>
            <a:r>
              <a:rPr lang="ru-RU" sz="800" dirty="0" err="1">
                <a:solidFill>
                  <a:srgbClr val="000000"/>
                </a:solidFill>
              </a:rPr>
              <a:t>Бердичівське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вдсх</a:t>
            </a:r>
            <a:r>
              <a:rPr lang="ru-RU" sz="800" dirty="0">
                <a:solidFill>
                  <a:srgbClr val="000000"/>
                </a:solidFill>
              </a:rPr>
              <a:t>.,  59 км,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</a:t>
            </a:r>
            <a:r>
              <a:rPr lang="ru-RU" sz="800" dirty="0" err="1">
                <a:solidFill>
                  <a:srgbClr val="000000"/>
                </a:solidFill>
              </a:rPr>
              <a:t>м.Бердичів</a:t>
            </a:r>
            <a:endParaRPr lang="ru-RU" sz="800" dirty="0">
              <a:solidFill>
                <a:srgbClr val="000000"/>
              </a:solidFill>
            </a:endParaRPr>
          </a:p>
          <a:p>
            <a:pPr eaLnBrk="0" hangingPunct="0">
              <a:buFontTx/>
              <a:buChar char="-"/>
            </a:pPr>
            <a:r>
              <a:rPr lang="uk-UA" sz="800" dirty="0" smtClean="0">
                <a:solidFill>
                  <a:srgbClr val="000000"/>
                </a:solidFill>
              </a:rPr>
              <a:t>3,20 </a:t>
            </a:r>
            <a:r>
              <a:rPr lang="uk-UA" sz="800" dirty="0">
                <a:solidFill>
                  <a:srgbClr val="000000"/>
                </a:solidFill>
              </a:rPr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>
                <a:solidFill>
                  <a:srgbClr val="000000"/>
                </a:solidFill>
              </a:rPr>
              <a:t>/дм</a:t>
            </a:r>
            <a:r>
              <a:rPr lang="uk-UA" sz="800" baseline="30000" dirty="0">
                <a:solidFill>
                  <a:srgbClr val="000000"/>
                </a:solidFill>
              </a:rPr>
              <a:t>3 </a:t>
            </a:r>
            <a:r>
              <a:rPr lang="uk-UA" sz="800" baseline="30000" dirty="0"/>
              <a:t> </a:t>
            </a:r>
            <a:r>
              <a:rPr lang="ru-RU" sz="800" dirty="0" err="1"/>
              <a:t>р.Ірша</a:t>
            </a:r>
            <a:r>
              <a:rPr lang="ru-RU" sz="800" dirty="0"/>
              <a:t>, 8км </a:t>
            </a:r>
            <a:r>
              <a:rPr lang="ru-RU" sz="800" dirty="0" err="1"/>
              <a:t>с.Рудня</a:t>
            </a:r>
            <a:r>
              <a:rPr lang="ru-RU" sz="800" dirty="0"/>
              <a:t> </a:t>
            </a:r>
            <a:r>
              <a:rPr lang="ru-RU" sz="800" dirty="0" err="1"/>
              <a:t>Городищенська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endParaRPr lang="ru-RU" sz="800" dirty="0"/>
          </a:p>
          <a:p>
            <a:pPr eaLnBrk="0" hangingPunct="0">
              <a:buFontTx/>
              <a:buChar char="-"/>
            </a:pPr>
            <a:r>
              <a:rPr lang="ru-RU" sz="800" dirty="0" smtClean="0"/>
              <a:t>4,4</a:t>
            </a:r>
            <a:r>
              <a:rPr lang="ru-RU" sz="800" dirty="0" smtClean="0"/>
              <a:t>0 </a:t>
            </a:r>
            <a:r>
              <a:rPr lang="ru-RU" sz="800" dirty="0"/>
              <a:t>мгО2/дм</a:t>
            </a:r>
            <a:r>
              <a:rPr lang="ru-RU" sz="800" baseline="30000" dirty="0"/>
              <a:t>3</a:t>
            </a:r>
            <a:r>
              <a:rPr lang="ru-RU" sz="800" dirty="0"/>
              <a:t>, р. </a:t>
            </a:r>
            <a:r>
              <a:rPr lang="ru-RU" sz="800" dirty="0" err="1"/>
              <a:t>Рось</a:t>
            </a:r>
            <a:r>
              <a:rPr lang="ru-RU" sz="800" dirty="0"/>
              <a:t>, 218 км, </a:t>
            </a:r>
            <a:r>
              <a:rPr lang="ru-RU" sz="800" dirty="0" err="1"/>
              <a:t>с.Глибочка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м.Біла</a:t>
            </a:r>
            <a:r>
              <a:rPr lang="ru-RU" sz="800" dirty="0"/>
              <a:t> </a:t>
            </a:r>
            <a:r>
              <a:rPr lang="ru-RU" sz="800" dirty="0" err="1"/>
              <a:t>Церква</a:t>
            </a:r>
            <a:endParaRPr lang="ru-RU" sz="800" dirty="0" smtClean="0"/>
          </a:p>
          <a:p>
            <a:pPr eaLnBrk="0" hangingPunct="0">
              <a:buFontTx/>
              <a:buChar char="-"/>
            </a:pPr>
            <a:r>
              <a:rPr lang="ru-RU" sz="800" dirty="0" smtClean="0"/>
              <a:t>4,40</a:t>
            </a:r>
            <a:r>
              <a:rPr lang="ru-RU" sz="800" dirty="0" smtClean="0"/>
              <a:t> </a:t>
            </a:r>
            <a:r>
              <a:rPr lang="ru-RU" sz="800" dirty="0"/>
              <a:t>мгО2/дм</a:t>
            </a:r>
            <a:r>
              <a:rPr lang="ru-RU" sz="800" baseline="30000" dirty="0"/>
              <a:t>3</a:t>
            </a:r>
            <a:r>
              <a:rPr lang="ru-RU" sz="800" dirty="0"/>
              <a:t>  р. </a:t>
            </a:r>
            <a:r>
              <a:rPr lang="ru-RU" sz="800" dirty="0" err="1"/>
              <a:t>Рось</a:t>
            </a:r>
            <a:r>
              <a:rPr lang="ru-RU" sz="800" dirty="0"/>
              <a:t>, 118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 smtClean="0"/>
              <a:t>м.Богуслав</a:t>
            </a:r>
            <a:endParaRPr lang="ru-RU" sz="800" dirty="0" smtClean="0"/>
          </a:p>
          <a:p>
            <a:pPr eaLnBrk="0" hangingPunct="0">
              <a:buFontTx/>
              <a:buChar char="-"/>
            </a:pPr>
            <a:r>
              <a:rPr lang="ru-RU" sz="800" dirty="0" smtClean="0"/>
              <a:t>4,50</a:t>
            </a:r>
            <a:r>
              <a:rPr lang="ru-RU" sz="800" dirty="0" smtClean="0"/>
              <a:t> </a:t>
            </a:r>
            <a:r>
              <a:rPr lang="ru-RU" sz="800" dirty="0"/>
              <a:t>мгО2/дм</a:t>
            </a:r>
            <a:r>
              <a:rPr lang="ru-RU" sz="800" baseline="30000" dirty="0"/>
              <a:t>3</a:t>
            </a:r>
            <a:r>
              <a:rPr lang="ru-RU" sz="800" dirty="0"/>
              <a:t>   р. </a:t>
            </a:r>
            <a:r>
              <a:rPr lang="ru-RU" sz="800" dirty="0" err="1"/>
              <a:t>Рось</a:t>
            </a:r>
            <a:r>
              <a:rPr lang="ru-RU" sz="800" dirty="0"/>
              <a:t>, </a:t>
            </a:r>
            <a:r>
              <a:rPr lang="ru-RU" sz="800" dirty="0" err="1"/>
              <a:t>с.Тетіївка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 smtClean="0"/>
              <a:t>м.Миронівка</a:t>
            </a:r>
            <a:endParaRPr lang="ru-RU" sz="800" dirty="0"/>
          </a:p>
          <a:p>
            <a:pPr eaLnBrk="0" hangingPunct="0">
              <a:buFontTx/>
              <a:buChar char="-"/>
            </a:pPr>
            <a:endParaRPr lang="ru-RU" sz="800" dirty="0"/>
          </a:p>
          <a:p>
            <a:pPr eaLnBrk="0" hangingPunct="0">
              <a:buFontTx/>
              <a:buChar char="-"/>
            </a:pPr>
            <a:r>
              <a:rPr lang="ru-RU" sz="800" dirty="0" smtClean="0"/>
              <a:t> </a:t>
            </a:r>
            <a:r>
              <a:rPr lang="uk-UA" sz="800" b="1" dirty="0"/>
              <a:t>ХСК (норма – 50 мгО</a:t>
            </a:r>
            <a:r>
              <a:rPr lang="uk-UA" sz="800" b="1" baseline="-25000" dirty="0">
                <a:solidFill>
                  <a:srgbClr val="000000"/>
                </a:solidFill>
              </a:rPr>
              <a:t>2</a:t>
            </a:r>
            <a:r>
              <a:rPr lang="uk-UA" sz="800" b="1" dirty="0"/>
              <a:t>/дм</a:t>
            </a:r>
            <a:r>
              <a:rPr lang="uk-UA" sz="800" b="1" baseline="30000" dirty="0"/>
              <a:t>3</a:t>
            </a:r>
            <a:r>
              <a:rPr lang="uk-UA" sz="800" dirty="0"/>
              <a:t>):</a:t>
            </a:r>
          </a:p>
          <a:p>
            <a:pPr eaLnBrk="0" hangingPunct="0">
              <a:buFont typeface="Arial" charset="0"/>
              <a:buChar char="•"/>
            </a:pPr>
            <a:r>
              <a:rPr lang="uk-UA" sz="800" dirty="0"/>
              <a:t> мінімальне значення – </a:t>
            </a:r>
            <a:r>
              <a:rPr lang="ru-RU" sz="800" dirty="0" smtClean="0"/>
              <a:t>2</a:t>
            </a:r>
            <a:r>
              <a:rPr lang="uk-UA" sz="800" dirty="0" smtClean="0"/>
              <a:t>9</a:t>
            </a:r>
            <a:r>
              <a:rPr lang="uk-UA" altLang="ru-RU" sz="800" dirty="0" smtClean="0"/>
              <a:t>,51</a:t>
            </a:r>
            <a:r>
              <a:rPr lang="ru-RU" sz="800" dirty="0" smtClean="0"/>
              <a:t> </a:t>
            </a:r>
            <a:r>
              <a:rPr lang="uk-UA" sz="800" dirty="0" smtClean="0">
                <a:solidFill>
                  <a:srgbClr val="FF0000"/>
                </a:solidFill>
              </a:rPr>
              <a:t>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 </a:t>
            </a:r>
            <a:r>
              <a:rPr lang="uk-UA" sz="900" dirty="0"/>
              <a:t> </a:t>
            </a:r>
            <a:endParaRPr lang="uk-UA" sz="800" dirty="0"/>
          </a:p>
          <a:p>
            <a:pPr eaLnBrk="0" hangingPunct="0">
              <a:buFont typeface="Arial" charset="0"/>
              <a:buChar char="•"/>
            </a:pPr>
            <a:r>
              <a:rPr lang="uk-UA" sz="800" dirty="0"/>
              <a:t> максимальне значення</a:t>
            </a:r>
            <a:r>
              <a:rPr lang="uk-UA" sz="800" b="1" dirty="0"/>
              <a:t>: </a:t>
            </a:r>
            <a:r>
              <a:rPr lang="uk-UA" sz="800" dirty="0"/>
              <a:t>- </a:t>
            </a:r>
            <a:r>
              <a:rPr lang="uk-UA" sz="800" dirty="0" smtClean="0"/>
              <a:t>73</a:t>
            </a:r>
            <a:r>
              <a:rPr lang="uk-UA" altLang="uk-UA" sz="800" dirty="0" smtClean="0"/>
              <a:t>,66</a:t>
            </a:r>
            <a:r>
              <a:rPr lang="uk-UA" sz="800" dirty="0" smtClean="0">
                <a:solidFill>
                  <a:srgbClr val="FF0000"/>
                </a:solidFill>
              </a:rPr>
              <a:t> </a:t>
            </a:r>
            <a:r>
              <a:rPr lang="uk-UA" sz="800" dirty="0"/>
              <a:t>мгО</a:t>
            </a:r>
            <a:r>
              <a:rPr lang="uk-UA" sz="800" baseline="-25000" dirty="0">
                <a:solidFill>
                  <a:srgbClr val="000000"/>
                </a:solidFill>
              </a:rPr>
              <a:t>2</a:t>
            </a:r>
            <a:r>
              <a:rPr lang="uk-UA" sz="800" dirty="0"/>
              <a:t>/дм</a:t>
            </a:r>
            <a:r>
              <a:rPr lang="uk-UA" sz="800" baseline="30000" dirty="0"/>
              <a:t>3</a:t>
            </a:r>
          </a:p>
          <a:p>
            <a:pPr eaLnBrk="0" hangingPunct="0"/>
            <a:endParaRPr lang="uk-UA" altLang="ru-RU" sz="800" dirty="0"/>
          </a:p>
        </p:txBody>
      </p:sp>
      <p:sp>
        <p:nvSpPr>
          <p:cNvPr id="18439" name="Прямоугольник 17"/>
          <p:cNvSpPr>
            <a:spLocks noChangeArrowheads="1"/>
          </p:cNvSpPr>
          <p:nvPr/>
        </p:nvSpPr>
        <p:spPr bwMode="auto">
          <a:xfrm>
            <a:off x="200024" y="5373216"/>
            <a:ext cx="4824984" cy="13577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/>
            <a:r>
              <a:rPr lang="ru-RU" sz="800" b="1" dirty="0" err="1"/>
              <a:t>Біогенні</a:t>
            </a:r>
            <a:r>
              <a:rPr lang="ru-RU" sz="800" b="1" dirty="0"/>
              <a:t> </a:t>
            </a:r>
            <a:r>
              <a:rPr lang="ru-RU" sz="800" b="1" dirty="0" err="1"/>
              <a:t>показники</a:t>
            </a:r>
            <a:endParaRPr lang="ru-RU" sz="800" b="1" dirty="0"/>
          </a:p>
          <a:p>
            <a:pPr eaLnBrk="0" hangingPunct="0"/>
            <a:r>
              <a:rPr lang="ru-RU" sz="800" dirty="0" err="1"/>
              <a:t>Амоній</a:t>
            </a:r>
            <a:r>
              <a:rPr lang="ru-RU" sz="800" dirty="0"/>
              <a:t> </a:t>
            </a:r>
            <a:r>
              <a:rPr lang="ru-RU" sz="800" dirty="0" err="1"/>
              <a:t>іони</a:t>
            </a:r>
            <a:r>
              <a:rPr lang="ru-RU" sz="800" dirty="0"/>
              <a:t> (норма – 1,28 </a:t>
            </a:r>
            <a:r>
              <a:rPr lang="uk-UA" sz="800" dirty="0"/>
              <a:t>мг/</a:t>
            </a:r>
            <a:r>
              <a:rPr lang="ru-RU" sz="800" dirty="0"/>
              <a:t>дм</a:t>
            </a:r>
            <a:r>
              <a:rPr lang="ru-RU" sz="800" baseline="30000" dirty="0"/>
              <a:t>3</a:t>
            </a:r>
            <a:r>
              <a:rPr lang="uk-UA" sz="800" dirty="0"/>
              <a:t>) </a:t>
            </a:r>
            <a:r>
              <a:rPr lang="ru-RU" sz="800" dirty="0"/>
              <a:t>в межах </a:t>
            </a:r>
            <a:r>
              <a:rPr lang="ru-RU" sz="800" dirty="0" smtClean="0"/>
              <a:t>від </a:t>
            </a:r>
            <a:r>
              <a:rPr lang="uk-UA" sz="800" dirty="0" smtClean="0"/>
              <a:t>0,14 </a:t>
            </a:r>
            <a:r>
              <a:rPr lang="uk-UA" sz="800" dirty="0"/>
              <a:t>мг/</a:t>
            </a:r>
            <a:r>
              <a:rPr lang="ru-RU" sz="800" dirty="0"/>
              <a:t>дм</a:t>
            </a:r>
            <a:r>
              <a:rPr lang="ru-RU" sz="800" baseline="30000" dirty="0"/>
              <a:t>3 </a:t>
            </a:r>
            <a:r>
              <a:rPr lang="ru-RU" sz="800" dirty="0"/>
              <a:t> до </a:t>
            </a:r>
            <a:r>
              <a:rPr lang="ru-RU" sz="800" baseline="30000" dirty="0"/>
              <a:t> </a:t>
            </a:r>
            <a:r>
              <a:rPr lang="ru-RU" sz="800" dirty="0" smtClean="0"/>
              <a:t>0,67 </a:t>
            </a:r>
            <a:r>
              <a:rPr lang="uk-UA" sz="800" dirty="0" smtClean="0"/>
              <a:t>мг/</a:t>
            </a:r>
            <a:r>
              <a:rPr lang="ru-RU" sz="800" dirty="0"/>
              <a:t>дм</a:t>
            </a:r>
            <a:r>
              <a:rPr lang="ru-RU" sz="800" baseline="30000" dirty="0"/>
              <a:t>3</a:t>
            </a:r>
            <a:endParaRPr lang="en-US" sz="800" dirty="0"/>
          </a:p>
          <a:p>
            <a:pPr eaLnBrk="0" hangingPunct="0"/>
            <a:r>
              <a:rPr lang="ru-RU" sz="800" dirty="0"/>
              <a:t>Фосфат-</a:t>
            </a:r>
            <a:r>
              <a:rPr lang="ru-RU" sz="800" dirty="0" err="1"/>
              <a:t>іони</a:t>
            </a:r>
            <a:r>
              <a:rPr lang="ru-RU" sz="800" dirty="0"/>
              <a:t> (норма – 3,5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ru-RU" sz="800" dirty="0"/>
              <a:t>)  в межах від </a:t>
            </a:r>
            <a:r>
              <a:rPr lang="ru-RU" sz="800" dirty="0" smtClean="0"/>
              <a:t>0,03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 до </a:t>
            </a:r>
            <a:r>
              <a:rPr lang="ru-RU" sz="800" dirty="0" smtClean="0"/>
              <a:t>4,19 </a:t>
            </a:r>
            <a:r>
              <a:rPr lang="ru-RU" sz="800" dirty="0"/>
              <a:t>мг/дм</a:t>
            </a:r>
            <a:r>
              <a:rPr lang="ru-RU" sz="800" baseline="30000" dirty="0"/>
              <a:t>3   </a:t>
            </a:r>
          </a:p>
          <a:p>
            <a:pPr eaLnBrk="0" hangingPunct="0"/>
            <a:r>
              <a:rPr lang="ru-RU" sz="800" dirty="0" err="1"/>
              <a:t>Нітрат-іони</a:t>
            </a:r>
            <a:r>
              <a:rPr lang="ru-RU" sz="800" dirty="0"/>
              <a:t> (норма – 45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ru-RU" sz="800" dirty="0"/>
              <a:t>) в межах від </a:t>
            </a:r>
            <a:r>
              <a:rPr lang="ru-RU" sz="800" dirty="0" smtClean="0"/>
              <a:t>0,5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ru-RU" sz="800" dirty="0"/>
              <a:t> </a:t>
            </a:r>
            <a:r>
              <a:rPr lang="uk-UA" sz="800" dirty="0"/>
              <a:t> до</a:t>
            </a:r>
            <a:r>
              <a:rPr lang="ru-RU" sz="800" dirty="0"/>
              <a:t> </a:t>
            </a:r>
            <a:r>
              <a:rPr lang="ru-RU" sz="800" dirty="0" smtClean="0"/>
              <a:t>30,02</a:t>
            </a:r>
            <a:r>
              <a:rPr lang="uk-UA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uk-UA" sz="800" dirty="0"/>
              <a:t>  </a:t>
            </a:r>
            <a:endParaRPr lang="ru-RU" sz="800" dirty="0" smtClean="0"/>
          </a:p>
          <a:p>
            <a:pPr eaLnBrk="0" hangingPunct="0"/>
            <a:r>
              <a:rPr lang="ru-RU" sz="800" dirty="0" err="1" smtClean="0"/>
              <a:t>Нітрит-іони</a:t>
            </a:r>
            <a:r>
              <a:rPr lang="ru-RU" sz="800" dirty="0" smtClean="0"/>
              <a:t> (норма – 3,3 </a:t>
            </a:r>
            <a:r>
              <a:rPr lang="uk-UA" sz="800" dirty="0" smtClean="0"/>
              <a:t>мг/дм</a:t>
            </a:r>
            <a:r>
              <a:rPr lang="uk-UA" sz="800" baseline="30000" dirty="0" smtClean="0"/>
              <a:t>3</a:t>
            </a:r>
            <a:r>
              <a:rPr lang="ru-RU" sz="800" dirty="0" smtClean="0"/>
              <a:t>)  в межах від 0,01 мг/дм</a:t>
            </a:r>
            <a:r>
              <a:rPr lang="ru-RU" sz="800" baseline="30000" dirty="0" smtClean="0"/>
              <a:t>3</a:t>
            </a:r>
            <a:r>
              <a:rPr lang="ru-RU" sz="800" dirty="0" smtClean="0"/>
              <a:t> </a:t>
            </a:r>
            <a:r>
              <a:rPr lang="uk-UA" sz="800" dirty="0" smtClean="0"/>
              <a:t> до</a:t>
            </a:r>
            <a:r>
              <a:rPr lang="ru-RU" sz="800" dirty="0" smtClean="0"/>
              <a:t> 0,</a:t>
            </a:r>
            <a:r>
              <a:rPr lang="uk-UA" sz="800" dirty="0" smtClean="0"/>
              <a:t>41 </a:t>
            </a:r>
            <a:r>
              <a:rPr lang="ru-RU" sz="800" dirty="0" smtClean="0"/>
              <a:t>мг/дм</a:t>
            </a:r>
            <a:r>
              <a:rPr lang="ru-RU" sz="800" baseline="30000" dirty="0" smtClean="0"/>
              <a:t>3</a:t>
            </a:r>
            <a:r>
              <a:rPr lang="uk-UA" sz="800" dirty="0" smtClean="0"/>
              <a:t>  </a:t>
            </a:r>
            <a:endParaRPr lang="en-US" sz="800" dirty="0" smtClean="0"/>
          </a:p>
          <a:p>
            <a:pPr eaLnBrk="0" hangingPunct="0"/>
            <a:r>
              <a:rPr lang="ru-RU" sz="800" dirty="0" err="1" smtClean="0"/>
              <a:t>Сухий</a:t>
            </a:r>
            <a:r>
              <a:rPr lang="ru-RU" sz="800" dirty="0" smtClean="0"/>
              <a:t> </a:t>
            </a:r>
            <a:r>
              <a:rPr lang="ru-RU" sz="800" dirty="0" err="1"/>
              <a:t>залишок</a:t>
            </a:r>
            <a:r>
              <a:rPr lang="ru-RU" sz="800" dirty="0"/>
              <a:t> (норма – 1000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ru-RU" sz="800" dirty="0"/>
              <a:t>) в межах від </a:t>
            </a:r>
            <a:r>
              <a:rPr lang="ru-RU" sz="800" dirty="0" smtClean="0"/>
              <a:t>223,0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до </a:t>
            </a:r>
            <a:r>
              <a:rPr lang="uk-UA" sz="800" dirty="0" smtClean="0"/>
              <a:t>520,0</a:t>
            </a:r>
            <a:r>
              <a:rPr lang="ru-RU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   </a:t>
            </a:r>
            <a:endParaRPr lang="uk-UA" sz="800" baseline="30000" dirty="0"/>
          </a:p>
          <a:p>
            <a:pPr eaLnBrk="0" hangingPunct="0"/>
            <a:endParaRPr lang="uk-UA" sz="800" baseline="30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15925" y="549275"/>
            <a:ext cx="35557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Aft>
                <a:spcPts val="0"/>
              </a:spcAft>
              <a:defRPr/>
            </a:pPr>
            <a:r>
              <a:rPr lang="uk-UA" altLang="uk-U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ВІДІБРАНО У </a:t>
            </a:r>
            <a:r>
              <a:rPr lang="uk-UA" altLang="uk-UA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ЧЕРВНІ </a:t>
            </a:r>
            <a:r>
              <a:rPr lang="uk-UA" altLang="uk-U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МІСЯЦІ</a:t>
            </a:r>
            <a:endParaRPr lang="uk-UA" altLang="uk-UA" sz="1600" i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441" name="Прямоугольник 19"/>
          <p:cNvSpPr>
            <a:spLocks noChangeArrowheads="1"/>
          </p:cNvSpPr>
          <p:nvPr/>
        </p:nvSpPr>
        <p:spPr bwMode="auto">
          <a:xfrm>
            <a:off x="200025" y="2414588"/>
            <a:ext cx="40417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uk-UA" sz="1200">
                <a:solidFill>
                  <a:schemeClr val="bg2"/>
                </a:solidFill>
                <a:latin typeface="Arial Black" pitchFamily="34" charset="0"/>
              </a:rPr>
              <a:t>ЯКІСТЬ ВОДИ У МІСЦЯХ ПИТНИХ ВОДОЗАБОРІВ</a:t>
            </a:r>
            <a:endParaRPr lang="ru-RU" sz="1200"/>
          </a:p>
        </p:txBody>
      </p:sp>
      <p:sp>
        <p:nvSpPr>
          <p:cNvPr id="15" name="Прямоугольник 14"/>
          <p:cNvSpPr/>
          <p:nvPr/>
        </p:nvSpPr>
        <p:spPr>
          <a:xfrm>
            <a:off x="5961063" y="2493963"/>
            <a:ext cx="3752850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Aft>
                <a:spcPts val="0"/>
              </a:spcAft>
              <a:defRPr/>
            </a:pPr>
            <a:r>
              <a:rPr lang="uk-UA" altLang="uk-UA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БАСЕЙНУ/СУББАСЕЙНУ</a:t>
            </a:r>
          </a:p>
        </p:txBody>
      </p:sp>
      <p:sp>
        <p:nvSpPr>
          <p:cNvPr id="18443" name="TextBox 2"/>
          <p:cNvSpPr txBox="1">
            <a:spLocks noChangeArrowheads="1"/>
          </p:cNvSpPr>
          <p:nvPr/>
        </p:nvSpPr>
        <p:spPr bwMode="auto">
          <a:xfrm>
            <a:off x="8545513" y="106363"/>
            <a:ext cx="10985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uk-UA" sz="1100" b="1">
                <a:latin typeface="Times New Roman" pitchFamily="18" charset="0"/>
                <a:cs typeface="Times New Roman" pitchFamily="18" charset="0"/>
              </a:rPr>
              <a:t>Додаток </a:t>
            </a:r>
            <a:endParaRPr lang="uk-UA"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4" name="Прямоугольник 22"/>
          <p:cNvSpPr>
            <a:spLocks noChangeArrowheads="1"/>
          </p:cNvSpPr>
          <p:nvPr/>
        </p:nvSpPr>
        <p:spPr bwMode="auto">
          <a:xfrm>
            <a:off x="5097015" y="2946400"/>
            <a:ext cx="4743897" cy="32932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ru-RU" sz="800" b="1" dirty="0" err="1"/>
              <a:t>Небезпечні</a:t>
            </a:r>
            <a:r>
              <a:rPr lang="ru-RU" sz="800" b="1" dirty="0"/>
              <a:t> </a:t>
            </a:r>
            <a:r>
              <a:rPr lang="ru-RU" sz="800" b="1" dirty="0" err="1"/>
              <a:t>речовини</a:t>
            </a:r>
            <a:endParaRPr lang="ru-RU" sz="800" b="1" dirty="0"/>
          </a:p>
          <a:p>
            <a:pPr eaLnBrk="0" hangingPunct="0"/>
            <a:r>
              <a:rPr lang="ru-RU" sz="800" b="1" dirty="0"/>
              <a:t>ЗАФІКСОВАНО </a:t>
            </a:r>
            <a:r>
              <a:rPr lang="ru-RU" sz="800" b="1" dirty="0" err="1"/>
              <a:t>перевищення</a:t>
            </a:r>
            <a:r>
              <a:rPr lang="ru-RU" sz="800" b="1" dirty="0"/>
              <a:t> </a:t>
            </a:r>
            <a:r>
              <a:rPr lang="ru-RU" sz="800" b="1" dirty="0" err="1"/>
              <a:t>вмісту</a:t>
            </a:r>
            <a:r>
              <a:rPr lang="ru-RU" sz="800" b="1" dirty="0"/>
              <a:t> </a:t>
            </a:r>
            <a:r>
              <a:rPr lang="ru-RU" sz="800" b="1" dirty="0" err="1"/>
              <a:t>показників</a:t>
            </a:r>
            <a:r>
              <a:rPr lang="ru-RU" sz="800" b="1" dirty="0"/>
              <a:t>:</a:t>
            </a:r>
          </a:p>
          <a:p>
            <a:pPr eaLnBrk="0" hangingPunct="0"/>
            <a:endParaRPr lang="ru-RU" sz="800" dirty="0"/>
          </a:p>
          <a:p>
            <a:pPr eaLnBrk="0" hangingPunct="0"/>
            <a:r>
              <a:rPr lang="ru-RU" sz="800" b="1" dirty="0" err="1"/>
              <a:t>Заліза</a:t>
            </a:r>
            <a:r>
              <a:rPr lang="ru-RU" sz="800" b="1" dirty="0"/>
              <a:t> </a:t>
            </a:r>
            <a:r>
              <a:rPr lang="ru-RU" sz="800" b="1" dirty="0" err="1"/>
              <a:t>загального</a:t>
            </a:r>
            <a:r>
              <a:rPr lang="ru-RU" sz="800" dirty="0"/>
              <a:t> (</a:t>
            </a:r>
            <a:r>
              <a:rPr lang="ru-RU" sz="800" b="1" dirty="0"/>
              <a:t>норма – 0,3 </a:t>
            </a:r>
            <a:r>
              <a:rPr lang="uk-UA" sz="800" b="1" dirty="0"/>
              <a:t>мг/дм</a:t>
            </a:r>
            <a:r>
              <a:rPr lang="uk-UA" sz="800" b="1" baseline="30000" dirty="0"/>
              <a:t>3</a:t>
            </a:r>
            <a:r>
              <a:rPr lang="ru-RU" sz="800" dirty="0"/>
              <a:t>):</a:t>
            </a:r>
          </a:p>
          <a:p>
            <a:pPr eaLnBrk="0" hangingPunct="0"/>
            <a:r>
              <a:rPr lang="uk-UA" sz="800" dirty="0" smtClean="0">
                <a:solidFill>
                  <a:srgbClr val="000000"/>
                </a:solidFill>
              </a:rPr>
              <a:t> </a:t>
            </a:r>
            <a:r>
              <a:rPr lang="uk-UA" sz="800" dirty="0">
                <a:solidFill>
                  <a:srgbClr val="000000"/>
                </a:solidFill>
              </a:rPr>
              <a:t>- </a:t>
            </a:r>
            <a:r>
              <a:rPr lang="uk-UA" sz="800" dirty="0" smtClean="0">
                <a:solidFill>
                  <a:srgbClr val="000000"/>
                </a:solidFill>
              </a:rPr>
              <a:t>0,600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р. </a:t>
            </a:r>
            <a:r>
              <a:rPr lang="ru-RU" sz="800" dirty="0" err="1"/>
              <a:t>Тетерів</a:t>
            </a:r>
            <a:r>
              <a:rPr lang="ru-RU" sz="800" dirty="0"/>
              <a:t>, 274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endParaRPr lang="ru-RU" sz="800" dirty="0"/>
          </a:p>
          <a:p>
            <a:pPr eaLnBrk="0" hangingPunct="0"/>
            <a:r>
              <a:rPr lang="uk-UA" sz="800" dirty="0">
                <a:solidFill>
                  <a:srgbClr val="000000"/>
                </a:solidFill>
              </a:rPr>
              <a:t> - </a:t>
            </a:r>
            <a:r>
              <a:rPr lang="uk-UA" sz="800" dirty="0" smtClean="0">
                <a:solidFill>
                  <a:srgbClr val="000000"/>
                </a:solidFill>
              </a:rPr>
              <a:t>0,624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ru-RU" sz="800" dirty="0"/>
              <a:t> р. </a:t>
            </a:r>
            <a:r>
              <a:rPr lang="ru-RU" sz="800" dirty="0" err="1"/>
              <a:t>Тетерів</a:t>
            </a:r>
            <a:r>
              <a:rPr lang="ru-RU" sz="800" dirty="0"/>
              <a:t>, 259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r>
              <a:rPr lang="ru-RU" sz="800" dirty="0"/>
              <a:t> </a:t>
            </a:r>
          </a:p>
          <a:p>
            <a:pPr eaLnBrk="0" hangingPunct="0"/>
            <a:r>
              <a:rPr lang="ru-RU" sz="800" dirty="0"/>
              <a:t> - </a:t>
            </a:r>
            <a:r>
              <a:rPr lang="uk-UA" sz="800" dirty="0" smtClean="0"/>
              <a:t>0,312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uk-UA" sz="800" dirty="0"/>
              <a:t> р. </a:t>
            </a:r>
            <a:r>
              <a:rPr lang="uk-UA" sz="800" dirty="0" err="1"/>
              <a:t>Ірша</a:t>
            </a:r>
            <a:r>
              <a:rPr lang="uk-UA" sz="800" dirty="0"/>
              <a:t>,</a:t>
            </a:r>
            <a:r>
              <a:rPr lang="uk-UA" sz="800" baseline="30000" dirty="0"/>
              <a:t> </a:t>
            </a:r>
            <a:r>
              <a:rPr lang="ru-RU" sz="800" dirty="0"/>
              <a:t>31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r>
              <a:rPr lang="ru-RU" sz="800" dirty="0"/>
              <a:t>;</a:t>
            </a:r>
            <a:endParaRPr lang="uk-UA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0,336 </a:t>
            </a:r>
            <a:r>
              <a:rPr lang="uk-UA" sz="800" dirty="0"/>
              <a:t>мг/</a:t>
            </a:r>
            <a:r>
              <a:rPr lang="uk-UA" sz="800" baseline="30000" dirty="0"/>
              <a:t> </a:t>
            </a:r>
            <a:r>
              <a:rPr lang="uk-UA" sz="800" dirty="0"/>
              <a:t>дм</a:t>
            </a:r>
            <a:r>
              <a:rPr lang="uk-UA" sz="800" baseline="30000" dirty="0"/>
              <a:t>3</a:t>
            </a:r>
            <a:r>
              <a:rPr lang="ru-RU" sz="800" dirty="0"/>
              <a:t> р. Возня,</a:t>
            </a:r>
            <a:r>
              <a:rPr lang="uk-UA" sz="800" baseline="30000" dirty="0"/>
              <a:t> </a:t>
            </a:r>
            <a:r>
              <a:rPr lang="ru-RU" sz="800" dirty="0"/>
              <a:t> 8км ,</a:t>
            </a:r>
            <a:r>
              <a:rPr lang="ru-RU" sz="800" dirty="0" err="1"/>
              <a:t>с.Рудня</a:t>
            </a:r>
            <a:r>
              <a:rPr lang="ru-RU" sz="800" dirty="0"/>
              <a:t> </a:t>
            </a:r>
            <a:r>
              <a:rPr lang="ru-RU" sz="800" dirty="0" err="1"/>
              <a:t>Городищенська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r>
              <a:rPr lang="ru-RU" sz="800" dirty="0"/>
              <a:t>;</a:t>
            </a:r>
          </a:p>
          <a:p>
            <a:pPr eaLnBrk="0" hangingPunct="0"/>
            <a:r>
              <a:rPr lang="uk-UA" sz="800" dirty="0"/>
              <a:t> </a:t>
            </a:r>
          </a:p>
          <a:p>
            <a:pPr eaLnBrk="0" hangingPunct="0"/>
            <a:r>
              <a:rPr lang="ru-RU" sz="800" b="1" dirty="0" err="1"/>
              <a:t>Марганцю</a:t>
            </a:r>
            <a:r>
              <a:rPr lang="ru-RU" sz="800" dirty="0"/>
              <a:t> (</a:t>
            </a:r>
            <a:r>
              <a:rPr lang="ru-RU" sz="800" b="1" dirty="0"/>
              <a:t>норма – 0,01 </a:t>
            </a:r>
            <a:r>
              <a:rPr lang="uk-UA" sz="800" b="1" dirty="0"/>
              <a:t>мг/дм</a:t>
            </a:r>
            <a:r>
              <a:rPr lang="uk-UA" sz="800" b="1" baseline="30000" dirty="0"/>
              <a:t>3</a:t>
            </a:r>
            <a:r>
              <a:rPr lang="ru-RU" sz="800" dirty="0"/>
              <a:t>):</a:t>
            </a:r>
            <a:r>
              <a:rPr lang="uk-UA" sz="800" dirty="0"/>
              <a:t> </a:t>
            </a:r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0,069 </a:t>
            </a:r>
            <a:r>
              <a:rPr lang="uk-UA" sz="800" dirty="0"/>
              <a:t>мг/дм</a:t>
            </a:r>
            <a:r>
              <a:rPr lang="uk-UA" sz="800" baseline="30000" dirty="0"/>
              <a:t>3 </a:t>
            </a:r>
            <a:r>
              <a:rPr lang="uk-UA" sz="800" dirty="0"/>
              <a:t>р</a:t>
            </a:r>
            <a:r>
              <a:rPr lang="ru-RU" sz="800" dirty="0"/>
              <a:t>. Дніпро, 897 км, </a:t>
            </a:r>
            <a:r>
              <a:rPr lang="ru-RU" sz="800" dirty="0" err="1"/>
              <a:t>м.Вишгород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err="1" smtClean="0"/>
              <a:t>водозабір</a:t>
            </a:r>
            <a:r>
              <a:rPr lang="ru-RU" sz="800" dirty="0" smtClean="0"/>
              <a:t> </a:t>
            </a:r>
            <a:r>
              <a:rPr lang="ru-RU" sz="800" dirty="0" err="1" smtClean="0"/>
              <a:t>м.Київ</a:t>
            </a:r>
            <a:r>
              <a:rPr lang="ru-RU" sz="800" dirty="0" smtClean="0"/>
              <a:t>;</a:t>
            </a:r>
            <a:endParaRPr lang="ru-RU" sz="800" dirty="0"/>
          </a:p>
          <a:p>
            <a:pPr eaLnBrk="0" hangingPunct="0"/>
            <a:r>
              <a:rPr lang="uk-UA" sz="800" dirty="0"/>
              <a:t> </a:t>
            </a:r>
            <a:r>
              <a:rPr lang="ru-RU" sz="800" dirty="0"/>
              <a:t>- </a:t>
            </a:r>
            <a:r>
              <a:rPr lang="ru-RU" sz="800" dirty="0" smtClean="0"/>
              <a:t>0,104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ru-RU" sz="800" dirty="0"/>
              <a:t> </a:t>
            </a:r>
            <a:r>
              <a:rPr lang="uk-UA" sz="800" dirty="0">
                <a:solidFill>
                  <a:srgbClr val="000000"/>
                </a:solidFill>
              </a:rPr>
              <a:t>р. </a:t>
            </a:r>
            <a:r>
              <a:rPr lang="ru-RU" sz="800" dirty="0"/>
              <a:t> Дніпро,</a:t>
            </a:r>
            <a:r>
              <a:rPr lang="en-US" sz="800" dirty="0"/>
              <a:t> </a:t>
            </a:r>
            <a:r>
              <a:rPr lang="ru-RU" sz="800" dirty="0"/>
              <a:t>594 км, с. </a:t>
            </a:r>
            <a:r>
              <a:rPr lang="ru-RU" sz="800" dirty="0" err="1"/>
              <a:t>Пронозівка</a:t>
            </a:r>
            <a:r>
              <a:rPr lang="ru-RU" sz="800" dirty="0"/>
              <a:t>, н/с </a:t>
            </a:r>
            <a:r>
              <a:rPr lang="ru-RU" sz="800" dirty="0" err="1"/>
              <a:t>Градизької</a:t>
            </a:r>
            <a:r>
              <a:rPr lang="ru-RU" sz="800" dirty="0"/>
              <a:t> з/с;</a:t>
            </a:r>
          </a:p>
          <a:p>
            <a:pPr eaLnBrk="0" hangingPunct="0"/>
            <a:r>
              <a:rPr lang="uk-UA" sz="800" dirty="0">
                <a:solidFill>
                  <a:srgbClr val="000000"/>
                </a:solidFill>
              </a:rPr>
              <a:t> - </a:t>
            </a:r>
            <a:r>
              <a:rPr lang="uk-UA" sz="800" dirty="0" smtClean="0">
                <a:solidFill>
                  <a:srgbClr val="000000"/>
                </a:solidFill>
              </a:rPr>
              <a:t>0,097</a:t>
            </a:r>
            <a:r>
              <a:rPr lang="ru-RU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 р. </a:t>
            </a:r>
            <a:r>
              <a:rPr lang="ru-RU" sz="800" dirty="0" err="1"/>
              <a:t>Дніпро</a:t>
            </a:r>
            <a:r>
              <a:rPr lang="ru-RU" sz="800" dirty="0"/>
              <a:t>,</a:t>
            </a:r>
            <a:r>
              <a:rPr lang="uk-UA" sz="800" dirty="0">
                <a:solidFill>
                  <a:srgbClr val="000000"/>
                </a:solidFill>
              </a:rPr>
              <a:t> </a:t>
            </a:r>
            <a:r>
              <a:rPr lang="ru-RU" sz="800" dirty="0"/>
              <a:t>580 км, </a:t>
            </a:r>
            <a:r>
              <a:rPr lang="ru-RU" sz="800" dirty="0" err="1"/>
              <a:t>Власівський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r>
              <a:rPr lang="ru-RU" sz="800" dirty="0"/>
              <a:t> КП " </a:t>
            </a:r>
            <a:r>
              <a:rPr lang="ru-RU" sz="800" dirty="0" err="1"/>
              <a:t>Кременчукводоканал</a:t>
            </a:r>
            <a:endParaRPr lang="ru-RU" sz="800" dirty="0"/>
          </a:p>
          <a:p>
            <a:pPr eaLnBrk="0" hangingPunct="0"/>
            <a:r>
              <a:rPr lang="ru-RU" sz="800" dirty="0"/>
              <a:t> - </a:t>
            </a:r>
            <a:r>
              <a:rPr lang="ru-RU" sz="800" dirty="0" smtClean="0"/>
              <a:t>0,111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 р. </a:t>
            </a:r>
            <a:r>
              <a:rPr lang="ru-RU" sz="800" dirty="0" err="1"/>
              <a:t>Дніпро</a:t>
            </a:r>
            <a:r>
              <a:rPr lang="ru-RU" sz="800" dirty="0"/>
              <a:t>, 550 км, м. </a:t>
            </a:r>
            <a:r>
              <a:rPr lang="ru-RU" sz="800" dirty="0" err="1"/>
              <a:t>Горішні</a:t>
            </a:r>
            <a:r>
              <a:rPr lang="ru-RU" sz="800" dirty="0"/>
              <a:t> </a:t>
            </a:r>
            <a:r>
              <a:rPr lang="ru-RU" sz="800" dirty="0" err="1"/>
              <a:t>Плавні</a:t>
            </a:r>
            <a:r>
              <a:rPr lang="ru-RU" sz="800" dirty="0"/>
              <a:t>, </a:t>
            </a:r>
            <a:r>
              <a:rPr lang="ru-RU" sz="800" dirty="0" err="1"/>
              <a:t>водозабір</a:t>
            </a:r>
            <a:r>
              <a:rPr lang="ru-RU" sz="800" dirty="0"/>
              <a:t>;</a:t>
            </a:r>
          </a:p>
          <a:p>
            <a:pPr eaLnBrk="0" hangingPunct="0"/>
            <a:r>
              <a:rPr lang="uk-UA" sz="800" dirty="0"/>
              <a:t> </a:t>
            </a:r>
            <a:r>
              <a:rPr lang="ru-RU" sz="800" dirty="0"/>
              <a:t>- </a:t>
            </a:r>
            <a:r>
              <a:rPr lang="ru-RU" sz="800" dirty="0" smtClean="0"/>
              <a:t>0,</a:t>
            </a:r>
            <a:r>
              <a:rPr lang="uk-UA" sz="800" dirty="0" smtClean="0"/>
              <a:t>060</a:t>
            </a:r>
            <a:r>
              <a:rPr lang="ru-RU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/>
              <a:t> р. </a:t>
            </a:r>
            <a:r>
              <a:rPr lang="ru-RU" sz="800" dirty="0" err="1"/>
              <a:t>Дніпро</a:t>
            </a:r>
            <a:r>
              <a:rPr lang="ru-RU" sz="800" dirty="0"/>
              <a:t>, 476 км, м. </a:t>
            </a:r>
            <a:r>
              <a:rPr lang="ru-RU" sz="800" dirty="0" err="1"/>
              <a:t>Верхньодніпровськ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</a:t>
            </a:r>
          </a:p>
          <a:p>
            <a:pPr eaLnBrk="0" hangingPunct="0"/>
            <a:r>
              <a:rPr lang="uk-UA" sz="800" dirty="0" smtClean="0"/>
              <a:t> - 0,156 </a:t>
            </a:r>
            <a:r>
              <a:rPr lang="ru-RU" sz="800" dirty="0"/>
              <a:t>мг/дм3 </a:t>
            </a:r>
            <a:r>
              <a:rPr lang="ru-RU" sz="800" dirty="0" smtClean="0"/>
              <a:t>р</a:t>
            </a:r>
            <a:r>
              <a:rPr lang="ru-RU" sz="800" dirty="0"/>
              <a:t>. </a:t>
            </a:r>
            <a:r>
              <a:rPr lang="ru-RU" sz="800" dirty="0" err="1"/>
              <a:t>Тетерів</a:t>
            </a:r>
            <a:r>
              <a:rPr lang="ru-RU" sz="800" dirty="0"/>
              <a:t>, 274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r>
              <a:rPr lang="ru-RU" sz="800" dirty="0"/>
              <a:t>;</a:t>
            </a:r>
            <a:r>
              <a:rPr lang="uk-UA" sz="800" dirty="0"/>
              <a:t> </a:t>
            </a:r>
            <a:endParaRPr lang="ru-RU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0,156 </a:t>
            </a:r>
            <a:r>
              <a:rPr lang="ru-RU" sz="800" dirty="0"/>
              <a:t>мг/дм</a:t>
            </a:r>
            <a:r>
              <a:rPr lang="ru-RU" sz="800" baseline="30000" dirty="0"/>
              <a:t>3 </a:t>
            </a:r>
            <a:r>
              <a:rPr lang="ru-RU" sz="800" dirty="0" smtClean="0"/>
              <a:t> р</a:t>
            </a:r>
            <a:r>
              <a:rPr lang="ru-RU" sz="800" dirty="0"/>
              <a:t>. </a:t>
            </a:r>
            <a:r>
              <a:rPr lang="ru-RU" sz="800" dirty="0" err="1"/>
              <a:t>Тетерів</a:t>
            </a:r>
            <a:r>
              <a:rPr lang="ru-RU" sz="800" dirty="0"/>
              <a:t>, 259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r>
              <a:rPr lang="ru-RU" sz="800" dirty="0"/>
              <a:t>;</a:t>
            </a:r>
            <a:r>
              <a:rPr lang="uk-UA" sz="800" dirty="0"/>
              <a:t> </a:t>
            </a:r>
            <a:endParaRPr lang="ru-RU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0,042 </a:t>
            </a:r>
            <a:r>
              <a:rPr lang="ru-RU" sz="800" dirty="0" smtClean="0"/>
              <a:t>мг/дм</a:t>
            </a:r>
            <a:r>
              <a:rPr lang="ru-RU" sz="800" baseline="30000" dirty="0" smtClean="0"/>
              <a:t>3  </a:t>
            </a:r>
            <a:r>
              <a:rPr lang="ru-RU" sz="800" dirty="0" smtClean="0"/>
              <a:t>р. </a:t>
            </a:r>
            <a:r>
              <a:rPr lang="ru-RU" sz="800" dirty="0" err="1" smtClean="0"/>
              <a:t>Гнилоп</a:t>
            </a:r>
            <a:r>
              <a:rPr lang="en-US" sz="800" dirty="0"/>
              <a:t>’</a:t>
            </a:r>
            <a:r>
              <a:rPr lang="uk-UA" sz="800" dirty="0"/>
              <a:t>ять</a:t>
            </a:r>
            <a:r>
              <a:rPr lang="ru-RU" sz="800" dirty="0"/>
              <a:t>, </a:t>
            </a:r>
            <a:r>
              <a:rPr lang="ru-RU" sz="800" dirty="0" err="1"/>
              <a:t>Бердичівське</a:t>
            </a:r>
            <a:r>
              <a:rPr lang="ru-RU" sz="800" dirty="0"/>
              <a:t> </a:t>
            </a:r>
            <a:r>
              <a:rPr lang="ru-RU" sz="800" dirty="0" err="1"/>
              <a:t>вдсх</a:t>
            </a:r>
            <a:r>
              <a:rPr lang="ru-RU" sz="800" dirty="0"/>
              <a:t>., </a:t>
            </a:r>
            <a:r>
              <a:rPr lang="ru-RU" sz="800" baseline="30000" dirty="0"/>
              <a:t> </a:t>
            </a:r>
            <a:r>
              <a:rPr lang="ru-RU" sz="800" dirty="0"/>
              <a:t>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м.Бердичів</a:t>
            </a:r>
            <a:r>
              <a:rPr lang="ru-RU" sz="800" dirty="0"/>
              <a:t>;</a:t>
            </a:r>
            <a:r>
              <a:rPr lang="uk-UA" sz="800" dirty="0"/>
              <a:t> </a:t>
            </a:r>
            <a:endParaRPr lang="ru-RU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0,108 </a:t>
            </a:r>
            <a:r>
              <a:rPr lang="uk-UA" sz="800" dirty="0"/>
              <a:t>мг/дм</a:t>
            </a:r>
            <a:r>
              <a:rPr lang="uk-UA" sz="800" baseline="30000" dirty="0"/>
              <a:t>3 </a:t>
            </a:r>
            <a:r>
              <a:rPr lang="uk-UA" sz="800" baseline="30000" dirty="0" smtClean="0"/>
              <a:t> </a:t>
            </a:r>
            <a:r>
              <a:rPr lang="uk-UA" sz="800" dirty="0" smtClean="0"/>
              <a:t>р</a:t>
            </a:r>
            <a:r>
              <a:rPr lang="uk-UA" sz="800" dirty="0"/>
              <a:t>. </a:t>
            </a:r>
            <a:r>
              <a:rPr lang="uk-UA" sz="800" dirty="0" err="1"/>
              <a:t>Ірша</a:t>
            </a:r>
            <a:r>
              <a:rPr lang="uk-UA" sz="800" dirty="0"/>
              <a:t>, </a:t>
            </a:r>
            <a:r>
              <a:rPr lang="ru-RU" sz="800" dirty="0"/>
              <a:t>93 км, </a:t>
            </a:r>
            <a:r>
              <a:rPr lang="ru-RU" sz="800" dirty="0" err="1"/>
              <a:t>Іршанське</a:t>
            </a:r>
            <a:r>
              <a:rPr lang="ru-RU" sz="800" dirty="0"/>
              <a:t> ; </a:t>
            </a:r>
            <a:r>
              <a:rPr lang="ru-RU" sz="800" dirty="0" err="1"/>
              <a:t>вдсх</a:t>
            </a:r>
            <a:r>
              <a:rPr lang="ru-RU" sz="800" dirty="0"/>
              <a:t>, в/</a:t>
            </a:r>
            <a:r>
              <a:rPr lang="ru-RU" sz="800" dirty="0" err="1"/>
              <a:t>б'єф</a:t>
            </a:r>
            <a:r>
              <a:rPr lang="ru-RU" sz="800" dirty="0"/>
              <a:t>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смт.Нова</a:t>
            </a:r>
            <a:r>
              <a:rPr lang="ru-RU" sz="800" dirty="0"/>
              <a:t> Борова</a:t>
            </a:r>
            <a:r>
              <a:rPr lang="uk-UA" sz="800" dirty="0"/>
              <a:t>;</a:t>
            </a:r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0,372 </a:t>
            </a:r>
            <a:r>
              <a:rPr lang="uk-UA" sz="800" dirty="0"/>
              <a:t>мг/дм</a:t>
            </a:r>
            <a:r>
              <a:rPr lang="uk-UA" sz="800" baseline="30000" dirty="0"/>
              <a:t>3</a:t>
            </a:r>
            <a:r>
              <a:rPr lang="uk-UA" sz="800" dirty="0"/>
              <a:t> </a:t>
            </a:r>
            <a:r>
              <a:rPr lang="uk-UA" sz="800" dirty="0" smtClean="0"/>
              <a:t>р</a:t>
            </a:r>
            <a:r>
              <a:rPr lang="uk-UA" sz="800" dirty="0"/>
              <a:t>. </a:t>
            </a:r>
            <a:r>
              <a:rPr lang="uk-UA" sz="800" dirty="0" err="1"/>
              <a:t>Ірша</a:t>
            </a:r>
            <a:r>
              <a:rPr lang="uk-UA" sz="800" dirty="0"/>
              <a:t>,</a:t>
            </a:r>
            <a:r>
              <a:rPr lang="uk-UA" sz="800" baseline="30000" dirty="0"/>
              <a:t> </a:t>
            </a:r>
            <a:r>
              <a:rPr lang="ru-RU" sz="800" dirty="0"/>
              <a:t>31 км, </a:t>
            </a:r>
            <a:r>
              <a:rPr lang="ru-RU" sz="800" dirty="0" err="1"/>
              <a:t>Малинське</a:t>
            </a:r>
            <a:r>
              <a:rPr lang="ru-RU" sz="800" dirty="0"/>
              <a:t> </a:t>
            </a:r>
            <a:r>
              <a:rPr lang="ru-RU" sz="800" dirty="0" err="1"/>
              <a:t>вдсх</a:t>
            </a:r>
            <a:r>
              <a:rPr lang="ru-RU" sz="800" dirty="0"/>
              <a:t>.,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endParaRPr lang="ru-RU" sz="800" dirty="0"/>
          </a:p>
          <a:p>
            <a:pPr eaLnBrk="0" hangingPunct="0"/>
            <a:r>
              <a:rPr lang="uk-UA" sz="800" dirty="0"/>
              <a:t> - </a:t>
            </a:r>
            <a:r>
              <a:rPr lang="uk-UA" sz="800" dirty="0" smtClean="0"/>
              <a:t>0,090 </a:t>
            </a:r>
            <a:r>
              <a:rPr lang="uk-UA" sz="800" dirty="0"/>
              <a:t>мг/</a:t>
            </a:r>
            <a:r>
              <a:rPr lang="uk-UA" sz="800" baseline="30000" dirty="0"/>
              <a:t> </a:t>
            </a:r>
            <a:r>
              <a:rPr lang="uk-UA" sz="800" dirty="0"/>
              <a:t>дм</a:t>
            </a:r>
            <a:r>
              <a:rPr lang="uk-UA" sz="800" baseline="30000" dirty="0"/>
              <a:t>3</a:t>
            </a:r>
            <a:r>
              <a:rPr lang="ru-RU" sz="800" dirty="0"/>
              <a:t> </a:t>
            </a:r>
            <a:r>
              <a:rPr lang="ru-RU" sz="800" dirty="0" smtClean="0"/>
              <a:t>р. </a:t>
            </a:r>
            <a:r>
              <a:rPr lang="ru-RU" sz="800" dirty="0"/>
              <a:t>Возня,</a:t>
            </a:r>
            <a:r>
              <a:rPr lang="uk-UA" sz="800" baseline="30000" dirty="0"/>
              <a:t> </a:t>
            </a:r>
            <a:r>
              <a:rPr lang="ru-RU" sz="800" dirty="0"/>
              <a:t> 8км, </a:t>
            </a:r>
            <a:r>
              <a:rPr lang="ru-RU" sz="800" dirty="0" err="1"/>
              <a:t>с.Рудня</a:t>
            </a:r>
            <a:r>
              <a:rPr lang="ru-RU" sz="800" dirty="0"/>
              <a:t> </a:t>
            </a:r>
            <a:r>
              <a:rPr lang="ru-RU" sz="800" dirty="0" err="1"/>
              <a:t>Городищенська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r>
              <a:rPr lang="ru-RU" sz="800" dirty="0">
                <a:solidFill>
                  <a:srgbClr val="FF0000"/>
                </a:solidFill>
              </a:rPr>
              <a:t> </a:t>
            </a:r>
          </a:p>
          <a:p>
            <a:pPr eaLnBrk="0" hangingPunct="0"/>
            <a:r>
              <a:rPr lang="uk-UA" sz="800" dirty="0"/>
              <a:t> </a:t>
            </a:r>
            <a:r>
              <a:rPr lang="uk-UA" sz="800" dirty="0">
                <a:solidFill>
                  <a:schemeClr val="tx1"/>
                </a:solidFill>
              </a:rPr>
              <a:t>- </a:t>
            </a:r>
            <a:r>
              <a:rPr lang="uk-UA" sz="800" dirty="0" smtClean="0">
                <a:solidFill>
                  <a:schemeClr val="tx1"/>
                </a:solidFill>
              </a:rPr>
              <a:t>0,050 </a:t>
            </a:r>
            <a:r>
              <a:rPr lang="uk-UA" sz="800" dirty="0">
                <a:solidFill>
                  <a:schemeClr val="tx1"/>
                </a:solidFill>
              </a:rPr>
              <a:t>мг/</a:t>
            </a:r>
            <a:r>
              <a:rPr lang="uk-UA" sz="800" baseline="30000" dirty="0">
                <a:solidFill>
                  <a:schemeClr val="tx1"/>
                </a:solidFill>
              </a:rPr>
              <a:t> </a:t>
            </a:r>
            <a:r>
              <a:rPr lang="uk-UA" sz="800" dirty="0">
                <a:solidFill>
                  <a:schemeClr val="tx1"/>
                </a:solidFill>
              </a:rPr>
              <a:t>дм</a:t>
            </a:r>
            <a:r>
              <a:rPr lang="uk-UA" sz="800" baseline="30000" dirty="0">
                <a:solidFill>
                  <a:schemeClr val="tx1"/>
                </a:solidFill>
              </a:rPr>
              <a:t>3</a:t>
            </a:r>
            <a:r>
              <a:rPr lang="ru-RU" sz="800" dirty="0">
                <a:solidFill>
                  <a:schemeClr val="tx1"/>
                </a:solidFill>
              </a:rPr>
              <a:t> </a:t>
            </a:r>
            <a:r>
              <a:rPr lang="ru-RU" sz="800" dirty="0" smtClean="0">
                <a:solidFill>
                  <a:schemeClr val="tx1"/>
                </a:solidFill>
              </a:rPr>
              <a:t>р</a:t>
            </a:r>
            <a:r>
              <a:rPr lang="ru-RU" sz="800" dirty="0">
                <a:solidFill>
                  <a:schemeClr val="tx1"/>
                </a:solidFill>
              </a:rPr>
              <a:t>. </a:t>
            </a:r>
            <a:r>
              <a:rPr lang="ru-RU" sz="800" dirty="0" err="1">
                <a:solidFill>
                  <a:schemeClr val="tx1"/>
                </a:solidFill>
              </a:rPr>
              <a:t>Рось</a:t>
            </a:r>
            <a:r>
              <a:rPr lang="ru-RU" sz="800" dirty="0">
                <a:solidFill>
                  <a:schemeClr val="tx1"/>
                </a:solidFill>
              </a:rPr>
              <a:t>, 218 км, </a:t>
            </a:r>
            <a:r>
              <a:rPr lang="ru-RU" sz="800" dirty="0" err="1">
                <a:solidFill>
                  <a:schemeClr val="tx1"/>
                </a:solidFill>
              </a:rPr>
              <a:t>с.Глибочка</a:t>
            </a:r>
            <a:r>
              <a:rPr lang="ru-RU" sz="800" dirty="0">
                <a:solidFill>
                  <a:schemeClr val="tx1"/>
                </a:solidFill>
              </a:rPr>
              <a:t>, </a:t>
            </a:r>
            <a:r>
              <a:rPr lang="ru-RU" sz="800" dirty="0" err="1">
                <a:solidFill>
                  <a:schemeClr val="tx1"/>
                </a:solidFill>
              </a:rPr>
              <a:t>питний</a:t>
            </a:r>
            <a:r>
              <a:rPr lang="ru-RU" sz="800" dirty="0">
                <a:solidFill>
                  <a:schemeClr val="tx1"/>
                </a:solidFill>
              </a:rPr>
              <a:t> в/з </a:t>
            </a:r>
            <a:r>
              <a:rPr lang="ru-RU" sz="800" dirty="0" err="1">
                <a:solidFill>
                  <a:schemeClr val="tx1"/>
                </a:solidFill>
              </a:rPr>
              <a:t>м.Біла</a:t>
            </a:r>
            <a:r>
              <a:rPr lang="ru-RU" sz="800" dirty="0">
                <a:solidFill>
                  <a:schemeClr val="tx1"/>
                </a:solidFill>
              </a:rPr>
              <a:t> </a:t>
            </a:r>
            <a:r>
              <a:rPr lang="ru-RU" sz="800" dirty="0" err="1">
                <a:solidFill>
                  <a:schemeClr val="tx1"/>
                </a:solidFill>
              </a:rPr>
              <a:t>Церква</a:t>
            </a:r>
            <a:endParaRPr lang="ru-RU" sz="800" dirty="0">
              <a:solidFill>
                <a:schemeClr val="tx1"/>
              </a:solidFill>
            </a:endParaRPr>
          </a:p>
          <a:p>
            <a:pPr eaLnBrk="0" hangingPunct="0"/>
            <a:r>
              <a:rPr lang="uk-UA" sz="800" dirty="0">
                <a:solidFill>
                  <a:schemeClr val="tx1"/>
                </a:solidFill>
              </a:rPr>
              <a:t> - </a:t>
            </a:r>
            <a:r>
              <a:rPr lang="uk-UA" sz="800" dirty="0" smtClean="0">
                <a:solidFill>
                  <a:schemeClr val="tx1"/>
                </a:solidFill>
              </a:rPr>
              <a:t>0,055 </a:t>
            </a:r>
            <a:r>
              <a:rPr lang="uk-UA" sz="800" dirty="0">
                <a:solidFill>
                  <a:schemeClr val="tx1"/>
                </a:solidFill>
              </a:rPr>
              <a:t>мг/</a:t>
            </a:r>
            <a:r>
              <a:rPr lang="uk-UA" sz="800" baseline="30000" dirty="0">
                <a:solidFill>
                  <a:schemeClr val="tx1"/>
                </a:solidFill>
              </a:rPr>
              <a:t> </a:t>
            </a:r>
            <a:r>
              <a:rPr lang="uk-UA" sz="800" dirty="0">
                <a:solidFill>
                  <a:schemeClr val="tx1"/>
                </a:solidFill>
              </a:rPr>
              <a:t>дм</a:t>
            </a:r>
            <a:r>
              <a:rPr lang="uk-UA" sz="800" baseline="30000" dirty="0">
                <a:solidFill>
                  <a:schemeClr val="tx1"/>
                </a:solidFill>
              </a:rPr>
              <a:t>3</a:t>
            </a:r>
            <a:r>
              <a:rPr lang="ru-RU" sz="800" dirty="0">
                <a:solidFill>
                  <a:schemeClr val="tx1"/>
                </a:solidFill>
              </a:rPr>
              <a:t> </a:t>
            </a:r>
            <a:r>
              <a:rPr lang="ru-RU" sz="800" dirty="0" smtClean="0">
                <a:solidFill>
                  <a:schemeClr val="tx1"/>
                </a:solidFill>
              </a:rPr>
              <a:t>р</a:t>
            </a:r>
            <a:r>
              <a:rPr lang="ru-RU" sz="800" dirty="0">
                <a:solidFill>
                  <a:schemeClr val="tx1"/>
                </a:solidFill>
              </a:rPr>
              <a:t>. </a:t>
            </a:r>
            <a:r>
              <a:rPr lang="ru-RU" sz="800" dirty="0" err="1">
                <a:solidFill>
                  <a:schemeClr val="tx1"/>
                </a:solidFill>
              </a:rPr>
              <a:t>Рось</a:t>
            </a:r>
            <a:r>
              <a:rPr lang="ru-RU" sz="800" dirty="0">
                <a:solidFill>
                  <a:schemeClr val="tx1"/>
                </a:solidFill>
              </a:rPr>
              <a:t>, 118 км, </a:t>
            </a:r>
            <a:r>
              <a:rPr lang="ru-RU" sz="800" dirty="0" err="1">
                <a:solidFill>
                  <a:schemeClr val="tx1"/>
                </a:solidFill>
              </a:rPr>
              <a:t>питний</a:t>
            </a:r>
            <a:r>
              <a:rPr lang="ru-RU" sz="800" dirty="0">
                <a:solidFill>
                  <a:schemeClr val="tx1"/>
                </a:solidFill>
              </a:rPr>
              <a:t> в/з </a:t>
            </a:r>
            <a:r>
              <a:rPr lang="ru-RU" sz="800" dirty="0" err="1">
                <a:solidFill>
                  <a:schemeClr val="tx1"/>
                </a:solidFill>
              </a:rPr>
              <a:t>м.Богуслав</a:t>
            </a:r>
            <a:endParaRPr lang="ru-RU" sz="800" dirty="0">
              <a:solidFill>
                <a:schemeClr val="tx1"/>
              </a:solidFill>
            </a:endParaRPr>
          </a:p>
          <a:p>
            <a:pPr eaLnBrk="0" hangingPunct="0"/>
            <a:r>
              <a:rPr lang="uk-UA" sz="800" dirty="0">
                <a:solidFill>
                  <a:schemeClr val="tx1"/>
                </a:solidFill>
              </a:rPr>
              <a:t> - </a:t>
            </a:r>
            <a:r>
              <a:rPr lang="uk-UA" sz="800" dirty="0" smtClean="0">
                <a:solidFill>
                  <a:schemeClr val="tx1"/>
                </a:solidFill>
              </a:rPr>
              <a:t>0,050 </a:t>
            </a:r>
            <a:r>
              <a:rPr lang="uk-UA" sz="800" dirty="0">
                <a:solidFill>
                  <a:schemeClr val="tx1"/>
                </a:solidFill>
              </a:rPr>
              <a:t>мг/</a:t>
            </a:r>
            <a:r>
              <a:rPr lang="uk-UA" sz="800" baseline="30000" dirty="0">
                <a:solidFill>
                  <a:schemeClr val="tx1"/>
                </a:solidFill>
              </a:rPr>
              <a:t> </a:t>
            </a:r>
            <a:r>
              <a:rPr lang="uk-UA" sz="800" dirty="0">
                <a:solidFill>
                  <a:schemeClr val="tx1"/>
                </a:solidFill>
              </a:rPr>
              <a:t>дм</a:t>
            </a:r>
            <a:r>
              <a:rPr lang="uk-UA" sz="800" baseline="30000" dirty="0">
                <a:solidFill>
                  <a:schemeClr val="tx1"/>
                </a:solidFill>
              </a:rPr>
              <a:t>3</a:t>
            </a:r>
            <a:r>
              <a:rPr lang="ru-RU" sz="800" dirty="0">
                <a:solidFill>
                  <a:schemeClr val="tx1"/>
                </a:solidFill>
              </a:rPr>
              <a:t> </a:t>
            </a:r>
            <a:r>
              <a:rPr lang="ru-RU" sz="800" dirty="0" smtClean="0">
                <a:solidFill>
                  <a:schemeClr val="tx1"/>
                </a:solidFill>
              </a:rPr>
              <a:t>р</a:t>
            </a:r>
            <a:r>
              <a:rPr lang="ru-RU" sz="800" dirty="0">
                <a:solidFill>
                  <a:schemeClr val="tx1"/>
                </a:solidFill>
              </a:rPr>
              <a:t>. </a:t>
            </a:r>
            <a:r>
              <a:rPr lang="ru-RU" sz="800" dirty="0" err="1">
                <a:solidFill>
                  <a:schemeClr val="tx1"/>
                </a:solidFill>
              </a:rPr>
              <a:t>Рось</a:t>
            </a:r>
            <a:r>
              <a:rPr lang="ru-RU" sz="800" dirty="0">
                <a:solidFill>
                  <a:schemeClr val="tx1"/>
                </a:solidFill>
              </a:rPr>
              <a:t>, </a:t>
            </a:r>
            <a:r>
              <a:rPr lang="ru-RU" sz="800" dirty="0" err="1">
                <a:solidFill>
                  <a:schemeClr val="tx1"/>
                </a:solidFill>
              </a:rPr>
              <a:t>с.Тетіївка</a:t>
            </a:r>
            <a:r>
              <a:rPr lang="ru-RU" sz="800" dirty="0">
                <a:solidFill>
                  <a:schemeClr val="tx1"/>
                </a:solidFill>
              </a:rPr>
              <a:t>, </a:t>
            </a:r>
            <a:r>
              <a:rPr lang="ru-RU" sz="800" dirty="0" err="1">
                <a:solidFill>
                  <a:schemeClr val="tx1"/>
                </a:solidFill>
              </a:rPr>
              <a:t>питний</a:t>
            </a:r>
            <a:r>
              <a:rPr lang="ru-RU" sz="800" dirty="0">
                <a:solidFill>
                  <a:schemeClr val="tx1"/>
                </a:solidFill>
              </a:rPr>
              <a:t> в/з </a:t>
            </a:r>
            <a:r>
              <a:rPr lang="ru-RU" sz="800" dirty="0" err="1">
                <a:solidFill>
                  <a:schemeClr val="tx1"/>
                </a:solidFill>
              </a:rPr>
              <a:t>м.Миронівка</a:t>
            </a:r>
            <a:endParaRPr lang="ru-RU" sz="800" dirty="0">
              <a:solidFill>
                <a:schemeClr val="tx1"/>
              </a:solidFill>
            </a:endParaRPr>
          </a:p>
          <a:p>
            <a:pPr eaLnBrk="0" hangingPunct="0"/>
            <a:r>
              <a:rPr lang="uk-UA" sz="800" dirty="0">
                <a:solidFill>
                  <a:srgbClr val="92D050"/>
                </a:solidFill>
              </a:rPr>
              <a:t> </a:t>
            </a:r>
            <a:endParaRPr lang="ru-RU" sz="800" dirty="0">
              <a:solidFill>
                <a:srgbClr val="92D050"/>
              </a:solidFill>
            </a:endParaRPr>
          </a:p>
        </p:txBody>
      </p:sp>
      <p:pic>
        <p:nvPicPr>
          <p:cNvPr id="1844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4788" y="849313"/>
            <a:ext cx="4556125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56688" y="6562725"/>
            <a:ext cx="587375" cy="106363"/>
          </a:xfrm>
          <a:noFill/>
          <a:ln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EC6169EB-FF81-4D85-9E48-C315497E4E4A}" type="slidenum">
              <a:rPr lang="ru-RU" altLang="uk-UA" smtClean="0">
                <a:latin typeface="Arial" charset="0"/>
                <a:cs typeface="Arial" charset="0"/>
              </a:rPr>
              <a:pPr/>
              <a:t>1</a:t>
            </a:fld>
            <a:endParaRPr lang="ru-RU" altLang="uk-UA" smtClean="0">
              <a:latin typeface="Arial" charset="0"/>
              <a:cs typeface="Arial" charset="0"/>
            </a:endParaRPr>
          </a:p>
        </p:txBody>
      </p:sp>
      <p:graphicFrame>
        <p:nvGraphicFramePr>
          <p:cNvPr id="2" name="Диаграмма 6"/>
          <p:cNvGraphicFramePr/>
          <p:nvPr/>
        </p:nvGraphicFramePr>
        <p:xfrm>
          <a:off x="415925" y="705485"/>
          <a:ext cx="4248785" cy="162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CFDFE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363" y="73025"/>
            <a:ext cx="471487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850" y="139700"/>
            <a:ext cx="9136063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Текстове поле 2"/>
          <p:cNvSpPr txBox="1">
            <a:spLocks noChangeArrowheads="1"/>
          </p:cNvSpPr>
          <p:nvPr/>
        </p:nvSpPr>
        <p:spPr bwMode="auto">
          <a:xfrm>
            <a:off x="4530725" y="455613"/>
            <a:ext cx="5310188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15000"/>
              </a:lnSpc>
              <a:spcAft>
                <a:spcPts val="1000"/>
              </a:spcAft>
            </a:pPr>
            <a:endParaRPr lang="uk-UA" altLang="uk-UA" sz="1100" i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5" name="Прямоугольник 12"/>
          <p:cNvSpPr>
            <a:spLocks noChangeArrowheads="1"/>
          </p:cNvSpPr>
          <p:nvPr/>
        </p:nvSpPr>
        <p:spPr bwMode="auto">
          <a:xfrm>
            <a:off x="190500" y="6448425"/>
            <a:ext cx="42497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uk-UA" sz="800" b="1"/>
              <a:t>   </a:t>
            </a:r>
            <a:endParaRPr lang="ru-RU" sz="800" b="1"/>
          </a:p>
          <a:p>
            <a:pPr eaLnBrk="0" hangingPunct="0"/>
            <a:r>
              <a:rPr lang="uk-UA" sz="800"/>
              <a:t>  </a:t>
            </a:r>
          </a:p>
        </p:txBody>
      </p:sp>
      <p:sp>
        <p:nvSpPr>
          <p:cNvPr id="20486" name="Прямоугольник 16"/>
          <p:cNvSpPr>
            <a:spLocks noChangeArrowheads="1"/>
          </p:cNvSpPr>
          <p:nvPr/>
        </p:nvSpPr>
        <p:spPr bwMode="auto">
          <a:xfrm>
            <a:off x="415925" y="1425575"/>
            <a:ext cx="9074150" cy="53860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/>
            <a:endParaRPr lang="uk-UA" sz="800" b="1" dirty="0" smtClean="0"/>
          </a:p>
          <a:p>
            <a:pPr eaLnBrk="0" hangingPunct="0"/>
            <a:r>
              <a:rPr lang="uk-UA" sz="800" b="1" dirty="0" smtClean="0"/>
              <a:t>Зафіксовано перевищення вмісту: нікель та  його сполуки (норма-34 </a:t>
            </a:r>
            <a:r>
              <a:rPr lang="uk-UA" sz="800" b="1" dirty="0" err="1" smtClean="0"/>
              <a:t>мкг</a:t>
            </a:r>
            <a:r>
              <a:rPr lang="uk-UA" sz="800" b="1" dirty="0" smtClean="0"/>
              <a:t>/дм</a:t>
            </a:r>
            <a:r>
              <a:rPr lang="uk-UA" sz="800" b="1" baseline="30000" dirty="0" smtClean="0"/>
              <a:t>3</a:t>
            </a:r>
            <a:r>
              <a:rPr lang="uk-UA" sz="800" b="1" dirty="0" smtClean="0"/>
              <a:t> )</a:t>
            </a:r>
          </a:p>
          <a:p>
            <a:pPr eaLnBrk="0" hangingPunct="0"/>
            <a:r>
              <a:rPr lang="uk-UA" sz="800" b="1" dirty="0" smtClean="0"/>
              <a:t>- </a:t>
            </a:r>
            <a:r>
              <a:rPr lang="uk-UA" sz="800" dirty="0" smtClean="0"/>
              <a:t>293,5 </a:t>
            </a:r>
            <a:r>
              <a:rPr lang="uk-UA" sz="800" dirty="0" err="1" smtClean="0"/>
              <a:t>мкг</a:t>
            </a:r>
            <a:r>
              <a:rPr lang="uk-UA" sz="800" dirty="0" smtClean="0"/>
              <a:t>/дм3</a:t>
            </a:r>
            <a:r>
              <a:rPr lang="uk-UA" sz="800" dirty="0"/>
              <a:t>,   р. Дніпро, 897 км, н/б Київської ГЕС, м</a:t>
            </a:r>
            <a:r>
              <a:rPr lang="uk-UA" sz="800" dirty="0" smtClean="0"/>
              <a:t>. Вишгород</a:t>
            </a:r>
            <a:r>
              <a:rPr lang="uk-UA" sz="800" dirty="0"/>
              <a:t>, питний водозабір м</a:t>
            </a:r>
            <a:r>
              <a:rPr lang="uk-UA" sz="800" dirty="0" smtClean="0"/>
              <a:t>. Київ</a:t>
            </a:r>
            <a:endParaRPr lang="uk-UA" sz="800" dirty="0"/>
          </a:p>
          <a:p>
            <a:pPr eaLnBrk="0" hangingPunct="0"/>
            <a:r>
              <a:rPr lang="uk-UA" sz="800" dirty="0" smtClean="0"/>
              <a:t>-</a:t>
            </a:r>
            <a:r>
              <a:rPr lang="ru-RU" sz="800" dirty="0"/>
              <a:t>296,1 </a:t>
            </a:r>
            <a:r>
              <a:rPr lang="ru-RU" sz="800" dirty="0" smtClean="0"/>
              <a:t> </a:t>
            </a:r>
            <a:r>
              <a:rPr lang="ru-RU" sz="800" dirty="0"/>
              <a:t>мкг/дм3,   р. Дніпро,678 км, с. </a:t>
            </a:r>
            <a:r>
              <a:rPr lang="ru-RU" sz="800" dirty="0" err="1"/>
              <a:t>Сокирне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r>
              <a:rPr lang="ru-RU" sz="800" dirty="0"/>
              <a:t> </a:t>
            </a:r>
            <a:r>
              <a:rPr lang="ru-RU" sz="800" dirty="0" err="1" smtClean="0"/>
              <a:t>м.Черкаси</a:t>
            </a:r>
            <a:endParaRPr lang="ru-RU" sz="800" dirty="0" smtClean="0"/>
          </a:p>
          <a:p>
            <a:pPr eaLnBrk="0" hangingPunct="0"/>
            <a:r>
              <a:rPr lang="ru-RU" sz="800" dirty="0" smtClean="0"/>
              <a:t>-209,8  </a:t>
            </a:r>
            <a:r>
              <a:rPr lang="ru-RU" sz="800" dirty="0"/>
              <a:t>мкг/дм3,   р. Дніпро, 594 км , с. </a:t>
            </a:r>
            <a:r>
              <a:rPr lang="ru-RU" sz="800" dirty="0" err="1"/>
              <a:t>Пронозівка</a:t>
            </a:r>
            <a:r>
              <a:rPr lang="ru-RU" sz="800" dirty="0"/>
              <a:t> </a:t>
            </a:r>
            <a:r>
              <a:rPr lang="ru-RU" sz="800" dirty="0" err="1"/>
              <a:t>Глобинського</a:t>
            </a:r>
            <a:r>
              <a:rPr lang="ru-RU" sz="800" dirty="0"/>
              <a:t> району, </a:t>
            </a:r>
            <a:r>
              <a:rPr lang="ru-RU" sz="800" dirty="0" err="1"/>
              <a:t>насосна</a:t>
            </a:r>
            <a:r>
              <a:rPr lang="ru-RU" sz="800" dirty="0"/>
              <a:t> </a:t>
            </a:r>
            <a:r>
              <a:rPr lang="ru-RU" sz="800" dirty="0" err="1"/>
              <a:t>станція</a:t>
            </a:r>
            <a:r>
              <a:rPr lang="ru-RU" sz="800" dirty="0"/>
              <a:t> </a:t>
            </a:r>
            <a:r>
              <a:rPr lang="ru-RU" sz="800" dirty="0" err="1"/>
              <a:t>Градизької</a:t>
            </a:r>
            <a:r>
              <a:rPr lang="ru-RU" sz="800" dirty="0"/>
              <a:t> </a:t>
            </a:r>
            <a:r>
              <a:rPr lang="ru-RU" sz="800" dirty="0" err="1"/>
              <a:t>зрошувальної</a:t>
            </a:r>
            <a:r>
              <a:rPr lang="ru-RU" sz="800" dirty="0"/>
              <a:t> </a:t>
            </a:r>
            <a:r>
              <a:rPr lang="ru-RU" sz="800" dirty="0" err="1" smtClean="0"/>
              <a:t>системи</a:t>
            </a:r>
            <a:endParaRPr lang="ru-RU" sz="800" dirty="0" smtClean="0"/>
          </a:p>
          <a:p>
            <a:pPr eaLnBrk="0" hangingPunct="0"/>
            <a:r>
              <a:rPr lang="ru-RU" sz="800" dirty="0" smtClean="0"/>
              <a:t>-208,8  </a:t>
            </a:r>
            <a:r>
              <a:rPr lang="ru-RU" sz="800" dirty="0"/>
              <a:t>мкг/дм3,  р. Дніпро,580 км, </a:t>
            </a:r>
            <a:r>
              <a:rPr lang="ru-RU" sz="800" dirty="0" err="1"/>
              <a:t>правий</a:t>
            </a:r>
            <a:r>
              <a:rPr lang="ru-RU" sz="800" dirty="0"/>
              <a:t> берег, </a:t>
            </a:r>
            <a:r>
              <a:rPr lang="ru-RU" sz="800" dirty="0" err="1"/>
              <a:t>питний</a:t>
            </a:r>
            <a:r>
              <a:rPr lang="ru-RU" sz="800" dirty="0"/>
              <a:t> в/з м. </a:t>
            </a:r>
            <a:r>
              <a:rPr lang="ru-RU" sz="800" dirty="0" err="1"/>
              <a:t>Світловодськ</a:t>
            </a:r>
            <a:r>
              <a:rPr lang="ru-RU" sz="800" dirty="0"/>
              <a:t>, </a:t>
            </a:r>
            <a:r>
              <a:rPr lang="ru-RU" sz="800" dirty="0" err="1"/>
              <a:t>Кіровоградська</a:t>
            </a:r>
            <a:r>
              <a:rPr lang="ru-RU" sz="800" dirty="0"/>
              <a:t> область</a:t>
            </a:r>
          </a:p>
          <a:p>
            <a:pPr eaLnBrk="0" hangingPunct="0"/>
            <a:r>
              <a:rPr lang="ru-RU" sz="800" dirty="0"/>
              <a:t>-136,1 </a:t>
            </a:r>
            <a:r>
              <a:rPr lang="ru-RU" sz="800" dirty="0" smtClean="0"/>
              <a:t> </a:t>
            </a:r>
            <a:r>
              <a:rPr lang="ru-RU" sz="800" dirty="0"/>
              <a:t>мкг/дм3,  р. Дніпро,  м. </a:t>
            </a:r>
            <a:r>
              <a:rPr lang="ru-RU" sz="800" dirty="0" err="1"/>
              <a:t>Кременчук</a:t>
            </a:r>
            <a:r>
              <a:rPr lang="ru-RU" sz="800" dirty="0"/>
              <a:t>, </a:t>
            </a:r>
            <a:r>
              <a:rPr lang="ru-RU" sz="800" dirty="0" err="1"/>
              <a:t>Власівський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r>
              <a:rPr lang="ru-RU" sz="800" dirty="0"/>
              <a:t> КП " </a:t>
            </a:r>
            <a:r>
              <a:rPr lang="ru-RU" sz="800" dirty="0" err="1"/>
              <a:t>Кременчукводоканал</a:t>
            </a:r>
            <a:r>
              <a:rPr lang="ru-RU" sz="800" dirty="0"/>
              <a:t>" </a:t>
            </a:r>
            <a:r>
              <a:rPr lang="ru-RU" sz="800" dirty="0" err="1"/>
              <a:t>Кременчуцької</a:t>
            </a:r>
            <a:r>
              <a:rPr lang="ru-RU" sz="800" dirty="0"/>
              <a:t> </a:t>
            </a:r>
            <a:r>
              <a:rPr lang="ru-RU" sz="800" dirty="0" err="1"/>
              <a:t>міської</a:t>
            </a:r>
            <a:r>
              <a:rPr lang="ru-RU" sz="800" dirty="0"/>
              <a:t> </a:t>
            </a:r>
            <a:r>
              <a:rPr lang="ru-RU" sz="800" dirty="0" smtClean="0"/>
              <a:t>ради</a:t>
            </a:r>
          </a:p>
          <a:p>
            <a:pPr eaLnBrk="0" hangingPunct="0"/>
            <a:r>
              <a:rPr lang="ru-RU" sz="800" dirty="0"/>
              <a:t>-196,2 мкг/дм3   р. Дніпро,, 550 км, м. </a:t>
            </a:r>
            <a:r>
              <a:rPr lang="ru-RU" sz="800" dirty="0" err="1"/>
              <a:t>Горішні</a:t>
            </a:r>
            <a:r>
              <a:rPr lang="ru-RU" sz="800" dirty="0"/>
              <a:t> </a:t>
            </a:r>
            <a:r>
              <a:rPr lang="ru-RU" sz="800" dirty="0" err="1"/>
              <a:t>Плавні</a:t>
            </a:r>
            <a:r>
              <a:rPr lang="ru-RU" sz="800" dirty="0"/>
              <a:t>, </a:t>
            </a:r>
            <a:r>
              <a:rPr lang="ru-RU" sz="800" dirty="0" err="1"/>
              <a:t>водозабір</a:t>
            </a:r>
            <a:r>
              <a:rPr lang="ru-RU" sz="800" dirty="0"/>
              <a:t> КП "ВУВКГ "</a:t>
            </a:r>
            <a:r>
              <a:rPr lang="ru-RU" sz="800" dirty="0" err="1"/>
              <a:t>Горішньоплавнівської</a:t>
            </a:r>
            <a:r>
              <a:rPr lang="ru-RU" sz="800" dirty="0"/>
              <a:t> </a:t>
            </a:r>
            <a:r>
              <a:rPr lang="ru-RU" sz="800" dirty="0" err="1"/>
              <a:t>міської</a:t>
            </a:r>
            <a:r>
              <a:rPr lang="ru-RU" sz="800" dirty="0"/>
              <a:t> </a:t>
            </a:r>
            <a:r>
              <a:rPr lang="ru-RU" sz="800" dirty="0" smtClean="0"/>
              <a:t>ради«</a:t>
            </a:r>
          </a:p>
          <a:p>
            <a:pPr eaLnBrk="0" hangingPunct="0"/>
            <a:r>
              <a:rPr lang="ru-RU" sz="800" dirty="0"/>
              <a:t>-</a:t>
            </a:r>
            <a:r>
              <a:rPr lang="ru-RU" sz="800" dirty="0" smtClean="0"/>
              <a:t>78,3   мкг/дм3</a:t>
            </a:r>
            <a:r>
              <a:rPr lang="ru-RU" sz="800" dirty="0"/>
              <a:t>,  р. Дніпро,   476 км, м. </a:t>
            </a:r>
            <a:r>
              <a:rPr lang="ru-RU" sz="800" dirty="0" err="1"/>
              <a:t>Верхньодніпровськ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</a:t>
            </a:r>
            <a:endParaRPr lang="ru-RU" sz="800" dirty="0" smtClean="0"/>
          </a:p>
          <a:p>
            <a:pPr eaLnBrk="0" hangingPunct="0"/>
            <a:r>
              <a:rPr lang="uk-UA" sz="800" dirty="0" smtClean="0">
                <a:solidFill>
                  <a:srgbClr val="000000"/>
                </a:solidFill>
              </a:rPr>
              <a:t>-</a:t>
            </a:r>
            <a:r>
              <a:rPr lang="ru-RU" sz="800" dirty="0">
                <a:solidFill>
                  <a:srgbClr val="000000"/>
                </a:solidFill>
              </a:rPr>
              <a:t>82,7 </a:t>
            </a:r>
            <a:r>
              <a:rPr lang="ru-RU" sz="800" dirty="0" smtClean="0">
                <a:solidFill>
                  <a:srgbClr val="000000"/>
                </a:solidFill>
              </a:rPr>
              <a:t> </a:t>
            </a:r>
            <a:r>
              <a:rPr lang="ru-RU" sz="800" dirty="0">
                <a:solidFill>
                  <a:srgbClr val="000000"/>
                </a:solidFill>
              </a:rPr>
              <a:t>мкг/дм3,   р. Дніпро, 462 км, </a:t>
            </a:r>
            <a:r>
              <a:rPr lang="ru-RU" sz="800" dirty="0" err="1">
                <a:solidFill>
                  <a:srgbClr val="000000"/>
                </a:solidFill>
              </a:rPr>
              <a:t>смт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Аули</a:t>
            </a:r>
            <a:r>
              <a:rPr lang="ru-RU" sz="800" dirty="0">
                <a:solidFill>
                  <a:srgbClr val="000000"/>
                </a:solidFill>
              </a:rPr>
              <a:t>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м. Дніпро та </a:t>
            </a:r>
            <a:r>
              <a:rPr lang="ru-RU" sz="800" dirty="0" err="1" smtClean="0">
                <a:solidFill>
                  <a:srgbClr val="000000"/>
                </a:solidFill>
              </a:rPr>
              <a:t>Кам'янське</a:t>
            </a:r>
            <a:endParaRPr lang="ru-RU" sz="800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uk-UA" sz="800" dirty="0" smtClean="0">
                <a:solidFill>
                  <a:srgbClr val="000000"/>
                </a:solidFill>
              </a:rPr>
              <a:t>-</a:t>
            </a:r>
            <a:r>
              <a:rPr lang="ru-RU" sz="800" dirty="0">
                <a:solidFill>
                  <a:srgbClr val="000000"/>
                </a:solidFill>
              </a:rPr>
              <a:t>169,7 мкг/дм3 </a:t>
            </a:r>
            <a:r>
              <a:rPr lang="ru-RU" sz="800" dirty="0" smtClean="0">
                <a:solidFill>
                  <a:srgbClr val="000000"/>
                </a:solidFill>
              </a:rPr>
              <a:t>  р</a:t>
            </a:r>
            <a:r>
              <a:rPr lang="ru-RU" sz="800" dirty="0">
                <a:solidFill>
                  <a:srgbClr val="000000"/>
                </a:solidFill>
              </a:rPr>
              <a:t>. </a:t>
            </a:r>
            <a:r>
              <a:rPr lang="ru-RU" sz="800" dirty="0" err="1">
                <a:solidFill>
                  <a:srgbClr val="000000"/>
                </a:solidFill>
              </a:rPr>
              <a:t>Тетерів</a:t>
            </a:r>
            <a:r>
              <a:rPr lang="ru-RU" sz="800" dirty="0">
                <a:solidFill>
                  <a:srgbClr val="000000"/>
                </a:solidFill>
              </a:rPr>
              <a:t> (</a:t>
            </a:r>
            <a:r>
              <a:rPr lang="ru-RU" sz="800" dirty="0" err="1">
                <a:solidFill>
                  <a:srgbClr val="000000"/>
                </a:solidFill>
              </a:rPr>
              <a:t>Денишівське</a:t>
            </a:r>
            <a:r>
              <a:rPr lang="ru-RU" sz="800" dirty="0">
                <a:solidFill>
                  <a:srgbClr val="000000"/>
                </a:solidFill>
              </a:rPr>
              <a:t>  </a:t>
            </a:r>
            <a:r>
              <a:rPr lang="ru-RU" sz="800" dirty="0" err="1">
                <a:solidFill>
                  <a:srgbClr val="000000"/>
                </a:solidFill>
              </a:rPr>
              <a:t>водосховище</a:t>
            </a:r>
            <a:r>
              <a:rPr lang="ru-RU" sz="800" dirty="0">
                <a:solidFill>
                  <a:srgbClr val="000000"/>
                </a:solidFill>
              </a:rPr>
              <a:t>),274 км,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</a:t>
            </a:r>
            <a:r>
              <a:rPr lang="ru-RU" sz="800" dirty="0" err="1">
                <a:solidFill>
                  <a:srgbClr val="000000"/>
                </a:solidFill>
              </a:rPr>
              <a:t>м.Житомир</a:t>
            </a:r>
            <a:endParaRPr lang="uk-UA" sz="800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800" b="1" dirty="0" smtClean="0"/>
              <a:t>-</a:t>
            </a:r>
            <a:r>
              <a:rPr lang="ru-RU" sz="800" dirty="0"/>
              <a:t>226,5 мкг/дм3 </a:t>
            </a:r>
            <a:r>
              <a:rPr lang="ru-RU" sz="800" dirty="0" smtClean="0"/>
              <a:t>  р</a:t>
            </a:r>
            <a:r>
              <a:rPr lang="ru-RU" sz="800" dirty="0"/>
              <a:t>. </a:t>
            </a:r>
            <a:r>
              <a:rPr lang="ru-RU" sz="800" dirty="0" err="1"/>
              <a:t>Тетерів</a:t>
            </a:r>
            <a:r>
              <a:rPr lang="ru-RU" sz="800" dirty="0"/>
              <a:t> (</a:t>
            </a:r>
            <a:r>
              <a:rPr lang="ru-RU" sz="800" dirty="0" err="1"/>
              <a:t>Відсічне</a:t>
            </a:r>
            <a:r>
              <a:rPr lang="ru-RU" sz="800" dirty="0"/>
              <a:t> </a:t>
            </a:r>
            <a:r>
              <a:rPr lang="ru-RU" sz="800" dirty="0" err="1"/>
              <a:t>водосховище</a:t>
            </a:r>
            <a:r>
              <a:rPr lang="ru-RU" sz="800" dirty="0"/>
              <a:t>),259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м.Житомир</a:t>
            </a:r>
            <a:endParaRPr lang="ru-RU" sz="800" dirty="0" smtClean="0"/>
          </a:p>
          <a:p>
            <a:pPr eaLnBrk="0" hangingPunct="0"/>
            <a:r>
              <a:rPr lang="uk-UA" sz="800" b="1" dirty="0" smtClean="0"/>
              <a:t>-</a:t>
            </a:r>
            <a:r>
              <a:rPr lang="ru-RU" sz="800" dirty="0"/>
              <a:t>151,1 мкг/дм3 </a:t>
            </a:r>
            <a:r>
              <a:rPr lang="ru-RU" sz="800" dirty="0" smtClean="0"/>
              <a:t>  р</a:t>
            </a:r>
            <a:r>
              <a:rPr lang="ru-RU" sz="800" dirty="0"/>
              <a:t>. </a:t>
            </a:r>
            <a:r>
              <a:rPr lang="ru-RU" sz="800" dirty="0" err="1"/>
              <a:t>Гнилоп'ять</a:t>
            </a:r>
            <a:r>
              <a:rPr lang="ru-RU" sz="800" dirty="0"/>
              <a:t> (</a:t>
            </a:r>
            <a:r>
              <a:rPr lang="ru-RU" sz="800" dirty="0" err="1"/>
              <a:t>Бердичівське</a:t>
            </a:r>
            <a:r>
              <a:rPr lang="ru-RU" sz="800" dirty="0"/>
              <a:t> </a:t>
            </a:r>
            <a:r>
              <a:rPr lang="ru-RU" sz="800" dirty="0" err="1"/>
              <a:t>водосховище</a:t>
            </a:r>
            <a:r>
              <a:rPr lang="ru-RU" sz="800" dirty="0"/>
              <a:t>),59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 smtClean="0"/>
              <a:t>м.Бердичів</a:t>
            </a:r>
            <a:endParaRPr lang="ru-RU" sz="800" dirty="0" smtClean="0"/>
          </a:p>
          <a:p>
            <a:pPr eaLnBrk="0" hangingPunct="0"/>
            <a:r>
              <a:rPr lang="ru-RU" sz="800" dirty="0" smtClean="0"/>
              <a:t>-39,9  </a:t>
            </a:r>
            <a:r>
              <a:rPr lang="ru-RU" sz="800" dirty="0"/>
              <a:t>мкг/дм3,   р. </a:t>
            </a:r>
            <a:r>
              <a:rPr lang="ru-RU" sz="800" dirty="0" err="1"/>
              <a:t>Ірша</a:t>
            </a:r>
            <a:r>
              <a:rPr lang="ru-RU" sz="800" dirty="0"/>
              <a:t>, 93 км від гирла </a:t>
            </a:r>
            <a:r>
              <a:rPr lang="ru-RU" sz="800" dirty="0" err="1"/>
              <a:t>р.Ірша</a:t>
            </a:r>
            <a:r>
              <a:rPr lang="ru-RU" sz="800" dirty="0"/>
              <a:t>, </a:t>
            </a:r>
            <a:r>
              <a:rPr lang="ru-RU" sz="800" dirty="0" err="1"/>
              <a:t>Іршанське</a:t>
            </a:r>
            <a:r>
              <a:rPr lang="ru-RU" sz="800" dirty="0"/>
              <a:t> </a:t>
            </a:r>
            <a:r>
              <a:rPr lang="ru-RU" sz="800" dirty="0" err="1"/>
              <a:t>вдсх</a:t>
            </a:r>
            <a:r>
              <a:rPr lang="ru-RU" sz="800" dirty="0"/>
              <a:t>., в/</a:t>
            </a:r>
            <a:r>
              <a:rPr lang="ru-RU" sz="800" dirty="0" err="1"/>
              <a:t>б'єф</a:t>
            </a:r>
            <a:r>
              <a:rPr lang="ru-RU" sz="800" dirty="0"/>
              <a:t>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смт.Нова</a:t>
            </a:r>
            <a:r>
              <a:rPr lang="ru-RU" sz="800" dirty="0"/>
              <a:t> </a:t>
            </a:r>
            <a:r>
              <a:rPr lang="ru-RU" sz="800" dirty="0" smtClean="0"/>
              <a:t>Борова</a:t>
            </a:r>
          </a:p>
          <a:p>
            <a:pPr eaLnBrk="0" hangingPunct="0"/>
            <a:r>
              <a:rPr lang="ru-RU" sz="800" dirty="0" smtClean="0"/>
              <a:t>-257,3 мкг/дм3   р</a:t>
            </a:r>
            <a:r>
              <a:rPr lang="ru-RU" sz="800" dirty="0"/>
              <a:t>. </a:t>
            </a:r>
            <a:r>
              <a:rPr lang="ru-RU" sz="800" dirty="0" err="1"/>
              <a:t>Ірша</a:t>
            </a:r>
            <a:r>
              <a:rPr lang="ru-RU" sz="800" dirty="0"/>
              <a:t> (</a:t>
            </a:r>
            <a:r>
              <a:rPr lang="ru-RU" sz="800" dirty="0" err="1"/>
              <a:t>Малинське</a:t>
            </a:r>
            <a:r>
              <a:rPr lang="ru-RU" sz="800" dirty="0"/>
              <a:t> </a:t>
            </a:r>
            <a:r>
              <a:rPr lang="ru-RU" sz="800" dirty="0" err="1"/>
              <a:t>водосховище</a:t>
            </a:r>
            <a:r>
              <a:rPr lang="ru-RU" sz="800" dirty="0"/>
              <a:t>), 31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endParaRPr lang="ru-RU" sz="800" dirty="0"/>
          </a:p>
          <a:p>
            <a:pPr eaLnBrk="0" hangingPunct="0"/>
            <a:r>
              <a:rPr lang="uk-UA" sz="800" b="1" dirty="0" smtClean="0"/>
              <a:t>-</a:t>
            </a:r>
            <a:r>
              <a:rPr lang="ru-RU" sz="800" dirty="0"/>
              <a:t>260,6 мкг/дм3 . р. Возня, права притока </a:t>
            </a:r>
            <a:r>
              <a:rPr lang="ru-RU" sz="800" dirty="0" err="1"/>
              <a:t>р.Ірша</a:t>
            </a:r>
            <a:r>
              <a:rPr lang="ru-RU" sz="800" dirty="0"/>
              <a:t>, 8км </a:t>
            </a:r>
            <a:r>
              <a:rPr lang="ru-RU" sz="800" dirty="0" err="1"/>
              <a:t>с.Рудня</a:t>
            </a:r>
            <a:r>
              <a:rPr lang="ru-RU" sz="800" dirty="0"/>
              <a:t> </a:t>
            </a:r>
            <a:r>
              <a:rPr lang="ru-RU" sz="800" dirty="0" err="1"/>
              <a:t>Городищенська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м.Малин</a:t>
            </a:r>
            <a:endParaRPr lang="ru-RU" sz="800" dirty="0" smtClean="0"/>
          </a:p>
          <a:p>
            <a:pPr eaLnBrk="0" hangingPunct="0"/>
            <a:r>
              <a:rPr lang="uk-UA" sz="800" b="1" dirty="0" smtClean="0"/>
              <a:t>-</a:t>
            </a:r>
            <a:r>
              <a:rPr lang="ru-RU" sz="800" dirty="0" smtClean="0"/>
              <a:t>156,0 </a:t>
            </a:r>
            <a:r>
              <a:rPr lang="ru-RU" sz="800" dirty="0"/>
              <a:t>мкг/дм3, </a:t>
            </a:r>
            <a:r>
              <a:rPr lang="ru-RU" sz="800" dirty="0" smtClean="0"/>
              <a:t> р. </a:t>
            </a:r>
            <a:r>
              <a:rPr lang="ru-RU" sz="800" dirty="0" err="1" smtClean="0"/>
              <a:t>Рось</a:t>
            </a:r>
            <a:r>
              <a:rPr lang="ru-RU" sz="800" dirty="0" smtClean="0"/>
              <a:t> </a:t>
            </a:r>
            <a:r>
              <a:rPr lang="ru-RU" sz="800" dirty="0"/>
              <a:t>(</a:t>
            </a:r>
            <a:r>
              <a:rPr lang="ru-RU" sz="800" dirty="0" err="1"/>
              <a:t>Білоцерківське</a:t>
            </a:r>
            <a:r>
              <a:rPr lang="ru-RU" sz="800" dirty="0"/>
              <a:t> </a:t>
            </a:r>
            <a:r>
              <a:rPr lang="ru-RU" sz="800" dirty="0" err="1"/>
              <a:t>водосховище</a:t>
            </a:r>
            <a:r>
              <a:rPr lang="ru-RU" sz="800" dirty="0"/>
              <a:t>), 218 км, </a:t>
            </a:r>
            <a:r>
              <a:rPr lang="ru-RU" sz="800" dirty="0" err="1"/>
              <a:t>с.Глибочка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м.Біла</a:t>
            </a:r>
            <a:r>
              <a:rPr lang="ru-RU" sz="800" dirty="0"/>
              <a:t> </a:t>
            </a:r>
            <a:r>
              <a:rPr lang="ru-RU" sz="800" dirty="0" err="1" smtClean="0"/>
              <a:t>Церква</a:t>
            </a:r>
            <a:endParaRPr lang="ru-RU" sz="800" dirty="0" smtClean="0"/>
          </a:p>
          <a:p>
            <a:pPr eaLnBrk="0" hangingPunct="0"/>
            <a:r>
              <a:rPr lang="uk-UA" sz="800" dirty="0" smtClean="0"/>
              <a:t>-</a:t>
            </a:r>
            <a:r>
              <a:rPr lang="ru-RU" sz="800" dirty="0" smtClean="0"/>
              <a:t>248,2 мкг/дм3</a:t>
            </a:r>
            <a:r>
              <a:rPr lang="ru-RU" sz="800" dirty="0"/>
              <a:t>, </a:t>
            </a:r>
            <a:r>
              <a:rPr lang="ru-RU" sz="800" dirty="0" smtClean="0"/>
              <a:t> р. </a:t>
            </a:r>
            <a:r>
              <a:rPr lang="ru-RU" sz="800" dirty="0" err="1" smtClean="0"/>
              <a:t>Рось</a:t>
            </a:r>
            <a:r>
              <a:rPr lang="ru-RU" sz="800" dirty="0" smtClean="0"/>
              <a:t> </a:t>
            </a:r>
            <a:r>
              <a:rPr lang="ru-RU" sz="800" dirty="0"/>
              <a:t>,118 км, </a:t>
            </a:r>
            <a:r>
              <a:rPr lang="ru-RU" sz="800" dirty="0" err="1"/>
              <a:t>питний</a:t>
            </a:r>
            <a:r>
              <a:rPr lang="ru-RU" sz="800" dirty="0"/>
              <a:t> в/з </a:t>
            </a:r>
            <a:r>
              <a:rPr lang="ru-RU" sz="800" dirty="0" err="1"/>
              <a:t>м.Богуслав</a:t>
            </a:r>
            <a:endParaRPr lang="uk-UA" sz="800" dirty="0"/>
          </a:p>
          <a:p>
            <a:pPr eaLnBrk="0" hangingPunct="0"/>
            <a:r>
              <a:rPr lang="uk-UA" sz="800" dirty="0" smtClean="0"/>
              <a:t>-</a:t>
            </a:r>
            <a:r>
              <a:rPr lang="ru-RU" sz="800" dirty="0" smtClean="0"/>
              <a:t>255,0 </a:t>
            </a:r>
            <a:r>
              <a:rPr lang="ru-RU" sz="800" dirty="0"/>
              <a:t>мкг/дм3,   р. </a:t>
            </a:r>
            <a:r>
              <a:rPr lang="ru-RU" sz="800" dirty="0" err="1"/>
              <a:t>Рось,с.Тептіївка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r>
              <a:rPr lang="ru-RU" sz="800" dirty="0"/>
              <a:t> </a:t>
            </a:r>
            <a:r>
              <a:rPr lang="ru-RU" sz="800" dirty="0" err="1" smtClean="0"/>
              <a:t>м.Миронівка</a:t>
            </a:r>
            <a:endParaRPr lang="ru-RU" sz="800" dirty="0" smtClean="0"/>
          </a:p>
          <a:p>
            <a:pPr eaLnBrk="0" hangingPunct="0"/>
            <a:r>
              <a:rPr lang="uk-UA" sz="800" dirty="0" smtClean="0"/>
              <a:t>-</a:t>
            </a:r>
            <a:r>
              <a:rPr lang="ru-RU" sz="800" dirty="0"/>
              <a:t>767,8 </a:t>
            </a:r>
            <a:r>
              <a:rPr lang="ru-RU" sz="800" dirty="0" smtClean="0"/>
              <a:t> </a:t>
            </a:r>
            <a:r>
              <a:rPr lang="ru-RU" sz="800" dirty="0"/>
              <a:t>мкг/дм3</a:t>
            </a:r>
            <a:r>
              <a:rPr lang="ru-RU" sz="800" dirty="0" smtClean="0"/>
              <a:t>,  р</a:t>
            </a:r>
            <a:r>
              <a:rPr lang="ru-RU" sz="800" dirty="0"/>
              <a:t>. </a:t>
            </a:r>
            <a:r>
              <a:rPr lang="ru-RU" sz="800" dirty="0" err="1"/>
              <a:t>Рось</a:t>
            </a:r>
            <a:r>
              <a:rPr lang="ru-RU" sz="800" dirty="0"/>
              <a:t>, 64 км, м. </a:t>
            </a:r>
            <a:r>
              <a:rPr lang="ru-RU" sz="800" dirty="0" err="1"/>
              <a:t>Корсунь-Шевченківський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err="1" smtClean="0"/>
              <a:t>водозабір</a:t>
            </a:r>
            <a:endParaRPr lang="ru-RU" sz="800" dirty="0" smtClean="0"/>
          </a:p>
          <a:p>
            <a:pPr eaLnBrk="0" hangingPunct="0"/>
            <a:endParaRPr lang="ru-RU" sz="800" dirty="0" smtClean="0"/>
          </a:p>
          <a:p>
            <a:pPr eaLnBrk="0" hangingPunct="0"/>
            <a:r>
              <a:rPr lang="uk-UA" sz="800" b="1" dirty="0"/>
              <a:t>Зафіксовано перевищення вмісту: свинець та його сполуки (норма-14 </a:t>
            </a:r>
            <a:r>
              <a:rPr lang="uk-UA" sz="800" b="1" dirty="0" err="1"/>
              <a:t>мкг</a:t>
            </a:r>
            <a:r>
              <a:rPr lang="uk-UA" sz="800" b="1" dirty="0"/>
              <a:t>/дм3 )</a:t>
            </a:r>
          </a:p>
          <a:p>
            <a:r>
              <a:rPr lang="uk-UA" sz="800" dirty="0" smtClean="0"/>
              <a:t>-</a:t>
            </a:r>
            <a:r>
              <a:rPr lang="ru-RU" sz="800" dirty="0"/>
              <a:t>14,5  мкг/дм3  р. Дніпро,580 км, </a:t>
            </a:r>
            <a:r>
              <a:rPr lang="ru-RU" sz="800" dirty="0" err="1"/>
              <a:t>правий</a:t>
            </a:r>
            <a:r>
              <a:rPr lang="ru-RU" sz="800" dirty="0"/>
              <a:t> берег, </a:t>
            </a:r>
            <a:r>
              <a:rPr lang="ru-RU" sz="800" dirty="0" err="1"/>
              <a:t>питний</a:t>
            </a:r>
            <a:r>
              <a:rPr lang="ru-RU" sz="800" dirty="0"/>
              <a:t> в/з м. </a:t>
            </a:r>
            <a:r>
              <a:rPr lang="ru-RU" sz="800" dirty="0" err="1"/>
              <a:t>Світловодськ</a:t>
            </a:r>
            <a:r>
              <a:rPr lang="ru-RU" sz="800" dirty="0"/>
              <a:t>, </a:t>
            </a:r>
            <a:r>
              <a:rPr lang="ru-RU" sz="800" dirty="0" err="1"/>
              <a:t>Кіровоградська</a:t>
            </a:r>
            <a:r>
              <a:rPr lang="ru-RU" sz="800" dirty="0"/>
              <a:t> область</a:t>
            </a:r>
          </a:p>
          <a:p>
            <a:pPr eaLnBrk="0" hangingPunct="0"/>
            <a:r>
              <a:rPr lang="ru-RU" sz="800" b="1" dirty="0" err="1" smtClean="0"/>
              <a:t>Зафіксовано</a:t>
            </a:r>
            <a:r>
              <a:rPr lang="ru-RU" sz="800" b="1" dirty="0" smtClean="0"/>
              <a:t>  </a:t>
            </a:r>
            <a:r>
              <a:rPr lang="ru-RU" sz="800" b="1" dirty="0" err="1" smtClean="0"/>
              <a:t>перевищення</a:t>
            </a:r>
            <a:r>
              <a:rPr lang="ru-RU" sz="800" b="1" dirty="0" smtClean="0"/>
              <a:t> </a:t>
            </a:r>
            <a:r>
              <a:rPr lang="ru-RU" sz="800" b="1" dirty="0" err="1" smtClean="0"/>
              <a:t>вмісту</a:t>
            </a:r>
            <a:r>
              <a:rPr lang="ru-RU" sz="800" b="1" dirty="0" smtClean="0"/>
              <a:t>: Хром та </a:t>
            </a:r>
            <a:r>
              <a:rPr lang="ru-RU" sz="800" b="1" dirty="0" err="1" smtClean="0"/>
              <a:t>його</a:t>
            </a:r>
            <a:r>
              <a:rPr lang="ru-RU" sz="800" b="1" dirty="0" smtClean="0"/>
              <a:t> </a:t>
            </a:r>
            <a:r>
              <a:rPr lang="ru-RU" sz="800" b="1" dirty="0" err="1" smtClean="0"/>
              <a:t>сполуки</a:t>
            </a:r>
            <a:r>
              <a:rPr lang="ru-RU" sz="800" b="1" dirty="0" smtClean="0"/>
              <a:t> (норма-9,0 мкг/дм</a:t>
            </a:r>
            <a:r>
              <a:rPr lang="ru-RU" sz="800" b="1" baseline="30000" dirty="0" smtClean="0"/>
              <a:t>3</a:t>
            </a:r>
            <a:endParaRPr lang="uk-UA" sz="800" baseline="30000" dirty="0" smtClean="0">
              <a:solidFill>
                <a:srgbClr val="000000"/>
              </a:solidFill>
            </a:endParaRPr>
          </a:p>
          <a:p>
            <a:r>
              <a:rPr lang="uk-UA" sz="800" dirty="0" smtClean="0"/>
              <a:t> -</a:t>
            </a:r>
            <a:r>
              <a:rPr lang="ru-RU" sz="800" dirty="0"/>
              <a:t>13,9- мкг/дм3,   р. Дніпро,580 км, </a:t>
            </a:r>
            <a:r>
              <a:rPr lang="ru-RU" sz="800" dirty="0" err="1"/>
              <a:t>правий</a:t>
            </a:r>
            <a:r>
              <a:rPr lang="ru-RU" sz="800" dirty="0"/>
              <a:t> берег, </a:t>
            </a:r>
            <a:r>
              <a:rPr lang="ru-RU" sz="800" dirty="0" err="1"/>
              <a:t>питний</a:t>
            </a:r>
            <a:r>
              <a:rPr lang="ru-RU" sz="800" dirty="0"/>
              <a:t> в/з м. </a:t>
            </a:r>
            <a:r>
              <a:rPr lang="ru-RU" sz="800" dirty="0" err="1"/>
              <a:t>Світловодськ</a:t>
            </a:r>
            <a:r>
              <a:rPr lang="ru-RU" sz="800" dirty="0"/>
              <a:t>, </a:t>
            </a:r>
            <a:r>
              <a:rPr lang="ru-RU" sz="800" dirty="0" err="1"/>
              <a:t>Кіровоградська</a:t>
            </a:r>
            <a:r>
              <a:rPr lang="ru-RU" sz="800" dirty="0"/>
              <a:t> область </a:t>
            </a:r>
            <a:endParaRPr lang="ru-RU" sz="800" dirty="0" smtClean="0"/>
          </a:p>
          <a:p>
            <a:r>
              <a:rPr lang="ru-RU" sz="800" dirty="0"/>
              <a:t> -</a:t>
            </a:r>
            <a:r>
              <a:rPr lang="ru-RU" sz="800" dirty="0" smtClean="0"/>
              <a:t>10,8 </a:t>
            </a:r>
            <a:r>
              <a:rPr lang="ru-RU" sz="800" dirty="0"/>
              <a:t>мкг/дм3   р. Дніпро,, 550 км, м. </a:t>
            </a:r>
            <a:r>
              <a:rPr lang="ru-RU" sz="800" dirty="0" err="1"/>
              <a:t>Горішні</a:t>
            </a:r>
            <a:r>
              <a:rPr lang="ru-RU" sz="800" dirty="0"/>
              <a:t> </a:t>
            </a:r>
            <a:r>
              <a:rPr lang="ru-RU" sz="800" dirty="0" err="1"/>
              <a:t>Плавні</a:t>
            </a:r>
            <a:r>
              <a:rPr lang="ru-RU" sz="800" dirty="0"/>
              <a:t>, </a:t>
            </a:r>
            <a:r>
              <a:rPr lang="ru-RU" sz="800" dirty="0" err="1"/>
              <a:t>водозабір</a:t>
            </a:r>
            <a:r>
              <a:rPr lang="ru-RU" sz="800" dirty="0"/>
              <a:t> КП "ВУВКГ "</a:t>
            </a:r>
            <a:r>
              <a:rPr lang="ru-RU" sz="800" dirty="0" err="1"/>
              <a:t>Горішньоплавнівської</a:t>
            </a:r>
            <a:r>
              <a:rPr lang="ru-RU" sz="800" dirty="0"/>
              <a:t> </a:t>
            </a:r>
            <a:r>
              <a:rPr lang="ru-RU" sz="800" dirty="0" err="1"/>
              <a:t>міської</a:t>
            </a:r>
            <a:r>
              <a:rPr lang="ru-RU" sz="800" dirty="0"/>
              <a:t> </a:t>
            </a:r>
            <a:r>
              <a:rPr lang="ru-RU" sz="800" dirty="0" smtClean="0"/>
              <a:t>ради  </a:t>
            </a:r>
          </a:p>
          <a:p>
            <a:r>
              <a:rPr lang="ru-RU" sz="800" dirty="0" smtClean="0"/>
              <a:t> -16,4 </a:t>
            </a:r>
            <a:r>
              <a:rPr lang="ru-RU" sz="800" dirty="0"/>
              <a:t>- мкг/дм3,р. </a:t>
            </a:r>
            <a:r>
              <a:rPr lang="ru-RU" sz="800" dirty="0" err="1"/>
              <a:t>Рось</a:t>
            </a:r>
            <a:r>
              <a:rPr lang="ru-RU" sz="800" dirty="0"/>
              <a:t>, 64 км, м. </a:t>
            </a:r>
            <a:r>
              <a:rPr lang="ru-RU" sz="800" dirty="0" err="1"/>
              <a:t>Корсунь-Шевченківський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err="1"/>
              <a:t>водозабір</a:t>
            </a:r>
            <a:r>
              <a:rPr lang="ru-RU" sz="800" dirty="0"/>
              <a:t>										</a:t>
            </a:r>
            <a:r>
              <a:rPr lang="ru-RU" sz="800" dirty="0" smtClean="0"/>
              <a:t>     </a:t>
            </a:r>
            <a:r>
              <a:rPr lang="ru-RU" sz="800" dirty="0"/>
              <a:t>					</a:t>
            </a:r>
          </a:p>
          <a:p>
            <a:pPr lvl="0" eaLnBrk="0" hangingPunct="0"/>
            <a:r>
              <a:rPr lang="uk-UA" sz="800" b="1" dirty="0" smtClean="0">
                <a:solidFill>
                  <a:srgbClr val="000000"/>
                </a:solidFill>
              </a:rPr>
              <a:t>Зафіксовано </a:t>
            </a:r>
            <a:r>
              <a:rPr lang="uk-UA" sz="800" b="1" dirty="0">
                <a:solidFill>
                  <a:srgbClr val="000000"/>
                </a:solidFill>
              </a:rPr>
              <a:t>перевищення вмісту: миш</a:t>
            </a:r>
            <a:r>
              <a:rPr lang="en-US" sz="800" b="1" dirty="0">
                <a:solidFill>
                  <a:srgbClr val="000000"/>
                </a:solidFill>
              </a:rPr>
              <a:t>’</a:t>
            </a:r>
            <a:r>
              <a:rPr lang="uk-UA" sz="800" b="1" dirty="0">
                <a:solidFill>
                  <a:srgbClr val="000000"/>
                </a:solidFill>
              </a:rPr>
              <a:t>як (норма-4,3 </a:t>
            </a:r>
            <a:r>
              <a:rPr lang="uk-UA" sz="800" b="1" dirty="0" err="1">
                <a:solidFill>
                  <a:srgbClr val="000000"/>
                </a:solidFill>
              </a:rPr>
              <a:t>мкг</a:t>
            </a:r>
            <a:r>
              <a:rPr lang="uk-UA" sz="800" b="1" dirty="0">
                <a:solidFill>
                  <a:srgbClr val="000000"/>
                </a:solidFill>
              </a:rPr>
              <a:t>/дм</a:t>
            </a:r>
            <a:r>
              <a:rPr lang="uk-UA" sz="800" b="1" baseline="30000" dirty="0">
                <a:solidFill>
                  <a:srgbClr val="000000"/>
                </a:solidFill>
              </a:rPr>
              <a:t>3</a:t>
            </a:r>
            <a:r>
              <a:rPr lang="uk-UA" sz="800" b="1" dirty="0">
                <a:solidFill>
                  <a:srgbClr val="000000"/>
                </a:solidFill>
              </a:rPr>
              <a:t>) </a:t>
            </a:r>
          </a:p>
          <a:p>
            <a:pPr lvl="0" eaLnBrk="0" hangingPunct="0"/>
            <a:r>
              <a:rPr lang="uk-UA" sz="800" dirty="0" smtClean="0">
                <a:solidFill>
                  <a:srgbClr val="000000"/>
                </a:solidFill>
              </a:rPr>
              <a:t> -</a:t>
            </a:r>
            <a:r>
              <a:rPr lang="ru-RU" sz="800" dirty="0">
                <a:solidFill>
                  <a:srgbClr val="000000"/>
                </a:solidFill>
              </a:rPr>
              <a:t>266,1 - мкг/дм3, р. </a:t>
            </a:r>
            <a:r>
              <a:rPr lang="ru-RU" sz="800" dirty="0" err="1">
                <a:solidFill>
                  <a:srgbClr val="000000"/>
                </a:solidFill>
              </a:rPr>
              <a:t>Тетерів</a:t>
            </a:r>
            <a:r>
              <a:rPr lang="ru-RU" sz="800" dirty="0">
                <a:solidFill>
                  <a:srgbClr val="000000"/>
                </a:solidFill>
              </a:rPr>
              <a:t> (</a:t>
            </a:r>
            <a:r>
              <a:rPr lang="ru-RU" sz="800" dirty="0" err="1">
                <a:solidFill>
                  <a:srgbClr val="000000"/>
                </a:solidFill>
              </a:rPr>
              <a:t>Денишівське</a:t>
            </a:r>
            <a:r>
              <a:rPr lang="ru-RU" sz="800" dirty="0">
                <a:solidFill>
                  <a:srgbClr val="000000"/>
                </a:solidFill>
              </a:rPr>
              <a:t>  </a:t>
            </a:r>
            <a:r>
              <a:rPr lang="ru-RU" sz="800" dirty="0" err="1">
                <a:solidFill>
                  <a:srgbClr val="000000"/>
                </a:solidFill>
              </a:rPr>
              <a:t>водосховище</a:t>
            </a:r>
            <a:r>
              <a:rPr lang="ru-RU" sz="800" dirty="0">
                <a:solidFill>
                  <a:srgbClr val="000000"/>
                </a:solidFill>
              </a:rPr>
              <a:t>),274 км,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</a:t>
            </a:r>
            <a:r>
              <a:rPr lang="ru-RU" sz="800" dirty="0" err="1" smtClean="0">
                <a:solidFill>
                  <a:srgbClr val="000000"/>
                </a:solidFill>
              </a:rPr>
              <a:t>м.Житомир</a:t>
            </a:r>
            <a:r>
              <a:rPr lang="ru-RU" sz="800" dirty="0">
                <a:solidFill>
                  <a:srgbClr val="000000"/>
                </a:solidFill>
              </a:rPr>
              <a:t>					</a:t>
            </a:r>
          </a:p>
          <a:p>
            <a:pPr lvl="0" eaLnBrk="0" hangingPunct="0"/>
            <a:r>
              <a:rPr lang="uk-UA" sz="800" dirty="0" smtClean="0">
                <a:solidFill>
                  <a:srgbClr val="000000"/>
                </a:solidFill>
              </a:rPr>
              <a:t> -</a:t>
            </a:r>
            <a:r>
              <a:rPr lang="ru-RU" sz="800" dirty="0">
                <a:solidFill>
                  <a:srgbClr val="000000"/>
                </a:solidFill>
              </a:rPr>
              <a:t>14,4 - мкг/дм3,   </a:t>
            </a:r>
            <a:r>
              <a:rPr lang="ru-RU" sz="800" dirty="0" err="1">
                <a:solidFill>
                  <a:srgbClr val="000000"/>
                </a:solidFill>
              </a:rPr>
              <a:t>р.Рось</a:t>
            </a:r>
            <a:r>
              <a:rPr lang="ru-RU" sz="800" dirty="0">
                <a:solidFill>
                  <a:srgbClr val="000000"/>
                </a:solidFill>
              </a:rPr>
              <a:t> (</a:t>
            </a:r>
            <a:r>
              <a:rPr lang="ru-RU" sz="800" dirty="0" err="1">
                <a:solidFill>
                  <a:srgbClr val="000000"/>
                </a:solidFill>
              </a:rPr>
              <a:t>Білоцерківське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водосховище</a:t>
            </a:r>
            <a:r>
              <a:rPr lang="ru-RU" sz="800" dirty="0">
                <a:solidFill>
                  <a:srgbClr val="000000"/>
                </a:solidFill>
              </a:rPr>
              <a:t>), 218 км, </a:t>
            </a:r>
            <a:r>
              <a:rPr lang="ru-RU" sz="800" dirty="0" err="1">
                <a:solidFill>
                  <a:srgbClr val="000000"/>
                </a:solidFill>
              </a:rPr>
              <a:t>с.Глибочка</a:t>
            </a:r>
            <a:r>
              <a:rPr lang="ru-RU" sz="800" dirty="0">
                <a:solidFill>
                  <a:srgbClr val="000000"/>
                </a:solidFill>
              </a:rPr>
              <a:t>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в/з </a:t>
            </a:r>
            <a:r>
              <a:rPr lang="ru-RU" sz="800" dirty="0" err="1">
                <a:solidFill>
                  <a:srgbClr val="000000"/>
                </a:solidFill>
              </a:rPr>
              <a:t>м.Біла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 smtClean="0">
                <a:solidFill>
                  <a:srgbClr val="000000"/>
                </a:solidFill>
              </a:rPr>
              <a:t>Церква</a:t>
            </a:r>
            <a:r>
              <a:rPr lang="ru-RU" sz="800" dirty="0">
                <a:solidFill>
                  <a:srgbClr val="000000"/>
                </a:solidFill>
              </a:rPr>
              <a:t>				</a:t>
            </a:r>
          </a:p>
          <a:p>
            <a:pPr lvl="0" eaLnBrk="0" hangingPunct="0"/>
            <a:r>
              <a:rPr lang="ru-RU" sz="800" b="1" dirty="0" smtClean="0">
                <a:solidFill>
                  <a:srgbClr val="000000"/>
                </a:solidFill>
              </a:rPr>
              <a:t> </a:t>
            </a:r>
            <a:r>
              <a:rPr lang="ru-RU" sz="800" dirty="0">
                <a:solidFill>
                  <a:srgbClr val="000000"/>
                </a:solidFill>
              </a:rPr>
              <a:t>15,10- мкг/дм3,  р. </a:t>
            </a:r>
            <a:r>
              <a:rPr lang="ru-RU" sz="800" dirty="0" err="1">
                <a:solidFill>
                  <a:srgbClr val="000000"/>
                </a:solidFill>
              </a:rPr>
              <a:t>Рось,с.Тептіївка</a:t>
            </a:r>
            <a:r>
              <a:rPr lang="ru-RU" sz="800" dirty="0">
                <a:solidFill>
                  <a:srgbClr val="000000"/>
                </a:solidFill>
              </a:rPr>
              <a:t>, </a:t>
            </a:r>
            <a:r>
              <a:rPr lang="ru-RU" sz="800" dirty="0" err="1">
                <a:solidFill>
                  <a:srgbClr val="000000"/>
                </a:solidFill>
              </a:rPr>
              <a:t>питний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водозабір</a:t>
            </a:r>
            <a:r>
              <a:rPr lang="ru-RU" sz="800" dirty="0">
                <a:solidFill>
                  <a:srgbClr val="000000"/>
                </a:solidFill>
              </a:rPr>
              <a:t> </a:t>
            </a:r>
            <a:r>
              <a:rPr lang="ru-RU" sz="800" dirty="0" err="1">
                <a:solidFill>
                  <a:srgbClr val="000000"/>
                </a:solidFill>
              </a:rPr>
              <a:t>м.Миронівка</a:t>
            </a:r>
            <a:r>
              <a:rPr lang="ru-RU" sz="800" dirty="0">
                <a:solidFill>
                  <a:srgbClr val="000000"/>
                </a:solidFill>
              </a:rPr>
              <a:t>					</a:t>
            </a:r>
          </a:p>
          <a:p>
            <a:endParaRPr lang="uk-UA" altLang="en-US" sz="800" dirty="0"/>
          </a:p>
          <a:p>
            <a:pPr eaLnBrk="0" hangingPunct="0">
              <a:buFont typeface="Arial" charset="0"/>
              <a:buChar char="•"/>
            </a:pPr>
            <a:r>
              <a:rPr lang="uk-UA" sz="800" b="1" dirty="0" smtClean="0"/>
              <a:t>Виявлено </a:t>
            </a:r>
            <a:r>
              <a:rPr lang="uk-UA" sz="800" b="1" dirty="0"/>
              <a:t>вміст показників в межах екологічних нормативів якості:</a:t>
            </a:r>
          </a:p>
          <a:p>
            <a:pPr eaLnBrk="0" hangingPunct="0">
              <a:buFont typeface="Arial" charset="0"/>
              <a:buChar char="•"/>
            </a:pPr>
            <a:r>
              <a:rPr lang="uk-UA" sz="800" b="1" dirty="0" smtClean="0"/>
              <a:t>Пестициди</a:t>
            </a:r>
            <a:r>
              <a:rPr lang="uk-UA" sz="800" dirty="0" smtClean="0"/>
              <a:t> -  </a:t>
            </a:r>
            <a:r>
              <a:rPr lang="uk-UA" sz="800" dirty="0" err="1" smtClean="0"/>
              <a:t>тербутрин</a:t>
            </a:r>
            <a:endParaRPr lang="uk-UA" sz="800" dirty="0"/>
          </a:p>
          <a:p>
            <a:pPr eaLnBrk="0" hangingPunct="0">
              <a:buFont typeface="Arial" charset="0"/>
              <a:buChar char="•"/>
            </a:pPr>
            <a:r>
              <a:rPr lang="uk-UA" sz="800" b="1" dirty="0" err="1"/>
              <a:t>Проліароматичні</a:t>
            </a:r>
            <a:r>
              <a:rPr lang="uk-UA" sz="800" b="1" dirty="0"/>
              <a:t> </a:t>
            </a:r>
            <a:r>
              <a:rPr lang="uk-UA" sz="800" b="1" dirty="0" smtClean="0"/>
              <a:t>вуглеводні -  </a:t>
            </a:r>
          </a:p>
          <a:p>
            <a:pPr eaLnBrk="0" hangingPunct="0">
              <a:buFont typeface="Arial" charset="0"/>
              <a:buChar char="•"/>
            </a:pPr>
            <a:r>
              <a:rPr lang="uk-UA" sz="800" b="1" dirty="0" smtClean="0"/>
              <a:t>Леткі </a:t>
            </a:r>
            <a:r>
              <a:rPr lang="uk-UA" sz="800" b="1" dirty="0"/>
              <a:t>органічні сполуки </a:t>
            </a:r>
            <a:r>
              <a:rPr lang="uk-UA" sz="800" dirty="0"/>
              <a:t>– </a:t>
            </a:r>
            <a:r>
              <a:rPr lang="ru-RU" sz="800" dirty="0" smtClean="0"/>
              <a:t> </a:t>
            </a:r>
            <a:r>
              <a:rPr lang="ru-RU" sz="800" dirty="0" err="1"/>
              <a:t>т</a:t>
            </a:r>
            <a:r>
              <a:rPr lang="ru-RU" sz="800" dirty="0" err="1" smtClean="0"/>
              <a:t>етрахлорметан</a:t>
            </a:r>
            <a:r>
              <a:rPr lang="ru-RU" sz="800" dirty="0" smtClean="0"/>
              <a:t> </a:t>
            </a:r>
            <a:r>
              <a:rPr lang="ru-RU" sz="800" dirty="0"/>
              <a:t>(</a:t>
            </a:r>
            <a:r>
              <a:rPr lang="ru-RU" sz="800" dirty="0" err="1"/>
              <a:t>чотирихлористий</a:t>
            </a:r>
            <a:r>
              <a:rPr lang="ru-RU" sz="800" dirty="0"/>
              <a:t> </a:t>
            </a:r>
            <a:r>
              <a:rPr lang="ru-RU" sz="800" dirty="0" err="1" smtClean="0"/>
              <a:t>вуглець</a:t>
            </a:r>
            <a:r>
              <a:rPr lang="ru-RU" sz="800" dirty="0" smtClean="0"/>
              <a:t>), </a:t>
            </a:r>
            <a:r>
              <a:rPr lang="ru-RU" sz="800" dirty="0" err="1" smtClean="0"/>
              <a:t>трихлорметан</a:t>
            </a:r>
            <a:r>
              <a:rPr lang="ru-RU" sz="800" dirty="0" smtClean="0"/>
              <a:t> </a:t>
            </a:r>
            <a:r>
              <a:rPr lang="ru-RU" sz="800" dirty="0"/>
              <a:t>(хлороформ), д</a:t>
            </a:r>
            <a:r>
              <a:rPr lang="ru-RU" sz="800" dirty="0" smtClean="0"/>
              <a:t>ихлорметан </a:t>
            </a:r>
            <a:r>
              <a:rPr lang="ru-RU" sz="800" dirty="0"/>
              <a:t>(</a:t>
            </a:r>
            <a:r>
              <a:rPr lang="ru-RU" sz="800" dirty="0" err="1"/>
              <a:t>хлористий</a:t>
            </a:r>
            <a:r>
              <a:rPr lang="ru-RU" sz="800" dirty="0"/>
              <a:t> </a:t>
            </a:r>
            <a:r>
              <a:rPr lang="ru-RU" sz="800" dirty="0" smtClean="0"/>
              <a:t>метилен)</a:t>
            </a:r>
            <a:endParaRPr lang="ru-RU" sz="800" b="1" dirty="0"/>
          </a:p>
          <a:p>
            <a:pPr eaLnBrk="0" hangingPunct="0">
              <a:buFont typeface="Arial" charset="0"/>
              <a:buChar char="•"/>
            </a:pPr>
            <a:r>
              <a:rPr lang="uk-UA" sz="800" b="1" dirty="0"/>
              <a:t>Важкі метали </a:t>
            </a:r>
            <a:r>
              <a:rPr lang="uk-UA" sz="700" dirty="0"/>
              <a:t>– </a:t>
            </a:r>
            <a:r>
              <a:rPr lang="uk-UA" sz="800" dirty="0"/>
              <a:t>кадмій</a:t>
            </a:r>
            <a:r>
              <a:rPr lang="uk-UA" sz="800" dirty="0" smtClean="0"/>
              <a:t>, свинець, </a:t>
            </a:r>
            <a:r>
              <a:rPr lang="uk-UA" sz="800" dirty="0"/>
              <a:t>нікель, миш</a:t>
            </a:r>
            <a:r>
              <a:rPr lang="en-US" sz="800" dirty="0"/>
              <a:t>’</a:t>
            </a:r>
            <a:r>
              <a:rPr lang="uk-UA" sz="800" dirty="0"/>
              <a:t>як та  хром </a:t>
            </a:r>
          </a:p>
          <a:p>
            <a:pPr eaLnBrk="0" hangingPunct="0"/>
            <a:endParaRPr lang="uk-UA" sz="800" b="1" dirty="0"/>
          </a:p>
          <a:p>
            <a:pPr eaLnBrk="0" hangingPunct="0"/>
            <a:r>
              <a:rPr lang="uk-UA" sz="800" b="1" dirty="0" smtClean="0"/>
              <a:t> </a:t>
            </a:r>
            <a:r>
              <a:rPr lang="uk-UA" sz="800" b="1" dirty="0">
                <a:solidFill>
                  <a:srgbClr val="000000"/>
                </a:solidFill>
              </a:rPr>
              <a:t>Нафтопродукти </a:t>
            </a:r>
            <a:r>
              <a:rPr lang="uk-UA" sz="800" dirty="0">
                <a:solidFill>
                  <a:srgbClr val="000000"/>
                </a:solidFill>
              </a:rPr>
              <a:t>(норма – 0,05</a:t>
            </a:r>
            <a:r>
              <a:rPr lang="uk-UA" sz="800" dirty="0"/>
              <a:t> мг/дм</a:t>
            </a:r>
            <a:r>
              <a:rPr lang="uk-UA" sz="800" baseline="30000" dirty="0"/>
              <a:t>3</a:t>
            </a:r>
            <a:r>
              <a:rPr lang="ru-RU" sz="800" dirty="0"/>
              <a:t>):</a:t>
            </a:r>
          </a:p>
          <a:p>
            <a:pPr eaLnBrk="0" hangingPunct="0"/>
            <a:endParaRPr lang="uk-UA" sz="800" b="1" dirty="0">
              <a:solidFill>
                <a:srgbClr val="000000"/>
              </a:solidFill>
            </a:endParaRPr>
          </a:p>
          <a:p>
            <a:pPr eaLnBrk="0" hangingPunct="0"/>
            <a:r>
              <a:rPr lang="uk-UA" sz="800" dirty="0">
                <a:solidFill>
                  <a:srgbClr val="000000"/>
                </a:solidFill>
              </a:rPr>
              <a:t> - </a:t>
            </a:r>
            <a:r>
              <a:rPr lang="uk-UA" sz="800" dirty="0" smtClean="0">
                <a:solidFill>
                  <a:srgbClr val="000000"/>
                </a:solidFill>
              </a:rPr>
              <a:t>0,085</a:t>
            </a:r>
            <a:r>
              <a:rPr lang="ru-RU" sz="800" dirty="0" smtClean="0"/>
              <a:t> </a:t>
            </a:r>
            <a:r>
              <a:rPr lang="ru-RU" sz="800" dirty="0"/>
              <a:t>мг/дм</a:t>
            </a:r>
            <a:r>
              <a:rPr lang="ru-RU" sz="800" baseline="30000" dirty="0"/>
              <a:t>3</a:t>
            </a:r>
            <a:r>
              <a:rPr lang="ru-RU" sz="800" dirty="0"/>
              <a:t> р.Дніпро, </a:t>
            </a:r>
            <a:r>
              <a:rPr lang="ru-RU" sz="800" dirty="0" err="1"/>
              <a:t>Кам’янське</a:t>
            </a:r>
            <a:r>
              <a:rPr lang="ru-RU" sz="800" dirty="0"/>
              <a:t> </a:t>
            </a:r>
            <a:r>
              <a:rPr lang="ru-RU" sz="800" dirty="0" err="1"/>
              <a:t>вдсх</a:t>
            </a:r>
            <a:r>
              <a:rPr lang="ru-RU" sz="800" dirty="0"/>
              <a:t>,</a:t>
            </a:r>
            <a:r>
              <a:rPr lang="ru-RU" sz="800" dirty="0">
                <a:solidFill>
                  <a:srgbClr val="1F1F1F"/>
                </a:solidFill>
                <a:latin typeface="Google Sans"/>
              </a:rPr>
              <a:t> </a:t>
            </a:r>
            <a:r>
              <a:rPr lang="ru-RU" sz="800" dirty="0"/>
              <a:t>476 км, м. </a:t>
            </a:r>
            <a:r>
              <a:rPr lang="ru-RU" sz="800" dirty="0" err="1"/>
              <a:t>Верхньодніпровськ</a:t>
            </a:r>
            <a:r>
              <a:rPr lang="ru-RU" sz="800" dirty="0"/>
              <a:t>, </a:t>
            </a:r>
            <a:r>
              <a:rPr lang="ru-RU" sz="800" dirty="0" err="1"/>
              <a:t>питний</a:t>
            </a:r>
            <a:r>
              <a:rPr lang="ru-RU" sz="800" dirty="0"/>
              <a:t> </a:t>
            </a:r>
            <a:r>
              <a:rPr lang="ru-RU" sz="800" dirty="0" smtClean="0"/>
              <a:t>в/з</a:t>
            </a:r>
            <a:endParaRPr lang="ru-RU" sz="800" dirty="0"/>
          </a:p>
          <a:p>
            <a:pPr eaLnBrk="0" hangingPunct="0"/>
            <a:endParaRPr lang="ru-RU" sz="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50863" y="874713"/>
            <a:ext cx="8723312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/>
            <a:r>
              <a:rPr lang="uk-UA" sz="1200" dirty="0">
                <a:solidFill>
                  <a:schemeClr val="bg2"/>
                </a:solidFill>
                <a:latin typeface="Arial Black" pitchFamily="34" charset="0"/>
              </a:rPr>
              <a:t>АНАЛІЗ</a:t>
            </a:r>
            <a:r>
              <a:rPr lang="uk-UA" sz="1400" dirty="0">
                <a:solidFill>
                  <a:schemeClr val="bg2"/>
                </a:solidFill>
                <a:latin typeface="Arial Black" pitchFamily="34" charset="0"/>
              </a:rPr>
              <a:t> </a:t>
            </a:r>
            <a:r>
              <a:rPr lang="uk-UA" sz="1200" dirty="0">
                <a:solidFill>
                  <a:schemeClr val="bg2"/>
                </a:solidFill>
                <a:latin typeface="Arial Black" pitchFamily="34" charset="0"/>
              </a:rPr>
              <a:t>СТАНУ МАСИВІВ  ПОВЕРХНЕВИХ ВОД ЗА ХІМІЧНИМИ ПОКАЗНИКАМИ  У </a:t>
            </a:r>
            <a:r>
              <a:rPr lang="uk-UA" sz="1200" dirty="0" smtClean="0">
                <a:solidFill>
                  <a:schemeClr val="bg2"/>
                </a:solidFill>
                <a:latin typeface="Arial Black" pitchFamily="34" charset="0"/>
              </a:rPr>
              <a:t>ЧЕРВНІ  МІСЯЦІ </a:t>
            </a:r>
            <a:endParaRPr lang="ru-RU" sz="1200" dirty="0"/>
          </a:p>
        </p:txBody>
      </p:sp>
      <p:sp>
        <p:nvSpPr>
          <p:cNvPr id="20488" name="TextBox 2"/>
          <p:cNvSpPr txBox="1">
            <a:spLocks noChangeArrowheads="1"/>
          </p:cNvSpPr>
          <p:nvPr/>
        </p:nvSpPr>
        <p:spPr bwMode="auto">
          <a:xfrm>
            <a:off x="8545513" y="106363"/>
            <a:ext cx="10985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uk-UA" sz="1100" b="1">
                <a:latin typeface="Times New Roman" pitchFamily="18" charset="0"/>
                <a:cs typeface="Times New Roman" pitchFamily="18" charset="0"/>
              </a:rPr>
              <a:t>Додаток </a:t>
            </a:r>
            <a:endParaRPr lang="uk-UA"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56688" y="6562725"/>
            <a:ext cx="587375" cy="106363"/>
          </a:xfrm>
          <a:noFill/>
          <a:ln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F5BC330D-13AA-4B16-AFAC-D21B9F030035}" type="slidenum">
              <a:rPr lang="ru-RU" altLang="uk-UA" smtClean="0">
                <a:latin typeface="Arial" charset="0"/>
                <a:cs typeface="Arial" charset="0"/>
              </a:rPr>
              <a:pPr/>
              <a:t>2</a:t>
            </a:fld>
            <a:endParaRPr lang="ru-RU" altLang="uk-U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1102</Words>
  <Application>Microsoft Office PowerPoint</Application>
  <PresentationFormat>Лист A4 (210x297 мм)</PresentationFormat>
  <Paragraphs>115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Arial Black</vt:lpstr>
      <vt:lpstr>Calibri</vt:lpstr>
      <vt:lpstr>Candara Light</vt:lpstr>
      <vt:lpstr>Google Sans</vt:lpstr>
      <vt:lpstr>Times New Roman</vt:lpstr>
      <vt:lpstr>Verdana</vt:lpstr>
      <vt:lpstr>Оформление по умолчанию</vt:lpstr>
      <vt:lpstr>Презентация PowerPoint</vt:lpstr>
      <vt:lpstr>Презентация PowerPoint</vt:lpstr>
    </vt:vector>
  </TitlesOfParts>
  <Company>Home, sweet 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2033</cp:revision>
  <cp:lastPrinted>2026-06-17T07:59:37Z</cp:lastPrinted>
  <dcterms:created xsi:type="dcterms:W3CDTF">2006-06-01T14:33:00Z</dcterms:created>
  <dcterms:modified xsi:type="dcterms:W3CDTF">2026-07-24T10:41:11Z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8F0DD11CD84A41E7BFD4AAA22CC75721_13</vt:lpwstr>
  </property>
  <property fmtid="{D5CDD505-2E9C-101B-9397-08002B2CF9AE}" pid="3" name="KSOProductBuildVer">
    <vt:lpwstr>1049-12.2.0.22549</vt:lpwstr>
  </property>
</Properties>
</file>