
<file path=[Content_Types].xml><?xml version="1.0" encoding="utf-8"?>
<Types xmlns="http://schemas.openxmlformats.org/package/2006/content-types">
  <Default Extension="png" ContentType="image/png"/>
  <Default Extension="emf" ContentType="image/x-emf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drawings/drawing1.xml" ContentType="application/vnd.openxmlformats-officedocument.drawingml.chartshapes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"/>
  </p:notesMasterIdLst>
  <p:handoutMasterIdLst>
    <p:handoutMasterId r:id="rId5"/>
  </p:handoutMasterIdLst>
  <p:sldIdLst>
    <p:sldId id="462" r:id="rId2"/>
    <p:sldId id="463" r:id="rId3"/>
  </p:sldIdLst>
  <p:sldSz cx="9906000" cy="6858000" type="A4"/>
  <p:notesSz cx="9926638" cy="6797675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147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79646"/>
    <a:srgbClr val="FFD85D"/>
    <a:srgbClr val="7F7F7F"/>
    <a:srgbClr val="92CDD2"/>
    <a:srgbClr val="A6F380"/>
    <a:srgbClr val="E3A22D"/>
    <a:srgbClr val="92D050"/>
    <a:srgbClr val="D9961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4867" autoAdjust="0"/>
    <p:restoredTop sz="94444" autoAdjust="0"/>
  </p:normalViewPr>
  <p:slideViewPr>
    <p:cSldViewPr>
      <p:cViewPr>
        <p:scale>
          <a:sx n="110" d="100"/>
          <a:sy n="110" d="100"/>
        </p:scale>
        <p:origin x="174" y="78"/>
      </p:cViewPr>
      <p:guideLst>
        <p:guide orient="horz" pos="2160"/>
        <p:guide pos="3147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handoutMaster" Target="handoutMasters/handoutMaster1.xml"/><Relationship Id="rId4" Type="http://schemas.openxmlformats.org/officeDocument/2006/relationships/notesMaster" Target="notesMasters/notesMaster1.xml"/><Relationship Id="rId9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package" Target="../embeddings/_____Microsoft_Excel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1"/>
  <c:lang val="ru-RU"/>
  <c:roundedCorners val="1"/>
  <c:style val="2"/>
  <c:chart>
    <c:autoTitleDeleted val="1"/>
    <c:plotArea>
      <c:layout>
        <c:manualLayout>
          <c:layoutTarget val="inner"/>
          <c:xMode val="edge"/>
          <c:yMode val="edge"/>
          <c:x val="0.23613089550336305"/>
          <c:y val="0.29890248851128109"/>
          <c:w val="0.43074207032551909"/>
          <c:h val="0.58630916315134263"/>
        </c:manualLayout>
      </c:layout>
      <c:doughnut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Виконані в серпні</c:v>
                </c:pt>
              </c:strCache>
            </c:strRef>
          </c:tx>
          <c:dPt>
            <c:idx val="0"/>
            <c:bubble3D val="0"/>
            <c:spPr>
              <a:solidFill>
                <a:srgbClr val="92D050"/>
              </a:solidFill>
              <a:ln w="19015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FBD0-4F10-9A11-D1C6A6325AE4}"/>
              </c:ext>
            </c:extLst>
          </c:dPt>
          <c:dPt>
            <c:idx val="1"/>
            <c:bubble3D val="0"/>
            <c:spPr>
              <a:solidFill>
                <a:schemeClr val="accent1">
                  <a:lumMod val="75000"/>
                </a:schemeClr>
              </a:solidFill>
              <a:ln w="19015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FBD0-4F10-9A11-D1C6A6325AE4}"/>
              </c:ext>
            </c:extLst>
          </c:dPt>
          <c:dPt>
            <c:idx val="2"/>
            <c:bubble3D val="0"/>
            <c:spPr>
              <a:solidFill>
                <a:srgbClr val="FFD85D"/>
              </a:solidFill>
              <a:ln w="19015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FBD0-4F10-9A11-D1C6A6325AE4}"/>
              </c:ext>
            </c:extLst>
          </c:dPt>
          <c:cat>
            <c:strRef>
              <c:f>Лист1!$A$2:$A$4</c:f>
              <c:strCache>
                <c:ptCount val="3"/>
                <c:pt idx="0">
                  <c:v>загальна кількість пм</c:v>
                </c:pt>
                <c:pt idx="1">
                  <c:v>місця питних водозаборів</c:v>
                </c:pt>
                <c:pt idx="2">
                  <c:v>транскордонні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77</c:v>
                </c:pt>
                <c:pt idx="1">
                  <c:v>17</c:v>
                </c:pt>
                <c:pt idx="2">
                  <c:v>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FBD0-4F10-9A11-D1C6A6325AE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50"/>
      </c:doughnutChart>
      <c:spPr>
        <a:noFill/>
        <a:ln w="25354">
          <a:noFill/>
        </a:ln>
      </c:spPr>
    </c:plotArea>
    <c:plotVisOnly val="1"/>
    <c:dispBlanksAs val="zero"/>
    <c:showDLblsOverMax val="1"/>
    <c:extLst>
      <c:ext uri="{0b15fc19-7d7d-44ad-8c2d-2c3a37ce22c3}">
        <chartProps xmlns="https://web.wps.cn/et/2018/main" chartId="{f09231f9-d05d-4a84-84d7-c356b4026022}"/>
      </c:ext>
    </c:extLst>
  </c:chart>
  <c:spPr>
    <a:noFill/>
    <a:ln>
      <a:noFill/>
    </a:ln>
    <a:effectLst/>
  </c:spPr>
  <c:txPr>
    <a:bodyPr/>
    <a:lstStyle/>
    <a:p>
      <a:pPr>
        <a:defRPr lang="ru-RU"/>
      </a:pPr>
      <a:endParaRPr lang="ru-RU"/>
    </a:p>
  </c:txPr>
  <c:externalData r:id="rId1">
    <c:autoUpdate val="0"/>
  </c:externalData>
  <c:userShapes r:id="rId2"/>
</c:chartSpac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0.41105</cdr:x>
      <cdr:y>0.48123</cdr:y>
    </cdr:from>
    <cdr:to>
      <cdr:x>0.50497</cdr:x>
      <cdr:y>0.64687</cdr:y>
    </cdr:to>
    <cdr:sp macro="" textlink="">
      <cdr:nvSpPr>
        <cdr:cNvPr id="2" name="Прямоугольник 1"/>
        <cdr:cNvSpPr/>
      </cdr:nvSpPr>
      <cdr:spPr>
        <a:xfrm xmlns:a="http://schemas.openxmlformats.org/drawingml/2006/main">
          <a:off x="1701814" y="729195"/>
          <a:ext cx="388855" cy="25099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vert="horz" wrap="none" lIns="45720" tIns="45720" rIns="45720" bIns="45720" rtlCol="0" anchor="t" anchorCtr="0">
          <a:normAutofit/>
        </a:bodyPr>
        <a:lstStyle xmlns:a="http://schemas.openxmlformats.org/drawingml/2006/main"/>
        <a:p xmlns:a="http://schemas.openxmlformats.org/drawingml/2006/main">
          <a:r>
            <a:rPr lang="en-US" sz="1600" b="1" dirty="0"/>
            <a:t>8</a:t>
          </a:r>
          <a:r>
            <a:rPr lang="uk-UA" sz="1600" b="1" dirty="0"/>
            <a:t>3</a:t>
          </a:r>
          <a:endParaRPr lang="en-US" sz="1600" b="1" dirty="0"/>
        </a:p>
        <a:p xmlns:a="http://schemas.openxmlformats.org/drawingml/2006/main">
          <a:endParaRPr lang="x-none" sz="1600" b="1" dirty="0">
            <a:effectLst/>
          </a:endParaRPr>
        </a:p>
      </cdr:txBody>
    </cdr:sp>
  </cdr:relSizeAnchor>
  <cdr:relSizeAnchor xmlns:cdr="http://schemas.openxmlformats.org/drawingml/2006/chartDrawing">
    <cdr:from>
      <cdr:x>0.33908</cdr:x>
      <cdr:y>0.3725</cdr:y>
    </cdr:from>
    <cdr:to>
      <cdr:x>0.42141</cdr:x>
      <cdr:y>0.49068</cdr:y>
    </cdr:to>
    <cdr:sp macro="" textlink="">
      <cdr:nvSpPr>
        <cdr:cNvPr id="3" name="Прямоугольник 2"/>
        <cdr:cNvSpPr/>
      </cdr:nvSpPr>
      <cdr:spPr>
        <a:xfrm xmlns:a="http://schemas.openxmlformats.org/drawingml/2006/main">
          <a:off x="1403859" y="633823"/>
          <a:ext cx="340859" cy="201086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vert="horz" wrap="none" lIns="45720" tIns="45720" rIns="45720" bIns="45720" rtlCol="0" anchor="t" anchorCtr="0">
          <a:normAutofit/>
        </a:bodyPr>
        <a:lstStyle xmlns:a="http://schemas.openxmlformats.org/drawingml/2006/main"/>
        <a:p xmlns:a="http://schemas.openxmlformats.org/drawingml/2006/main">
          <a:r>
            <a:rPr lang="uk-UA" b="1" dirty="0"/>
            <a:t>18</a:t>
          </a:r>
          <a:endParaRPr lang="x-none" sz="1100" b="1" dirty="0"/>
        </a:p>
      </cdr:txBody>
    </cdr:sp>
  </cdr:relSizeAnchor>
  <cdr:relSizeAnchor xmlns:cdr="http://schemas.openxmlformats.org/drawingml/2006/chartDrawing">
    <cdr:from>
      <cdr:x>0.41801</cdr:x>
      <cdr:y>0.27982</cdr:y>
    </cdr:from>
    <cdr:to>
      <cdr:x>0.47019</cdr:x>
      <cdr:y>0.43512</cdr:y>
    </cdr:to>
    <cdr:sp macro="" textlink="">
      <cdr:nvSpPr>
        <cdr:cNvPr id="4" name="Прямоугольник 3"/>
        <cdr:cNvSpPr/>
      </cdr:nvSpPr>
      <cdr:spPr>
        <a:xfrm xmlns:a="http://schemas.openxmlformats.org/drawingml/2006/main">
          <a:off x="1730630" y="424005"/>
          <a:ext cx="216024" cy="235322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vert="horz" wrap="none" lIns="45720" tIns="45720" rIns="45720" bIns="45720" rtlCol="0" anchor="t" anchorCtr="0">
          <a:normAutofit/>
        </a:bodyPr>
        <a:lstStyle xmlns:a="http://schemas.openxmlformats.org/drawingml/2006/main"/>
        <a:p xmlns:a="http://schemas.openxmlformats.org/drawingml/2006/main">
          <a:r>
            <a:rPr lang="uk-UA" sz="1100" b="1" dirty="0"/>
            <a:t>0</a:t>
          </a:r>
          <a:endParaRPr lang="x-none" sz="1100" b="1" dirty="0"/>
        </a:p>
      </cdr:txBody>
    </cdr:sp>
  </cdr:relSizeAnchor>
  <cdr:relSizeAnchor xmlns:cdr="http://schemas.openxmlformats.org/drawingml/2006/chartDrawing">
    <cdr:from>
      <cdr:x>0.60368</cdr:x>
      <cdr:y>0.76081</cdr:y>
    </cdr:from>
    <cdr:to>
      <cdr:x>0.91695</cdr:x>
      <cdr:y>0.9303</cdr:y>
    </cdr:to>
    <cdr:sp macro="" textlink="">
      <cdr:nvSpPr>
        <cdr:cNvPr id="5" name="Прямоугольник 4"/>
        <cdr:cNvSpPr/>
      </cdr:nvSpPr>
      <cdr:spPr>
        <a:xfrm xmlns:a="http://schemas.openxmlformats.org/drawingml/2006/main">
          <a:off x="2499323" y="1294536"/>
          <a:ext cx="1296989" cy="288390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9525">
          <a:noFill/>
          <a:miter lim="800000"/>
        </a:ln>
      </cdr:spPr>
      <cdr:txBody>
        <a:bodyPr xmlns:a="http://schemas.openxmlformats.org/drawingml/2006/main" rot="0" vert="horz" wrap="square" lIns="91440" tIns="45720" rIns="91440" bIns="45720" anchor="t" anchorCtr="0">
          <a:noAutofit/>
        </a:bodyPr>
        <a:lstStyle xmlns:a="http://schemas.openxmlformats.org/drawingml/2006/main">
          <a:defPPr>
            <a:defRPr lang="ru-RU"/>
          </a:defPPr>
          <a:lvl1pPr algn="l" rtl="0" eaLnBrk="0" fontAlgn="base" hangingPunct="0">
            <a:spcBef>
              <a:spcPct val="0"/>
            </a:spcBef>
            <a:spcAft>
              <a:spcPct val="0"/>
            </a:spcAft>
            <a:defRPr kern="1200">
              <a:solidFill>
                <a:schemeClr val="tx1"/>
              </a:solidFill>
              <a:latin typeface="Verdana" panose="020B0604030504040204" pitchFamily="34" charset="0"/>
              <a:ea typeface="+mn-ea"/>
              <a:cs typeface="+mn-cs"/>
            </a:defRPr>
          </a:lvl1pPr>
          <a:lvl2pPr marL="457200" algn="l" rtl="0" eaLnBrk="0" fontAlgn="base" hangingPunct="0">
            <a:spcBef>
              <a:spcPct val="0"/>
            </a:spcBef>
            <a:spcAft>
              <a:spcPct val="0"/>
            </a:spcAft>
            <a:defRPr kern="1200">
              <a:solidFill>
                <a:schemeClr val="tx1"/>
              </a:solidFill>
              <a:latin typeface="Verdana" panose="020B0604030504040204" pitchFamily="34" charset="0"/>
              <a:ea typeface="+mn-ea"/>
              <a:cs typeface="+mn-cs"/>
            </a:defRPr>
          </a:lvl2pPr>
          <a:lvl3pPr marL="914400" algn="l" rtl="0" eaLnBrk="0" fontAlgn="base" hangingPunct="0">
            <a:spcBef>
              <a:spcPct val="0"/>
            </a:spcBef>
            <a:spcAft>
              <a:spcPct val="0"/>
            </a:spcAft>
            <a:defRPr kern="1200">
              <a:solidFill>
                <a:schemeClr val="tx1"/>
              </a:solidFill>
              <a:latin typeface="Verdana" panose="020B0604030504040204" pitchFamily="34" charset="0"/>
              <a:ea typeface="+mn-ea"/>
              <a:cs typeface="+mn-cs"/>
            </a:defRPr>
          </a:lvl3pPr>
          <a:lvl4pPr marL="1371600" algn="l" rtl="0" eaLnBrk="0" fontAlgn="base" hangingPunct="0">
            <a:spcBef>
              <a:spcPct val="0"/>
            </a:spcBef>
            <a:spcAft>
              <a:spcPct val="0"/>
            </a:spcAft>
            <a:defRPr kern="1200">
              <a:solidFill>
                <a:schemeClr val="tx1"/>
              </a:solidFill>
              <a:latin typeface="Verdana" panose="020B0604030504040204" pitchFamily="34" charset="0"/>
              <a:ea typeface="+mn-ea"/>
              <a:cs typeface="+mn-cs"/>
            </a:defRPr>
          </a:lvl4pPr>
          <a:lvl5pPr marL="1828800" algn="l" rtl="0" eaLnBrk="0" fontAlgn="base" hangingPunct="0">
            <a:spcBef>
              <a:spcPct val="0"/>
            </a:spcBef>
            <a:spcAft>
              <a:spcPct val="0"/>
            </a:spcAft>
            <a:defRPr kern="1200">
              <a:solidFill>
                <a:schemeClr val="tx1"/>
              </a:solidFill>
              <a:latin typeface="Verdana" panose="020B0604030504040204" pitchFamily="34" charset="0"/>
              <a:ea typeface="+mn-ea"/>
              <a:cs typeface="+mn-cs"/>
            </a:defRPr>
          </a:lvl5pPr>
          <a:lvl6pPr marL="2286000" algn="l" defTabSz="914400" rtl="0" eaLnBrk="1" latinLnBrk="0" hangingPunct="1">
            <a:defRPr kern="1200">
              <a:solidFill>
                <a:schemeClr val="tx1"/>
              </a:solidFill>
              <a:latin typeface="Verdana" panose="020B0604030504040204" pitchFamily="34" charset="0"/>
              <a:ea typeface="+mn-ea"/>
              <a:cs typeface="+mn-cs"/>
            </a:defRPr>
          </a:lvl6pPr>
          <a:lvl7pPr marL="2743200" algn="l" defTabSz="914400" rtl="0" eaLnBrk="1" latinLnBrk="0" hangingPunct="1">
            <a:defRPr kern="1200">
              <a:solidFill>
                <a:schemeClr val="tx1"/>
              </a:solidFill>
              <a:latin typeface="Verdana" panose="020B0604030504040204" pitchFamily="34" charset="0"/>
              <a:ea typeface="+mn-ea"/>
              <a:cs typeface="+mn-cs"/>
            </a:defRPr>
          </a:lvl7pPr>
          <a:lvl8pPr marL="3200400" algn="l" defTabSz="914400" rtl="0" eaLnBrk="1" latinLnBrk="0" hangingPunct="1">
            <a:defRPr kern="1200">
              <a:solidFill>
                <a:schemeClr val="tx1"/>
              </a:solidFill>
              <a:latin typeface="Verdana" panose="020B0604030504040204" pitchFamily="34" charset="0"/>
              <a:ea typeface="+mn-ea"/>
              <a:cs typeface="+mn-cs"/>
            </a:defRPr>
          </a:lvl8pPr>
          <a:lvl9pPr marL="3657600" algn="l" defTabSz="914400" rtl="0" eaLnBrk="1" latinLnBrk="0" hangingPunct="1">
            <a:defRPr kern="1200">
              <a:solidFill>
                <a:schemeClr val="tx1"/>
              </a:solidFill>
              <a:latin typeface="Verdana" panose="020B0604030504040204" pitchFamily="34" charset="0"/>
              <a:ea typeface="+mn-ea"/>
              <a:cs typeface="+mn-cs"/>
            </a:defRPr>
          </a:lvl9pPr>
        </a:lstStyle>
        <a:p xmlns:a="http://schemas.openxmlformats.org/drawingml/2006/main">
          <a:pPr algn="ctr">
            <a:lnSpc>
              <a:spcPct val="115000"/>
            </a:lnSpc>
            <a:spcAft>
              <a:spcPts val="0"/>
            </a:spcAft>
          </a:pPr>
          <a:r>
            <a:rPr lang="uk-UA" sz="700" dirty="0">
              <a:effectLst/>
              <a:latin typeface="Candara Light" panose="020E0502030303020204"/>
              <a:ea typeface="Calibri" panose="020F0502020204030204" pitchFamily="34" charset="0"/>
              <a:cs typeface="Times New Roman" panose="02020603050405020304" pitchFamily="18" charset="0"/>
            </a:rPr>
            <a:t>від </a:t>
          </a:r>
          <a:r>
            <a:rPr lang="uk-UA" sz="700" dirty="0">
              <a:latin typeface="Candara Light" panose="020E0502030303020204"/>
              <a:ea typeface="Calibri" panose="020F0502020204030204" pitchFamily="34" charset="0"/>
              <a:cs typeface="Times New Roman" panose="02020603050405020304" pitchFamily="18" charset="0"/>
            </a:rPr>
            <a:t>кількості пунктів передбачених Програмою</a:t>
          </a:r>
          <a:endParaRPr lang="uk-UA" sz="1100" dirty="0">
            <a:effectLst/>
            <a:latin typeface="Calibri" panose="020F0502020204030204" pitchFamily="34" charset="0"/>
            <a:ea typeface="Calibri" panose="020F0502020204030204" pitchFamily="34" charset="0"/>
            <a:cs typeface="Times New Roman" panose="02020603050405020304" pitchFamily="18" charset="0"/>
          </a:endParaRPr>
        </a:p>
      </cdr:txBody>
    </cdr:sp>
  </cdr:relSizeAnchor>
  <cdr:relSizeAnchor xmlns:cdr="http://schemas.openxmlformats.org/drawingml/2006/chartDrawing">
    <cdr:from>
      <cdr:x>0.66107</cdr:x>
      <cdr:y>0.63094</cdr:y>
    </cdr:from>
    <cdr:to>
      <cdr:x>0.81804</cdr:x>
      <cdr:y>0.78328</cdr:y>
    </cdr:to>
    <cdr:sp macro="" textlink="">
      <cdr:nvSpPr>
        <cdr:cNvPr id="6" name="Прямоугольник 5"/>
        <cdr:cNvSpPr/>
      </cdr:nvSpPr>
      <cdr:spPr>
        <a:xfrm xmlns:a="http://schemas.openxmlformats.org/drawingml/2006/main">
          <a:off x="2736938" y="956047"/>
          <a:ext cx="649875" cy="230837"/>
        </a:xfrm>
        <a:prstGeom xmlns:a="http://schemas.openxmlformats.org/drawingml/2006/main" prst="rect">
          <a:avLst/>
        </a:prstGeom>
        <a:solidFill xmlns:a="http://schemas.openxmlformats.org/drawingml/2006/main">
          <a:srgbClr val="F79646"/>
        </a:solidFill>
      </cdr:spPr>
      <cdr:txBody>
        <a:bodyPr xmlns:a="http://schemas.openxmlformats.org/drawingml/2006/main" vert="horz" wrap="square" lIns="45720" tIns="45720" rIns="45720" bIns="45720" rtlCol="0" anchor="t" anchorCtr="0">
          <a:spAutoFit/>
        </a:bodyPr>
        <a:lstStyle xmlns:a="http://schemas.openxmlformats.org/drawingml/2006/main">
          <a:defPPr>
            <a:defRPr lang="ru-RU"/>
          </a:defPPr>
          <a:lvl1pPr algn="l" rtl="0" eaLnBrk="0" fontAlgn="base" hangingPunct="0">
            <a:spcBef>
              <a:spcPct val="0"/>
            </a:spcBef>
            <a:spcAft>
              <a:spcPct val="0"/>
            </a:spcAft>
            <a:defRPr kern="1200">
              <a:solidFill>
                <a:schemeClr val="tx1"/>
              </a:solidFill>
              <a:latin typeface="Verdana" panose="020B0604030504040204" pitchFamily="34" charset="0"/>
              <a:ea typeface="+mn-ea"/>
              <a:cs typeface="+mn-cs"/>
            </a:defRPr>
          </a:lvl1pPr>
          <a:lvl2pPr marL="457200" algn="l" rtl="0" eaLnBrk="0" fontAlgn="base" hangingPunct="0">
            <a:spcBef>
              <a:spcPct val="0"/>
            </a:spcBef>
            <a:spcAft>
              <a:spcPct val="0"/>
            </a:spcAft>
            <a:defRPr kern="1200">
              <a:solidFill>
                <a:schemeClr val="tx1"/>
              </a:solidFill>
              <a:latin typeface="Verdana" panose="020B0604030504040204" pitchFamily="34" charset="0"/>
              <a:ea typeface="+mn-ea"/>
              <a:cs typeface="+mn-cs"/>
            </a:defRPr>
          </a:lvl2pPr>
          <a:lvl3pPr marL="914400" algn="l" rtl="0" eaLnBrk="0" fontAlgn="base" hangingPunct="0">
            <a:spcBef>
              <a:spcPct val="0"/>
            </a:spcBef>
            <a:spcAft>
              <a:spcPct val="0"/>
            </a:spcAft>
            <a:defRPr kern="1200">
              <a:solidFill>
                <a:schemeClr val="tx1"/>
              </a:solidFill>
              <a:latin typeface="Verdana" panose="020B0604030504040204" pitchFamily="34" charset="0"/>
              <a:ea typeface="+mn-ea"/>
              <a:cs typeface="+mn-cs"/>
            </a:defRPr>
          </a:lvl3pPr>
          <a:lvl4pPr marL="1371600" algn="l" rtl="0" eaLnBrk="0" fontAlgn="base" hangingPunct="0">
            <a:spcBef>
              <a:spcPct val="0"/>
            </a:spcBef>
            <a:spcAft>
              <a:spcPct val="0"/>
            </a:spcAft>
            <a:defRPr kern="1200">
              <a:solidFill>
                <a:schemeClr val="tx1"/>
              </a:solidFill>
              <a:latin typeface="Verdana" panose="020B0604030504040204" pitchFamily="34" charset="0"/>
              <a:ea typeface="+mn-ea"/>
              <a:cs typeface="+mn-cs"/>
            </a:defRPr>
          </a:lvl4pPr>
          <a:lvl5pPr marL="1828800" algn="l" rtl="0" eaLnBrk="0" fontAlgn="base" hangingPunct="0">
            <a:spcBef>
              <a:spcPct val="0"/>
            </a:spcBef>
            <a:spcAft>
              <a:spcPct val="0"/>
            </a:spcAft>
            <a:defRPr kern="1200">
              <a:solidFill>
                <a:schemeClr val="tx1"/>
              </a:solidFill>
              <a:latin typeface="Verdana" panose="020B0604030504040204" pitchFamily="34" charset="0"/>
              <a:ea typeface="+mn-ea"/>
              <a:cs typeface="+mn-cs"/>
            </a:defRPr>
          </a:lvl5pPr>
          <a:lvl6pPr marL="2286000" algn="l" defTabSz="914400" rtl="0" eaLnBrk="1" latinLnBrk="0" hangingPunct="1">
            <a:defRPr kern="1200">
              <a:solidFill>
                <a:schemeClr val="tx1"/>
              </a:solidFill>
              <a:latin typeface="Verdana" panose="020B0604030504040204" pitchFamily="34" charset="0"/>
              <a:ea typeface="+mn-ea"/>
              <a:cs typeface="+mn-cs"/>
            </a:defRPr>
          </a:lvl6pPr>
          <a:lvl7pPr marL="2743200" algn="l" defTabSz="914400" rtl="0" eaLnBrk="1" latinLnBrk="0" hangingPunct="1">
            <a:defRPr kern="1200">
              <a:solidFill>
                <a:schemeClr val="tx1"/>
              </a:solidFill>
              <a:latin typeface="Verdana" panose="020B0604030504040204" pitchFamily="34" charset="0"/>
              <a:ea typeface="+mn-ea"/>
              <a:cs typeface="+mn-cs"/>
            </a:defRPr>
          </a:lvl7pPr>
          <a:lvl8pPr marL="3200400" algn="l" defTabSz="914400" rtl="0" eaLnBrk="1" latinLnBrk="0" hangingPunct="1">
            <a:defRPr kern="1200">
              <a:solidFill>
                <a:schemeClr val="tx1"/>
              </a:solidFill>
              <a:latin typeface="Verdana" panose="020B0604030504040204" pitchFamily="34" charset="0"/>
              <a:ea typeface="+mn-ea"/>
              <a:cs typeface="+mn-cs"/>
            </a:defRPr>
          </a:lvl8pPr>
          <a:lvl9pPr marL="3657600" algn="l" defTabSz="914400" rtl="0" eaLnBrk="1" latinLnBrk="0" hangingPunct="1">
            <a:defRPr kern="1200">
              <a:solidFill>
                <a:schemeClr val="tx1"/>
              </a:solidFill>
              <a:latin typeface="Verdana" panose="020B0604030504040204" pitchFamily="34" charset="0"/>
              <a:ea typeface="+mn-ea"/>
              <a:cs typeface="+mn-cs"/>
            </a:defRPr>
          </a:lvl9pPr>
        </a:lstStyle>
        <a:p xmlns:a="http://schemas.openxmlformats.org/drawingml/2006/main">
          <a:r>
            <a:rPr lang="uk-UA" sz="900" i="1" dirty="0">
              <a:solidFill>
                <a:schemeClr val="bg1"/>
              </a:solidFill>
              <a:latin typeface="Arial Black" panose="020B0A04020102020204" pitchFamily="34" charset="0"/>
            </a:rPr>
            <a:t>100%</a:t>
          </a:r>
        </a:p>
      </cdr:txBody>
    </cdr:sp>
  </cdr:relSizeAnchor>
  <cdr:relSizeAnchor xmlns:cdr="http://schemas.openxmlformats.org/drawingml/2006/chartDrawing">
    <cdr:from>
      <cdr:x>0.15602</cdr:x>
      <cdr:y>0.25421</cdr:y>
    </cdr:from>
    <cdr:to>
      <cdr:x>0.3311</cdr:x>
      <cdr:y>0.44016</cdr:y>
    </cdr:to>
    <cdr:cxnSp macro="">
      <cdr:nvCxnSpPr>
        <cdr:cNvPr id="7" name="Соединительная линия уступом 6"/>
        <cdr:cNvCxnSpPr/>
      </cdr:nvCxnSpPr>
      <cdr:spPr>
        <a:xfrm xmlns:a="http://schemas.openxmlformats.org/drawingml/2006/main">
          <a:off x="683779" y="480886"/>
          <a:ext cx="767355" cy="351779"/>
        </a:xfrm>
        <a:prstGeom xmlns:a="http://schemas.openxmlformats.org/drawingml/2006/main" prst="bentConnector3">
          <a:avLst>
            <a:gd name="adj1" fmla="val 50000"/>
          </a:avLst>
        </a:prstGeom>
        <a:ln xmlns:a="http://schemas.openxmlformats.org/drawingml/2006/main" w="6350">
          <a:solidFill>
            <a:schemeClr val="bg1">
              <a:lumMod val="65000"/>
            </a:schemeClr>
          </a:solidFill>
          <a:tailEnd type="none"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</cdr:x>
      <cdr:y>0</cdr:y>
    </cdr:from>
    <cdr:to>
      <cdr:x>0.41556</cdr:x>
      <cdr:y>0.28718</cdr:y>
    </cdr:to>
    <cdr:sp macro="" textlink="">
      <cdr:nvSpPr>
        <cdr:cNvPr id="8" name="Прямоугольник 7"/>
        <cdr:cNvSpPr/>
      </cdr:nvSpPr>
      <cdr:spPr>
        <a:xfrm xmlns:a="http://schemas.openxmlformats.org/drawingml/2006/main">
          <a:off x="0" y="0"/>
          <a:ext cx="1790200" cy="506959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9525">
          <a:noFill/>
          <a:miter lim="800000"/>
        </a:ln>
      </cdr:spPr>
      <cdr:txBody>
        <a:bodyPr xmlns:a="http://schemas.openxmlformats.org/drawingml/2006/main" rot="0" vert="horz" wrap="square" lIns="91440" tIns="45720" rIns="91440" bIns="45720" anchor="t" anchorCtr="0">
          <a:noAutofit/>
        </a:bodyPr>
        <a:lstStyle xmlns:a="http://schemas.openxmlformats.org/drawingml/2006/main">
          <a:defPPr>
            <a:defRPr lang="ru-RU"/>
          </a:defPPr>
          <a:lvl1pPr algn="l" rtl="0" eaLnBrk="0" fontAlgn="base" hangingPunct="0">
            <a:spcBef>
              <a:spcPct val="0"/>
            </a:spcBef>
            <a:spcAft>
              <a:spcPct val="0"/>
            </a:spcAft>
            <a:defRPr kern="1200">
              <a:solidFill>
                <a:schemeClr val="tx1"/>
              </a:solidFill>
              <a:latin typeface="Verdana" panose="020B0604030504040204" pitchFamily="34" charset="0"/>
              <a:ea typeface="+mn-ea"/>
              <a:cs typeface="+mn-cs"/>
            </a:defRPr>
          </a:lvl1pPr>
          <a:lvl2pPr marL="457200" algn="l" rtl="0" eaLnBrk="0" fontAlgn="base" hangingPunct="0">
            <a:spcBef>
              <a:spcPct val="0"/>
            </a:spcBef>
            <a:spcAft>
              <a:spcPct val="0"/>
            </a:spcAft>
            <a:defRPr kern="1200">
              <a:solidFill>
                <a:schemeClr val="tx1"/>
              </a:solidFill>
              <a:latin typeface="Verdana" panose="020B0604030504040204" pitchFamily="34" charset="0"/>
              <a:ea typeface="+mn-ea"/>
              <a:cs typeface="+mn-cs"/>
            </a:defRPr>
          </a:lvl2pPr>
          <a:lvl3pPr marL="914400" algn="l" rtl="0" eaLnBrk="0" fontAlgn="base" hangingPunct="0">
            <a:spcBef>
              <a:spcPct val="0"/>
            </a:spcBef>
            <a:spcAft>
              <a:spcPct val="0"/>
            </a:spcAft>
            <a:defRPr kern="1200">
              <a:solidFill>
                <a:schemeClr val="tx1"/>
              </a:solidFill>
              <a:latin typeface="Verdana" panose="020B0604030504040204" pitchFamily="34" charset="0"/>
              <a:ea typeface="+mn-ea"/>
              <a:cs typeface="+mn-cs"/>
            </a:defRPr>
          </a:lvl3pPr>
          <a:lvl4pPr marL="1371600" algn="l" rtl="0" eaLnBrk="0" fontAlgn="base" hangingPunct="0">
            <a:spcBef>
              <a:spcPct val="0"/>
            </a:spcBef>
            <a:spcAft>
              <a:spcPct val="0"/>
            </a:spcAft>
            <a:defRPr kern="1200">
              <a:solidFill>
                <a:schemeClr val="tx1"/>
              </a:solidFill>
              <a:latin typeface="Verdana" panose="020B0604030504040204" pitchFamily="34" charset="0"/>
              <a:ea typeface="+mn-ea"/>
              <a:cs typeface="+mn-cs"/>
            </a:defRPr>
          </a:lvl4pPr>
          <a:lvl5pPr marL="1828800" algn="l" rtl="0" eaLnBrk="0" fontAlgn="base" hangingPunct="0">
            <a:spcBef>
              <a:spcPct val="0"/>
            </a:spcBef>
            <a:spcAft>
              <a:spcPct val="0"/>
            </a:spcAft>
            <a:defRPr kern="1200">
              <a:solidFill>
                <a:schemeClr val="tx1"/>
              </a:solidFill>
              <a:latin typeface="Verdana" panose="020B0604030504040204" pitchFamily="34" charset="0"/>
              <a:ea typeface="+mn-ea"/>
              <a:cs typeface="+mn-cs"/>
            </a:defRPr>
          </a:lvl5pPr>
          <a:lvl6pPr marL="2286000" algn="l" defTabSz="914400" rtl="0" eaLnBrk="1" latinLnBrk="0" hangingPunct="1">
            <a:defRPr kern="1200">
              <a:solidFill>
                <a:schemeClr val="tx1"/>
              </a:solidFill>
              <a:latin typeface="Verdana" panose="020B0604030504040204" pitchFamily="34" charset="0"/>
              <a:ea typeface="+mn-ea"/>
              <a:cs typeface="+mn-cs"/>
            </a:defRPr>
          </a:lvl6pPr>
          <a:lvl7pPr marL="2743200" algn="l" defTabSz="914400" rtl="0" eaLnBrk="1" latinLnBrk="0" hangingPunct="1">
            <a:defRPr kern="1200">
              <a:solidFill>
                <a:schemeClr val="tx1"/>
              </a:solidFill>
              <a:latin typeface="Verdana" panose="020B0604030504040204" pitchFamily="34" charset="0"/>
              <a:ea typeface="+mn-ea"/>
              <a:cs typeface="+mn-cs"/>
            </a:defRPr>
          </a:lvl7pPr>
          <a:lvl8pPr marL="3200400" algn="l" defTabSz="914400" rtl="0" eaLnBrk="1" latinLnBrk="0" hangingPunct="1">
            <a:defRPr kern="1200">
              <a:solidFill>
                <a:schemeClr val="tx1"/>
              </a:solidFill>
              <a:latin typeface="Verdana" panose="020B0604030504040204" pitchFamily="34" charset="0"/>
              <a:ea typeface="+mn-ea"/>
              <a:cs typeface="+mn-cs"/>
            </a:defRPr>
          </a:lvl8pPr>
          <a:lvl9pPr marL="3657600" algn="l" defTabSz="914400" rtl="0" eaLnBrk="1" latinLnBrk="0" hangingPunct="1">
            <a:defRPr kern="1200">
              <a:solidFill>
                <a:schemeClr val="tx1"/>
              </a:solidFill>
              <a:latin typeface="Verdana" panose="020B0604030504040204" pitchFamily="34" charset="0"/>
              <a:ea typeface="+mn-ea"/>
              <a:cs typeface="+mn-cs"/>
            </a:defRPr>
          </a:lvl9pPr>
        </a:lstStyle>
        <a:p xmlns:a="http://schemas.openxmlformats.org/drawingml/2006/main">
          <a:pPr>
            <a:lnSpc>
              <a:spcPct val="115000"/>
            </a:lnSpc>
            <a:spcAft>
              <a:spcPts val="1000"/>
            </a:spcAft>
          </a:pPr>
          <a:r>
            <a:rPr lang="uk-UA" sz="900" dirty="0">
              <a:effectLst/>
              <a:latin typeface="Candara Light" panose="020E0502030303020204"/>
              <a:ea typeface="Calibri" panose="020F0502020204030204" pitchFamily="34" charset="0"/>
              <a:cs typeface="Times New Roman" panose="02020603050405020304" pitchFamily="18" charset="0"/>
            </a:rPr>
            <a:t>місця питних водозаборів</a:t>
          </a:r>
          <a:endParaRPr lang="uk-UA" sz="1100" dirty="0">
            <a:effectLst/>
            <a:latin typeface="Calibri" panose="020F0502020204030204" pitchFamily="34" charset="0"/>
            <a:ea typeface="Calibri" panose="020F0502020204030204" pitchFamily="34" charset="0"/>
            <a:cs typeface="Times New Roman" panose="02020603050405020304" pitchFamily="18" charset="0"/>
          </a:endParaRPr>
        </a:p>
      </cdr:txBody>
    </cdr:sp>
  </cdr:relSizeAnchor>
  <cdr:relSizeAnchor xmlns:cdr="http://schemas.openxmlformats.org/drawingml/2006/chartDrawing">
    <cdr:from>
      <cdr:x>0.46819</cdr:x>
      <cdr:y>0.04391</cdr:y>
    </cdr:from>
    <cdr:to>
      <cdr:x>0.72939</cdr:x>
      <cdr:y>0.23487</cdr:y>
    </cdr:to>
    <cdr:sp macro="" textlink="">
      <cdr:nvSpPr>
        <cdr:cNvPr id="9" name="Прямоугольник 8"/>
        <cdr:cNvSpPr/>
      </cdr:nvSpPr>
      <cdr:spPr>
        <a:xfrm xmlns:a="http://schemas.openxmlformats.org/drawingml/2006/main">
          <a:off x="1938383" y="66537"/>
          <a:ext cx="1081410" cy="289355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9525">
          <a:noFill/>
          <a:miter lim="800000"/>
        </a:ln>
      </cdr:spPr>
      <cdr:txBody>
        <a:bodyPr xmlns:a="http://schemas.openxmlformats.org/drawingml/2006/main" rot="0" vert="horz" wrap="square" lIns="91440" tIns="45720" rIns="91440" bIns="45720" anchor="t" anchorCtr="0">
          <a:noAutofit/>
        </a:bodyPr>
        <a:lstStyle xmlns:a="http://schemas.openxmlformats.org/drawingml/2006/main">
          <a:defPPr>
            <a:defRPr lang="ru-RU"/>
          </a:defPPr>
          <a:lvl1pPr algn="l" rtl="0" eaLnBrk="0" fontAlgn="base" hangingPunct="0">
            <a:spcBef>
              <a:spcPct val="0"/>
            </a:spcBef>
            <a:spcAft>
              <a:spcPct val="0"/>
            </a:spcAft>
            <a:defRPr kern="1200">
              <a:solidFill>
                <a:schemeClr val="tx1"/>
              </a:solidFill>
              <a:latin typeface="Verdana" panose="020B0604030504040204" pitchFamily="34" charset="0"/>
              <a:ea typeface="+mn-ea"/>
              <a:cs typeface="+mn-cs"/>
            </a:defRPr>
          </a:lvl1pPr>
          <a:lvl2pPr marL="457200" algn="l" rtl="0" eaLnBrk="0" fontAlgn="base" hangingPunct="0">
            <a:spcBef>
              <a:spcPct val="0"/>
            </a:spcBef>
            <a:spcAft>
              <a:spcPct val="0"/>
            </a:spcAft>
            <a:defRPr kern="1200">
              <a:solidFill>
                <a:schemeClr val="tx1"/>
              </a:solidFill>
              <a:latin typeface="Verdana" panose="020B0604030504040204" pitchFamily="34" charset="0"/>
              <a:ea typeface="+mn-ea"/>
              <a:cs typeface="+mn-cs"/>
            </a:defRPr>
          </a:lvl2pPr>
          <a:lvl3pPr marL="914400" algn="l" rtl="0" eaLnBrk="0" fontAlgn="base" hangingPunct="0">
            <a:spcBef>
              <a:spcPct val="0"/>
            </a:spcBef>
            <a:spcAft>
              <a:spcPct val="0"/>
            </a:spcAft>
            <a:defRPr kern="1200">
              <a:solidFill>
                <a:schemeClr val="tx1"/>
              </a:solidFill>
              <a:latin typeface="Verdana" panose="020B0604030504040204" pitchFamily="34" charset="0"/>
              <a:ea typeface="+mn-ea"/>
              <a:cs typeface="+mn-cs"/>
            </a:defRPr>
          </a:lvl3pPr>
          <a:lvl4pPr marL="1371600" algn="l" rtl="0" eaLnBrk="0" fontAlgn="base" hangingPunct="0">
            <a:spcBef>
              <a:spcPct val="0"/>
            </a:spcBef>
            <a:spcAft>
              <a:spcPct val="0"/>
            </a:spcAft>
            <a:defRPr kern="1200">
              <a:solidFill>
                <a:schemeClr val="tx1"/>
              </a:solidFill>
              <a:latin typeface="Verdana" panose="020B0604030504040204" pitchFamily="34" charset="0"/>
              <a:ea typeface="+mn-ea"/>
              <a:cs typeface="+mn-cs"/>
            </a:defRPr>
          </a:lvl4pPr>
          <a:lvl5pPr marL="1828800" algn="l" rtl="0" eaLnBrk="0" fontAlgn="base" hangingPunct="0">
            <a:spcBef>
              <a:spcPct val="0"/>
            </a:spcBef>
            <a:spcAft>
              <a:spcPct val="0"/>
            </a:spcAft>
            <a:defRPr kern="1200">
              <a:solidFill>
                <a:schemeClr val="tx1"/>
              </a:solidFill>
              <a:latin typeface="Verdana" panose="020B0604030504040204" pitchFamily="34" charset="0"/>
              <a:ea typeface="+mn-ea"/>
              <a:cs typeface="+mn-cs"/>
            </a:defRPr>
          </a:lvl5pPr>
          <a:lvl6pPr marL="2286000" algn="l" defTabSz="914400" rtl="0" eaLnBrk="1" latinLnBrk="0" hangingPunct="1">
            <a:defRPr kern="1200">
              <a:solidFill>
                <a:schemeClr val="tx1"/>
              </a:solidFill>
              <a:latin typeface="Verdana" panose="020B0604030504040204" pitchFamily="34" charset="0"/>
              <a:ea typeface="+mn-ea"/>
              <a:cs typeface="+mn-cs"/>
            </a:defRPr>
          </a:lvl6pPr>
          <a:lvl7pPr marL="2743200" algn="l" defTabSz="914400" rtl="0" eaLnBrk="1" latinLnBrk="0" hangingPunct="1">
            <a:defRPr kern="1200">
              <a:solidFill>
                <a:schemeClr val="tx1"/>
              </a:solidFill>
              <a:latin typeface="Verdana" panose="020B0604030504040204" pitchFamily="34" charset="0"/>
              <a:ea typeface="+mn-ea"/>
              <a:cs typeface="+mn-cs"/>
            </a:defRPr>
          </a:lvl7pPr>
          <a:lvl8pPr marL="3200400" algn="l" defTabSz="914400" rtl="0" eaLnBrk="1" latinLnBrk="0" hangingPunct="1">
            <a:defRPr kern="1200">
              <a:solidFill>
                <a:schemeClr val="tx1"/>
              </a:solidFill>
              <a:latin typeface="Verdana" panose="020B0604030504040204" pitchFamily="34" charset="0"/>
              <a:ea typeface="+mn-ea"/>
              <a:cs typeface="+mn-cs"/>
            </a:defRPr>
          </a:lvl8pPr>
          <a:lvl9pPr marL="3657600" algn="l" defTabSz="914400" rtl="0" eaLnBrk="1" latinLnBrk="0" hangingPunct="1">
            <a:defRPr kern="1200">
              <a:solidFill>
                <a:schemeClr val="tx1"/>
              </a:solidFill>
              <a:latin typeface="Verdana" panose="020B0604030504040204" pitchFamily="34" charset="0"/>
              <a:ea typeface="+mn-ea"/>
              <a:cs typeface="+mn-cs"/>
            </a:defRPr>
          </a:lvl9pPr>
        </a:lstStyle>
        <a:p xmlns:a="http://schemas.openxmlformats.org/drawingml/2006/main">
          <a:pPr algn="r">
            <a:lnSpc>
              <a:spcPct val="115000"/>
            </a:lnSpc>
            <a:spcAft>
              <a:spcPts val="1000"/>
            </a:spcAft>
          </a:pPr>
          <a:r>
            <a:rPr lang="uk-UA" sz="900" dirty="0">
              <a:effectLst/>
              <a:latin typeface="Candara Light" panose="020E0502030303020204"/>
              <a:ea typeface="Calibri" panose="020F0502020204030204" pitchFamily="34" charset="0"/>
              <a:cs typeface="Times New Roman" panose="02020603050405020304" pitchFamily="18" charset="0"/>
            </a:rPr>
            <a:t>транскордонні</a:t>
          </a:r>
          <a:endParaRPr lang="uk-UA" sz="1100" dirty="0">
            <a:effectLst/>
            <a:latin typeface="Calibri" panose="020F0502020204030204" pitchFamily="34" charset="0"/>
            <a:ea typeface="Calibri" panose="020F0502020204030204" pitchFamily="34" charset="0"/>
            <a:cs typeface="Times New Roman" panose="02020603050405020304" pitchFamily="18" charset="0"/>
          </a:endParaRPr>
        </a:p>
      </cdr:txBody>
    </cdr:sp>
  </cdr:relSizeAnchor>
  <cdr:relSizeAnchor xmlns:cdr="http://schemas.openxmlformats.org/drawingml/2006/chartDrawing">
    <cdr:from>
      <cdr:x>0.44475</cdr:x>
      <cdr:y>0.1725</cdr:y>
    </cdr:from>
    <cdr:to>
      <cdr:x>0.61115</cdr:x>
      <cdr:y>0.30187</cdr:y>
    </cdr:to>
    <cdr:cxnSp macro="">
      <cdr:nvCxnSpPr>
        <cdr:cNvPr id="10" name="Соединительная линия уступом 9"/>
        <cdr:cNvCxnSpPr/>
      </cdr:nvCxnSpPr>
      <cdr:spPr>
        <a:xfrm xmlns:a="http://schemas.openxmlformats.org/drawingml/2006/main" rot="10800000" flipV="1">
          <a:off x="1924637" y="288031"/>
          <a:ext cx="720080" cy="216024"/>
        </a:xfrm>
        <a:prstGeom xmlns:a="http://schemas.openxmlformats.org/drawingml/2006/main" prst="bentConnector3">
          <a:avLst>
            <a:gd name="adj1" fmla="val 50000"/>
          </a:avLst>
        </a:prstGeom>
        <a:ln xmlns:a="http://schemas.openxmlformats.org/drawingml/2006/main" w="6350">
          <a:solidFill>
            <a:schemeClr val="bg1">
              <a:lumMod val="65000"/>
            </a:schemeClr>
          </a:solidFill>
          <a:tailEnd type="none"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0.37387</cdr:x>
      <cdr:y>0.68192</cdr:y>
    </cdr:from>
    <cdr:to>
      <cdr:x>0.54779</cdr:x>
      <cdr:y>0.84055</cdr:y>
    </cdr:to>
    <cdr:sp macro="" textlink="">
      <cdr:nvSpPr>
        <cdr:cNvPr id="11" name="Прямоугольник 10"/>
        <cdr:cNvSpPr/>
      </cdr:nvSpPr>
      <cdr:spPr>
        <a:xfrm xmlns:a="http://schemas.openxmlformats.org/drawingml/2006/main">
          <a:off x="1547883" y="1033296"/>
          <a:ext cx="720057" cy="240368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9525">
          <a:noFill/>
          <a:miter lim="800000"/>
        </a:ln>
      </cdr:spPr>
      <cdr:txBody>
        <a:bodyPr xmlns:a="http://schemas.openxmlformats.org/drawingml/2006/main" rot="0" vert="horz" wrap="square" lIns="91440" tIns="45720" rIns="91440" bIns="45720" anchor="t" anchorCtr="0">
          <a:noAutofit/>
        </a:bodyPr>
        <a:lstStyle xmlns:a="http://schemas.openxmlformats.org/drawingml/2006/main">
          <a:defPPr>
            <a:defRPr lang="ru-RU"/>
          </a:defPPr>
          <a:lvl1pPr algn="l" rtl="0" eaLnBrk="0" fontAlgn="base" hangingPunct="0">
            <a:spcBef>
              <a:spcPct val="0"/>
            </a:spcBef>
            <a:spcAft>
              <a:spcPct val="0"/>
            </a:spcAft>
            <a:defRPr kern="1200">
              <a:solidFill>
                <a:schemeClr val="tx1"/>
              </a:solidFill>
              <a:latin typeface="Verdana" panose="020B0604030504040204" pitchFamily="34" charset="0"/>
              <a:ea typeface="+mn-ea"/>
              <a:cs typeface="+mn-cs"/>
            </a:defRPr>
          </a:lvl1pPr>
          <a:lvl2pPr marL="457200" algn="l" rtl="0" eaLnBrk="0" fontAlgn="base" hangingPunct="0">
            <a:spcBef>
              <a:spcPct val="0"/>
            </a:spcBef>
            <a:spcAft>
              <a:spcPct val="0"/>
            </a:spcAft>
            <a:defRPr kern="1200">
              <a:solidFill>
                <a:schemeClr val="tx1"/>
              </a:solidFill>
              <a:latin typeface="Verdana" panose="020B0604030504040204" pitchFamily="34" charset="0"/>
              <a:ea typeface="+mn-ea"/>
              <a:cs typeface="+mn-cs"/>
            </a:defRPr>
          </a:lvl2pPr>
          <a:lvl3pPr marL="914400" algn="l" rtl="0" eaLnBrk="0" fontAlgn="base" hangingPunct="0">
            <a:spcBef>
              <a:spcPct val="0"/>
            </a:spcBef>
            <a:spcAft>
              <a:spcPct val="0"/>
            </a:spcAft>
            <a:defRPr kern="1200">
              <a:solidFill>
                <a:schemeClr val="tx1"/>
              </a:solidFill>
              <a:latin typeface="Verdana" panose="020B0604030504040204" pitchFamily="34" charset="0"/>
              <a:ea typeface="+mn-ea"/>
              <a:cs typeface="+mn-cs"/>
            </a:defRPr>
          </a:lvl3pPr>
          <a:lvl4pPr marL="1371600" algn="l" rtl="0" eaLnBrk="0" fontAlgn="base" hangingPunct="0">
            <a:spcBef>
              <a:spcPct val="0"/>
            </a:spcBef>
            <a:spcAft>
              <a:spcPct val="0"/>
            </a:spcAft>
            <a:defRPr kern="1200">
              <a:solidFill>
                <a:schemeClr val="tx1"/>
              </a:solidFill>
              <a:latin typeface="Verdana" panose="020B0604030504040204" pitchFamily="34" charset="0"/>
              <a:ea typeface="+mn-ea"/>
              <a:cs typeface="+mn-cs"/>
            </a:defRPr>
          </a:lvl4pPr>
          <a:lvl5pPr marL="1828800" algn="l" rtl="0" eaLnBrk="0" fontAlgn="base" hangingPunct="0">
            <a:spcBef>
              <a:spcPct val="0"/>
            </a:spcBef>
            <a:spcAft>
              <a:spcPct val="0"/>
            </a:spcAft>
            <a:defRPr kern="1200">
              <a:solidFill>
                <a:schemeClr val="tx1"/>
              </a:solidFill>
              <a:latin typeface="Verdana" panose="020B0604030504040204" pitchFamily="34" charset="0"/>
              <a:ea typeface="+mn-ea"/>
              <a:cs typeface="+mn-cs"/>
            </a:defRPr>
          </a:lvl5pPr>
          <a:lvl6pPr marL="2286000" algn="l" defTabSz="914400" rtl="0" eaLnBrk="1" latinLnBrk="0" hangingPunct="1">
            <a:defRPr kern="1200">
              <a:solidFill>
                <a:schemeClr val="tx1"/>
              </a:solidFill>
              <a:latin typeface="Verdana" panose="020B0604030504040204" pitchFamily="34" charset="0"/>
              <a:ea typeface="+mn-ea"/>
              <a:cs typeface="+mn-cs"/>
            </a:defRPr>
          </a:lvl6pPr>
          <a:lvl7pPr marL="2743200" algn="l" defTabSz="914400" rtl="0" eaLnBrk="1" latinLnBrk="0" hangingPunct="1">
            <a:defRPr kern="1200">
              <a:solidFill>
                <a:schemeClr val="tx1"/>
              </a:solidFill>
              <a:latin typeface="Verdana" panose="020B0604030504040204" pitchFamily="34" charset="0"/>
              <a:ea typeface="+mn-ea"/>
              <a:cs typeface="+mn-cs"/>
            </a:defRPr>
          </a:lvl7pPr>
          <a:lvl8pPr marL="3200400" algn="l" defTabSz="914400" rtl="0" eaLnBrk="1" latinLnBrk="0" hangingPunct="1">
            <a:defRPr kern="1200">
              <a:solidFill>
                <a:schemeClr val="tx1"/>
              </a:solidFill>
              <a:latin typeface="Verdana" panose="020B0604030504040204" pitchFamily="34" charset="0"/>
              <a:ea typeface="+mn-ea"/>
              <a:cs typeface="+mn-cs"/>
            </a:defRPr>
          </a:lvl8pPr>
          <a:lvl9pPr marL="3657600" algn="l" defTabSz="914400" rtl="0" eaLnBrk="1" latinLnBrk="0" hangingPunct="1">
            <a:defRPr kern="1200">
              <a:solidFill>
                <a:schemeClr val="tx1"/>
              </a:solidFill>
              <a:latin typeface="Verdana" panose="020B0604030504040204" pitchFamily="34" charset="0"/>
              <a:ea typeface="+mn-ea"/>
              <a:cs typeface="+mn-cs"/>
            </a:defRPr>
          </a:lvl9pPr>
        </a:lstStyle>
        <a:p xmlns:a="http://schemas.openxmlformats.org/drawingml/2006/main">
          <a:pPr algn="ctr">
            <a:lnSpc>
              <a:spcPct val="115000"/>
            </a:lnSpc>
            <a:spcAft>
              <a:spcPts val="0"/>
            </a:spcAft>
          </a:pPr>
          <a:r>
            <a:rPr lang="uk-UA" sz="700" dirty="0">
              <a:effectLst/>
              <a:latin typeface="Candara Light" panose="020E0502030303020204"/>
              <a:ea typeface="Calibri" panose="020F0502020204030204" pitchFamily="34" charset="0"/>
              <a:cs typeface="Times New Roman" panose="02020603050405020304" pitchFamily="18" charset="0"/>
            </a:rPr>
            <a:t>пункти</a:t>
          </a:r>
          <a:endParaRPr lang="uk-UA" sz="1100" dirty="0">
            <a:effectLst/>
            <a:latin typeface="Calibri" panose="020F0502020204030204" pitchFamily="34" charset="0"/>
            <a:ea typeface="Calibri" panose="020F0502020204030204" pitchFamily="34" charset="0"/>
            <a:cs typeface="Times New Roman" panose="02020603050405020304" pitchFamily="18" charset="0"/>
          </a:endParaRPr>
        </a:p>
        <a:p xmlns:a="http://schemas.openxmlformats.org/drawingml/2006/main">
          <a:pPr algn="ctr">
            <a:lnSpc>
              <a:spcPct val="115000"/>
            </a:lnSpc>
            <a:spcAft>
              <a:spcPts val="0"/>
            </a:spcAft>
          </a:pPr>
          <a:r>
            <a:rPr lang="uk-UA" sz="700" dirty="0">
              <a:effectLst/>
              <a:latin typeface="Candara Light" panose="020E0502030303020204"/>
              <a:ea typeface="Calibri" panose="020F0502020204030204" pitchFamily="34" charset="0"/>
              <a:cs typeface="Times New Roman" panose="02020603050405020304" pitchFamily="18" charset="0"/>
            </a:rPr>
            <a:t>моніторингу</a:t>
          </a:r>
          <a:endParaRPr lang="uk-UA" sz="1100" dirty="0">
            <a:effectLst/>
            <a:latin typeface="Calibri" panose="020F0502020204030204" pitchFamily="34" charset="0"/>
            <a:ea typeface="Calibri" panose="020F0502020204030204" pitchFamily="34" charset="0"/>
            <a:cs typeface="Times New Roman" panose="02020603050405020304" pitchFamily="18" charset="0"/>
          </a:endParaRPr>
        </a:p>
      </cdr:txBody>
    </cdr:sp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051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4300538" cy="339725"/>
          </a:xfrm>
          <a:prstGeom prst="rect">
            <a:avLst/>
          </a:prstGeom>
          <a:noFill/>
          <a:ln>
            <a:noFill/>
          </a:ln>
        </p:spPr>
        <p:txBody>
          <a:bodyPr vert="horz" wrap="square" lIns="92628" tIns="46314" rIns="92628" bIns="46314" numCol="1" anchor="t" anchorCtr="0" compatLnSpc="1"/>
          <a:lstStyle>
            <a:lvl1pPr defTabSz="926465" eaLnBrk="1" hangingPunct="1">
              <a:defRPr sz="1200">
                <a:latin typeface="Arial" panose="020B0604020202020204" pitchFamily="34" charset="0"/>
                <a:cs typeface="+mn-cs"/>
              </a:defRPr>
            </a:lvl1pPr>
          </a:lstStyle>
          <a:p>
            <a:pPr>
              <a:defRPr/>
            </a:pPr>
            <a:endParaRPr lang="uk-UA" altLang="uk-UA"/>
          </a:p>
        </p:txBody>
      </p:sp>
      <p:sp>
        <p:nvSpPr>
          <p:cNvPr id="32051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5622925" y="0"/>
            <a:ext cx="4302125" cy="339725"/>
          </a:xfrm>
          <a:prstGeom prst="rect">
            <a:avLst/>
          </a:prstGeom>
          <a:noFill/>
          <a:ln>
            <a:noFill/>
          </a:ln>
        </p:spPr>
        <p:txBody>
          <a:bodyPr vert="horz" wrap="square" lIns="92628" tIns="46314" rIns="92628" bIns="46314" numCol="1" anchor="t" anchorCtr="0" compatLnSpc="1"/>
          <a:lstStyle>
            <a:lvl1pPr algn="r" defTabSz="926465" eaLnBrk="1" hangingPunct="1">
              <a:defRPr sz="1200">
                <a:latin typeface="Arial" panose="020B0604020202020204" pitchFamily="34" charset="0"/>
                <a:cs typeface="+mn-cs"/>
              </a:defRPr>
            </a:lvl1pPr>
          </a:lstStyle>
          <a:p>
            <a:pPr>
              <a:defRPr/>
            </a:pPr>
            <a:endParaRPr lang="uk-UA" altLang="uk-UA"/>
          </a:p>
        </p:txBody>
      </p:sp>
      <p:sp>
        <p:nvSpPr>
          <p:cNvPr id="32051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6456363"/>
            <a:ext cx="4300538" cy="339725"/>
          </a:xfrm>
          <a:prstGeom prst="rect">
            <a:avLst/>
          </a:prstGeom>
          <a:noFill/>
          <a:ln>
            <a:noFill/>
          </a:ln>
        </p:spPr>
        <p:txBody>
          <a:bodyPr vert="horz" wrap="square" lIns="92628" tIns="46314" rIns="92628" bIns="46314" numCol="1" anchor="b" anchorCtr="0" compatLnSpc="1"/>
          <a:lstStyle>
            <a:lvl1pPr defTabSz="926465" eaLnBrk="1" hangingPunct="1">
              <a:defRPr sz="1200">
                <a:latin typeface="Arial" panose="020B0604020202020204" pitchFamily="34" charset="0"/>
                <a:cs typeface="+mn-cs"/>
              </a:defRPr>
            </a:lvl1pPr>
          </a:lstStyle>
          <a:p>
            <a:pPr>
              <a:defRPr/>
            </a:pPr>
            <a:endParaRPr lang="uk-UA" altLang="uk-UA"/>
          </a:p>
        </p:txBody>
      </p:sp>
      <p:sp>
        <p:nvSpPr>
          <p:cNvPr id="32051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5622925" y="6456363"/>
            <a:ext cx="4302125" cy="339725"/>
          </a:xfrm>
          <a:prstGeom prst="rect">
            <a:avLst/>
          </a:prstGeom>
          <a:noFill/>
          <a:ln>
            <a:noFill/>
          </a:ln>
        </p:spPr>
        <p:txBody>
          <a:bodyPr vert="horz" wrap="square" lIns="92628" tIns="46314" rIns="92628" bIns="46314" numCol="1" anchor="b" anchorCtr="0" compatLnSpc="1"/>
          <a:lstStyle>
            <a:lvl1pPr algn="r" defTabSz="926465" eaLnBrk="1" hangingPunct="1">
              <a:defRPr sz="1200">
                <a:latin typeface="Arial" panose="020B0604020202020204" pitchFamily="34" charset="0"/>
                <a:cs typeface="+mn-cs"/>
              </a:defRPr>
            </a:lvl1pPr>
          </a:lstStyle>
          <a:p>
            <a:pPr>
              <a:defRPr/>
            </a:pPr>
            <a:fld id="{0034ABB1-2AB0-46A3-A2EE-FB812F2083C6}" type="slidenum">
              <a:rPr lang="ru-RU" altLang="uk-UA"/>
              <a:pPr>
                <a:defRPr/>
              </a:pPr>
              <a:t>‹#›</a:t>
            </a:fld>
            <a:endParaRPr lang="ru-RU" altLang="uk-U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4300538" cy="339725"/>
          </a:xfrm>
          <a:prstGeom prst="rect">
            <a:avLst/>
          </a:prstGeom>
          <a:noFill/>
          <a:ln>
            <a:noFill/>
          </a:ln>
        </p:spPr>
        <p:txBody>
          <a:bodyPr vert="horz" wrap="square" lIns="92628" tIns="46314" rIns="92628" bIns="46314" numCol="1" anchor="t" anchorCtr="0" compatLnSpc="1"/>
          <a:lstStyle>
            <a:lvl1pPr defTabSz="926465" eaLnBrk="1" hangingPunct="1">
              <a:defRPr sz="1200">
                <a:latin typeface="Arial" panose="020B0604020202020204" pitchFamily="34" charset="0"/>
                <a:cs typeface="+mn-cs"/>
              </a:defRPr>
            </a:lvl1pPr>
          </a:lstStyle>
          <a:p>
            <a:pPr>
              <a:defRPr/>
            </a:pPr>
            <a:endParaRPr lang="uk-UA" altLang="uk-UA"/>
          </a:p>
        </p:txBody>
      </p:sp>
      <p:sp>
        <p:nvSpPr>
          <p:cNvPr id="7373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5622925" y="0"/>
            <a:ext cx="4302125" cy="339725"/>
          </a:xfrm>
          <a:prstGeom prst="rect">
            <a:avLst/>
          </a:prstGeom>
          <a:noFill/>
          <a:ln>
            <a:noFill/>
          </a:ln>
        </p:spPr>
        <p:txBody>
          <a:bodyPr vert="horz" wrap="square" lIns="92628" tIns="46314" rIns="92628" bIns="46314" numCol="1" anchor="t" anchorCtr="0" compatLnSpc="1"/>
          <a:lstStyle>
            <a:lvl1pPr algn="r" defTabSz="926465" eaLnBrk="1" hangingPunct="1">
              <a:defRPr sz="1200">
                <a:latin typeface="Arial" panose="020B0604020202020204" pitchFamily="34" charset="0"/>
                <a:cs typeface="+mn-cs"/>
              </a:defRPr>
            </a:lvl1pPr>
          </a:lstStyle>
          <a:p>
            <a:pPr>
              <a:defRPr/>
            </a:pPr>
            <a:endParaRPr lang="uk-UA" altLang="uk-UA"/>
          </a:p>
        </p:txBody>
      </p:sp>
      <p:sp>
        <p:nvSpPr>
          <p:cNvPr id="1638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3121025" y="509588"/>
            <a:ext cx="3683000" cy="254952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373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92188" y="3228975"/>
            <a:ext cx="7942262" cy="3059113"/>
          </a:xfrm>
          <a:prstGeom prst="rect">
            <a:avLst/>
          </a:prstGeom>
          <a:noFill/>
          <a:ln>
            <a:noFill/>
          </a:ln>
        </p:spPr>
        <p:txBody>
          <a:bodyPr vert="horz" wrap="square" lIns="92628" tIns="46314" rIns="92628" bIns="46314" numCol="1" anchor="t" anchorCtr="0" compatLnSpc="1"/>
          <a:lstStyle/>
          <a:p>
            <a:pPr lvl="0"/>
            <a:r>
              <a:rPr lang="ru-RU" noProof="0"/>
              <a:t>Образец текста</a:t>
            </a:r>
          </a:p>
          <a:p>
            <a:pPr lvl="1"/>
            <a:r>
              <a:rPr lang="ru-RU" noProof="0"/>
              <a:t>Второй уровень</a:t>
            </a:r>
          </a:p>
          <a:p>
            <a:pPr lvl="2"/>
            <a:r>
              <a:rPr lang="ru-RU" noProof="0"/>
              <a:t>Третий уровень</a:t>
            </a:r>
          </a:p>
          <a:p>
            <a:pPr lvl="3"/>
            <a:r>
              <a:rPr lang="ru-RU" noProof="0"/>
              <a:t>Четвертый уровень</a:t>
            </a:r>
          </a:p>
          <a:p>
            <a:pPr lvl="4"/>
            <a:r>
              <a:rPr lang="ru-RU" noProof="0"/>
              <a:t>Пятый уровень</a:t>
            </a:r>
          </a:p>
        </p:txBody>
      </p:sp>
      <p:sp>
        <p:nvSpPr>
          <p:cNvPr id="7373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6456363"/>
            <a:ext cx="4300538" cy="339725"/>
          </a:xfrm>
          <a:prstGeom prst="rect">
            <a:avLst/>
          </a:prstGeom>
          <a:noFill/>
          <a:ln>
            <a:noFill/>
          </a:ln>
        </p:spPr>
        <p:txBody>
          <a:bodyPr vert="horz" wrap="square" lIns="92628" tIns="46314" rIns="92628" bIns="46314" numCol="1" anchor="b" anchorCtr="0" compatLnSpc="1"/>
          <a:lstStyle>
            <a:lvl1pPr defTabSz="926465" eaLnBrk="1" hangingPunct="1">
              <a:defRPr sz="1200">
                <a:latin typeface="Arial" panose="020B0604020202020204" pitchFamily="34" charset="0"/>
                <a:cs typeface="+mn-cs"/>
              </a:defRPr>
            </a:lvl1pPr>
          </a:lstStyle>
          <a:p>
            <a:pPr>
              <a:defRPr/>
            </a:pPr>
            <a:endParaRPr lang="uk-UA" altLang="uk-UA"/>
          </a:p>
        </p:txBody>
      </p:sp>
      <p:sp>
        <p:nvSpPr>
          <p:cNvPr id="7373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5622925" y="6456363"/>
            <a:ext cx="4302125" cy="339725"/>
          </a:xfrm>
          <a:prstGeom prst="rect">
            <a:avLst/>
          </a:prstGeom>
          <a:noFill/>
          <a:ln>
            <a:noFill/>
          </a:ln>
        </p:spPr>
        <p:txBody>
          <a:bodyPr vert="horz" wrap="square" lIns="92628" tIns="46314" rIns="92628" bIns="46314" numCol="1" anchor="b" anchorCtr="0" compatLnSpc="1"/>
          <a:lstStyle>
            <a:lvl1pPr algn="r" defTabSz="926465" eaLnBrk="1" hangingPunct="1">
              <a:defRPr sz="1200">
                <a:latin typeface="Arial" panose="020B0604020202020204" pitchFamily="34" charset="0"/>
                <a:cs typeface="+mn-cs"/>
              </a:defRPr>
            </a:lvl1pPr>
          </a:lstStyle>
          <a:p>
            <a:pPr>
              <a:defRPr/>
            </a:pPr>
            <a:fld id="{B493EE85-1219-4989-95C8-2477BA325469}" type="slidenum">
              <a:rPr lang="ru-RU" altLang="uk-UA"/>
              <a:pPr>
                <a:defRPr/>
              </a:pPr>
              <a:t>‹#›</a:t>
            </a:fld>
            <a:endParaRPr lang="ru-RU" altLang="uk-U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Образ слайда 1"/>
          <p:cNvSpPr>
            <a:spLocks noGrp="1" noRot="1" noChangeAspect="1"/>
          </p:cNvSpPr>
          <p:nvPr>
            <p:ph type="sldImg"/>
          </p:nvPr>
        </p:nvSpPr>
        <p:spPr>
          <a:ln/>
        </p:spPr>
      </p:sp>
      <p:sp>
        <p:nvSpPr>
          <p:cNvPr id="19458" name="Заметки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>
            <a:prstTxWarp prst="textNoShape">
              <a:avLst/>
            </a:prstTxWarp>
          </a:bodyPr>
          <a:lstStyle/>
          <a:p>
            <a:endParaRPr lang="uk-UA" dirty="0" smtClean="0">
              <a:latin typeface="Arial" charset="0"/>
            </a:endParaRPr>
          </a:p>
        </p:txBody>
      </p:sp>
      <p:sp>
        <p:nvSpPr>
          <p:cNvPr id="19459" name="Номер слайда 3"/>
          <p:cNvSpPr>
            <a:spLocks noGrp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pPr defTabSz="925513"/>
            <a:fld id="{C454AA83-5373-4A99-BC91-611E0DBBCE86}" type="slidenum">
              <a:rPr lang="ru-RU" altLang="uk-UA" smtClean="0">
                <a:latin typeface="Arial" charset="0"/>
                <a:cs typeface="Arial" charset="0"/>
              </a:rPr>
              <a:pPr defTabSz="925513"/>
              <a:t>1</a:t>
            </a:fld>
            <a:endParaRPr lang="ru-RU" altLang="uk-UA" smtClean="0">
              <a:latin typeface="Arial" charset="0"/>
              <a:cs typeface="Arial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Образ слайда 1"/>
          <p:cNvSpPr>
            <a:spLocks noGrp="1" noRot="1" noChangeAspect="1"/>
          </p:cNvSpPr>
          <p:nvPr>
            <p:ph type="sldImg"/>
          </p:nvPr>
        </p:nvSpPr>
        <p:spPr>
          <a:ln/>
        </p:spPr>
      </p:sp>
      <p:sp>
        <p:nvSpPr>
          <p:cNvPr id="21506" name="Заметки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>
            <a:prstTxWarp prst="textNoShape">
              <a:avLst/>
            </a:prstTxWarp>
          </a:bodyPr>
          <a:lstStyle/>
          <a:p>
            <a:endParaRPr lang="uk-UA" smtClean="0">
              <a:latin typeface="Arial" charset="0"/>
            </a:endParaRPr>
          </a:p>
        </p:txBody>
      </p:sp>
      <p:sp>
        <p:nvSpPr>
          <p:cNvPr id="21507" name="Номер слайда 3"/>
          <p:cNvSpPr>
            <a:spLocks noGrp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pPr defTabSz="925513"/>
            <a:fld id="{B297D914-2F5D-4EEF-AAC9-E4E45D1185C9}" type="slidenum">
              <a:rPr lang="ru-RU" altLang="uk-UA" smtClean="0">
                <a:latin typeface="Arial" charset="0"/>
                <a:cs typeface="Arial" charset="0"/>
              </a:rPr>
              <a:pPr defTabSz="925513"/>
              <a:t>2</a:t>
            </a:fld>
            <a:endParaRPr lang="ru-RU" altLang="uk-UA" smtClean="0">
              <a:latin typeface="Arial" charset="0"/>
              <a:cs typeface="Arial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D105402-6B88-4802-9C14-08ADCC4EB312}" type="slidenum">
              <a:rPr lang="ru-RU" altLang="uk-UA"/>
              <a:pPr>
                <a:defRPr/>
              </a:pPr>
              <a:t>‹#›</a:t>
            </a:fld>
            <a:endParaRPr lang="ru-RU" altLang="uk-UA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BB3960F-77CA-46C4-82BA-5E1C2D22F555}" type="slidenum">
              <a:rPr lang="ru-RU" altLang="uk-UA"/>
              <a:pPr>
                <a:defRPr/>
              </a:pPr>
              <a:t>‹#›</a:t>
            </a:fld>
            <a:endParaRPr lang="ru-RU" altLang="uk-UA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411ECDD-ECEC-4716-A8CB-C1FA2ED071A1}" type="slidenum">
              <a:rPr lang="ru-RU" altLang="uk-UA"/>
              <a:pPr>
                <a:defRPr/>
              </a:pPr>
              <a:t>‹#›</a:t>
            </a:fld>
            <a:endParaRPr lang="ru-RU" altLang="uk-UA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Tx" preserve="1">
  <p:cSld name="Заголовок, два объекта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4038600" cy="21859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457200" y="3938588"/>
            <a:ext cx="4038600" cy="218757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half" idx="3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1C790DD-593A-4A89-87B0-CC74F1491A34}" type="slidenum">
              <a:rPr lang="ru-RU" altLang="uk-UA"/>
              <a:pPr>
                <a:defRPr/>
              </a:pPr>
              <a:t>‹#›</a:t>
            </a:fld>
            <a:endParaRPr lang="ru-RU" altLang="uk-UA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Заголовок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аблица 2"/>
          <p:cNvSpPr>
            <a:spLocks noGrp="1"/>
          </p:cNvSpPr>
          <p:nvPr>
            <p:ph type="tbl"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pPr lvl="0"/>
            <a:endParaRPr lang="ru-RU" noProof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D814950-A147-4D17-9B05-DD4153C9A92C}" type="slidenum">
              <a:rPr lang="ru-RU" altLang="uk-UA"/>
              <a:pPr>
                <a:defRPr/>
              </a:pPr>
              <a:t>‹#›</a:t>
            </a:fld>
            <a:endParaRPr lang="ru-RU" altLang="uk-UA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>
  <p:cSld name="Заголовок, текст и 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495300" y="1600201"/>
            <a:ext cx="4375150" cy="4525963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5035550" y="1600200"/>
            <a:ext cx="4375150" cy="21859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>
          <a:xfrm>
            <a:off x="5035550" y="3938589"/>
            <a:ext cx="4375150" cy="218757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DB932F3-0B4D-45B4-8929-303010DC68C5}" type="slidenum">
              <a:rPr lang="ru-RU" altLang="uk-UA"/>
              <a:pPr>
                <a:defRPr/>
              </a:pPr>
              <a:t>‹#›</a:t>
            </a:fld>
            <a:endParaRPr lang="ru-RU" altLang="uk-UA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643F478-8E5C-4EDB-8731-8F555D9B90C9}" type="slidenum">
              <a:rPr lang="ru-RU" altLang="uk-UA"/>
              <a:pPr>
                <a:defRPr/>
              </a:pPr>
              <a:t>‹#›</a:t>
            </a:fld>
            <a:endParaRPr lang="ru-RU" altLang="uk-UA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C0163F3-C6AB-460B-8A97-584577DC735F}" type="slidenum">
              <a:rPr lang="ru-RU" altLang="uk-UA"/>
              <a:pPr>
                <a:defRPr/>
              </a:pPr>
              <a:t>‹#›</a:t>
            </a:fld>
            <a:endParaRPr lang="ru-RU" altLang="uk-UA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E593C7A-861F-446B-AFDE-9B966754CFB8}" type="slidenum">
              <a:rPr lang="ru-RU" altLang="uk-UA"/>
              <a:pPr>
                <a:defRPr/>
              </a:pPr>
              <a:t>‹#›</a:t>
            </a:fld>
            <a:endParaRPr lang="ru-RU" altLang="uk-UA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F422403-1B24-44CC-A617-C21548971754}" type="slidenum">
              <a:rPr lang="ru-RU" altLang="uk-UA"/>
              <a:pPr>
                <a:defRPr/>
              </a:pPr>
              <a:t>‹#›</a:t>
            </a:fld>
            <a:endParaRPr lang="ru-RU" altLang="uk-UA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14914F3-F0B9-4B4E-B533-45BA0C5DE8AF}" type="slidenum">
              <a:rPr lang="ru-RU" altLang="uk-UA"/>
              <a:pPr>
                <a:defRPr/>
              </a:pPr>
              <a:t>‹#›</a:t>
            </a:fld>
            <a:endParaRPr lang="ru-RU" altLang="uk-UA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2425137-8FAC-4BC5-9209-043135E34974}" type="slidenum">
              <a:rPr lang="ru-RU" altLang="uk-UA"/>
              <a:pPr>
                <a:defRPr/>
              </a:pPr>
              <a:t>‹#›</a:t>
            </a:fld>
            <a:endParaRPr lang="ru-RU" altLang="uk-UA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B6EAC65-B855-4995-A7E0-C9EF42714A21}" type="slidenum">
              <a:rPr lang="ru-RU" altLang="uk-UA"/>
              <a:pPr>
                <a:defRPr/>
              </a:pPr>
              <a:t>‹#›</a:t>
            </a:fld>
            <a:endParaRPr lang="ru-RU" altLang="uk-UA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B51118E-4745-4152-B8BC-D55D0D38F5A2}" type="slidenum">
              <a:rPr lang="ru-RU" altLang="uk-UA"/>
              <a:pPr>
                <a:defRPr/>
              </a:pPr>
              <a:t>‹#›</a:t>
            </a:fld>
            <a:endParaRPr lang="ru-RU" altLang="uk-UA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DE4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95300" y="274638"/>
            <a:ext cx="8915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uk-UA" smtClean="0"/>
              <a:t>Образец заголовка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95300" y="1600200"/>
            <a:ext cx="89154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uk-UA" smtClean="0"/>
              <a:t>Образец текста</a:t>
            </a:r>
          </a:p>
          <a:p>
            <a:pPr lvl="1"/>
            <a:r>
              <a:rPr lang="ru-RU" altLang="uk-UA" smtClean="0"/>
              <a:t>Второй уровень</a:t>
            </a:r>
          </a:p>
          <a:p>
            <a:pPr lvl="2"/>
            <a:r>
              <a:rPr lang="ru-RU" altLang="uk-UA" smtClean="0"/>
              <a:t>Третий уровень</a:t>
            </a:r>
          </a:p>
          <a:p>
            <a:pPr lvl="3"/>
            <a:r>
              <a:rPr lang="ru-RU" altLang="uk-UA" smtClean="0"/>
              <a:t>Четвертый уровень</a:t>
            </a:r>
          </a:p>
          <a:p>
            <a:pPr lvl="4"/>
            <a:r>
              <a:rPr lang="ru-RU" altLang="uk-UA" smtClean="0"/>
              <a:t>Пятый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95300" y="6245225"/>
            <a:ext cx="2311400" cy="4762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 algn="l" eaLnBrk="1" hangingPunct="1">
              <a:defRPr sz="14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384550" y="6245225"/>
            <a:ext cx="3136900" cy="4762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 algn="ctr" eaLnBrk="1" hangingPunct="1">
              <a:defRPr sz="14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99300" y="6245225"/>
            <a:ext cx="2311400" cy="4762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 algn="r" eaLnBrk="1" hangingPunct="1">
              <a:defRPr sz="1400">
                <a:latin typeface="Arial" panose="020B0604020202020204" pitchFamily="34" charset="0"/>
                <a:cs typeface="+mn-cs"/>
              </a:defRPr>
            </a:lvl1pPr>
          </a:lstStyle>
          <a:p>
            <a:pPr>
              <a:defRPr/>
            </a:pPr>
            <a:fld id="{04B5367E-58A1-445F-875B-F64178C7D686}" type="slidenum">
              <a:rPr lang="ru-RU" altLang="uk-UA"/>
              <a:pPr>
                <a:defRPr/>
              </a:pPr>
              <a:t>‹#›</a:t>
            </a:fld>
            <a:endParaRPr lang="ru-RU" altLang="uk-U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chart" Target="../charts/chart1.xml"/><Relationship Id="rId5" Type="http://schemas.openxmlformats.org/officeDocument/2006/relationships/image" Target="../media/image3.png"/><Relationship Id="rId4" Type="http://schemas.openxmlformats.org/officeDocument/2006/relationships/image" Target="../media/image2.em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FCFDFE"/>
            </a:gs>
            <a:gs pos="74001">
              <a:srgbClr val="E0F1F2"/>
            </a:gs>
            <a:gs pos="83000">
              <a:srgbClr val="E0F1F2"/>
            </a:gs>
            <a:gs pos="100000">
              <a:srgbClr val="EBF6F7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33363" y="73025"/>
            <a:ext cx="471487" cy="446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35" name="Рисунок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04850" y="139700"/>
            <a:ext cx="9136063" cy="311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436" name="Текстове поле 2"/>
          <p:cNvSpPr txBox="1">
            <a:spLocks noChangeArrowheads="1"/>
          </p:cNvSpPr>
          <p:nvPr/>
        </p:nvSpPr>
        <p:spPr bwMode="auto">
          <a:xfrm>
            <a:off x="4530725" y="455613"/>
            <a:ext cx="5310188" cy="414337"/>
          </a:xfrm>
          <a:prstGeom prst="rect">
            <a:avLst/>
          </a:prstGeom>
          <a:solidFill>
            <a:srgbClr val="A0A8BB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pPr eaLnBrk="0" hangingPunct="0">
              <a:lnSpc>
                <a:spcPct val="115000"/>
              </a:lnSpc>
              <a:spcAft>
                <a:spcPts val="1000"/>
              </a:spcAft>
            </a:pPr>
            <a:r>
              <a:rPr lang="uk-UA" altLang="uk-UA" sz="2000" b="1">
                <a:solidFill>
                  <a:srgbClr val="FFFFFF"/>
                </a:solidFill>
                <a:latin typeface="Arial Black" pitchFamily="34" charset="0"/>
                <a:ea typeface="Calibri" pitchFamily="34" charset="0"/>
                <a:cs typeface="Times New Roman" pitchFamily="18" charset="0"/>
              </a:rPr>
              <a:t>СУББАСЕЙН СЕРЕДНЬОГО ДНІПРА</a:t>
            </a:r>
            <a:endParaRPr lang="uk-UA" altLang="uk-UA" sz="1100" i="1">
              <a:latin typeface="Calibri" pitchFamily="34" charset="0"/>
              <a:ea typeface="Calibri" pitchFamily="34" charset="0"/>
              <a:cs typeface="Times New Roman" pitchFamily="18" charset="0"/>
            </a:endParaRPr>
          </a:p>
        </p:txBody>
      </p:sp>
      <p:sp>
        <p:nvSpPr>
          <p:cNvPr id="18437" name="Прямоугольник 12"/>
          <p:cNvSpPr>
            <a:spLocks noChangeArrowheads="1"/>
          </p:cNvSpPr>
          <p:nvPr/>
        </p:nvSpPr>
        <p:spPr bwMode="auto">
          <a:xfrm>
            <a:off x="190500" y="6448425"/>
            <a:ext cx="4249738" cy="33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 eaLnBrk="0" hangingPunct="0"/>
            <a:r>
              <a:rPr lang="uk-UA" sz="800" b="1"/>
              <a:t>   </a:t>
            </a:r>
            <a:endParaRPr lang="ru-RU" sz="800" b="1"/>
          </a:p>
          <a:p>
            <a:pPr eaLnBrk="0" hangingPunct="0"/>
            <a:r>
              <a:rPr lang="uk-UA" sz="800"/>
              <a:t>  </a:t>
            </a:r>
          </a:p>
        </p:txBody>
      </p:sp>
      <p:sp>
        <p:nvSpPr>
          <p:cNvPr id="18438" name="Прямоугольник 16"/>
          <p:cNvSpPr>
            <a:spLocks noChangeArrowheads="1"/>
          </p:cNvSpPr>
          <p:nvPr/>
        </p:nvSpPr>
        <p:spPr bwMode="auto">
          <a:xfrm>
            <a:off x="233362" y="2847975"/>
            <a:ext cx="4791645" cy="2939266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eaLnBrk="0" hangingPunct="0"/>
            <a:r>
              <a:rPr lang="uk-UA" sz="800" b="1" dirty="0"/>
              <a:t>Органічні</a:t>
            </a:r>
            <a:r>
              <a:rPr lang="ru-RU" sz="800" b="1" dirty="0"/>
              <a:t> </a:t>
            </a:r>
            <a:r>
              <a:rPr lang="ru-RU" sz="800" b="1" dirty="0" err="1"/>
              <a:t>показники</a:t>
            </a:r>
            <a:endParaRPr lang="ru-RU" sz="800" b="1" dirty="0"/>
          </a:p>
          <a:p>
            <a:pPr eaLnBrk="0" hangingPunct="0"/>
            <a:r>
              <a:rPr lang="uk-UA" sz="800" b="1" dirty="0"/>
              <a:t>БСК (норма – 3 </a:t>
            </a:r>
            <a:r>
              <a:rPr lang="ru-RU" sz="800" b="1" dirty="0"/>
              <a:t>мг</a:t>
            </a:r>
            <a:r>
              <a:rPr lang="uk-UA" sz="800" b="1" dirty="0"/>
              <a:t>О</a:t>
            </a:r>
            <a:r>
              <a:rPr lang="uk-UA" sz="800" b="1" baseline="-25000" dirty="0"/>
              <a:t>2</a:t>
            </a:r>
            <a:r>
              <a:rPr lang="uk-UA" sz="800" b="1" dirty="0"/>
              <a:t>/дм</a:t>
            </a:r>
            <a:r>
              <a:rPr lang="uk-UA" sz="800" b="1" baseline="30000" dirty="0"/>
              <a:t>3</a:t>
            </a:r>
            <a:r>
              <a:rPr lang="ru-RU" sz="800" dirty="0"/>
              <a:t>)</a:t>
            </a:r>
            <a:r>
              <a:rPr lang="uk-UA" sz="800" dirty="0"/>
              <a:t>:</a:t>
            </a:r>
          </a:p>
          <a:p>
            <a:pPr eaLnBrk="0" hangingPunct="0">
              <a:buFont typeface="Arial" charset="0"/>
              <a:buChar char="•"/>
            </a:pPr>
            <a:r>
              <a:rPr lang="uk-UA" sz="800" dirty="0"/>
              <a:t>мінімальне значення – </a:t>
            </a:r>
            <a:r>
              <a:rPr lang="ru-RU" sz="800" dirty="0" smtClean="0"/>
              <a:t>2,16</a:t>
            </a:r>
            <a:r>
              <a:rPr lang="uk-UA" sz="800" dirty="0" smtClean="0"/>
              <a:t> </a:t>
            </a:r>
            <a:r>
              <a:rPr lang="uk-UA" sz="800" dirty="0"/>
              <a:t>мгО</a:t>
            </a:r>
            <a:r>
              <a:rPr lang="uk-UA" sz="800" baseline="-25000" dirty="0">
                <a:solidFill>
                  <a:srgbClr val="000000"/>
                </a:solidFill>
              </a:rPr>
              <a:t>2</a:t>
            </a:r>
            <a:r>
              <a:rPr lang="uk-UA" sz="800" dirty="0">
                <a:solidFill>
                  <a:srgbClr val="000000"/>
                </a:solidFill>
              </a:rPr>
              <a:t>/дм</a:t>
            </a:r>
            <a:r>
              <a:rPr lang="uk-UA" sz="800" baseline="30000" dirty="0">
                <a:solidFill>
                  <a:srgbClr val="000000"/>
                </a:solidFill>
              </a:rPr>
              <a:t>3 </a:t>
            </a:r>
            <a:r>
              <a:rPr lang="ru-RU" sz="800" dirty="0"/>
              <a:t>      </a:t>
            </a:r>
          </a:p>
          <a:p>
            <a:pPr eaLnBrk="0" hangingPunct="0">
              <a:buFont typeface="Arial" charset="0"/>
              <a:buChar char="•"/>
            </a:pPr>
            <a:r>
              <a:rPr lang="uk-UA" sz="800" dirty="0"/>
              <a:t>максимальне значення - зафіксовано </a:t>
            </a:r>
            <a:r>
              <a:rPr lang="uk-UA" sz="800" b="1" dirty="0"/>
              <a:t>перевищення:</a:t>
            </a:r>
          </a:p>
          <a:p>
            <a:pPr eaLnBrk="0" hangingPunct="0">
              <a:buFontTx/>
              <a:buChar char="-"/>
            </a:pPr>
            <a:r>
              <a:rPr lang="uk-UA" sz="800" dirty="0" smtClean="0"/>
              <a:t>3,88 </a:t>
            </a:r>
            <a:r>
              <a:rPr lang="uk-UA" sz="800" dirty="0"/>
              <a:t>мгО</a:t>
            </a:r>
            <a:r>
              <a:rPr lang="uk-UA" sz="800" baseline="-25000" dirty="0">
                <a:solidFill>
                  <a:srgbClr val="000000"/>
                </a:solidFill>
              </a:rPr>
              <a:t>2</a:t>
            </a:r>
            <a:r>
              <a:rPr lang="uk-UA" sz="800" dirty="0"/>
              <a:t>/дм</a:t>
            </a:r>
            <a:r>
              <a:rPr lang="uk-UA" sz="800" baseline="30000" dirty="0"/>
              <a:t>3  </a:t>
            </a:r>
            <a:r>
              <a:rPr lang="uk-UA" sz="800" dirty="0">
                <a:solidFill>
                  <a:srgbClr val="000000"/>
                </a:solidFill>
              </a:rPr>
              <a:t>р.</a:t>
            </a:r>
            <a:r>
              <a:rPr lang="ru-RU" sz="800" dirty="0"/>
              <a:t> Дніпро,</a:t>
            </a:r>
            <a:r>
              <a:rPr lang="en-US" sz="800" dirty="0"/>
              <a:t> </a:t>
            </a:r>
            <a:r>
              <a:rPr lang="ru-RU" sz="800" dirty="0"/>
              <a:t>594 км, с. </a:t>
            </a:r>
            <a:r>
              <a:rPr lang="ru-RU" sz="800" dirty="0" err="1"/>
              <a:t>Пронозівка</a:t>
            </a:r>
            <a:r>
              <a:rPr lang="ru-RU" sz="800" dirty="0"/>
              <a:t>, н/с </a:t>
            </a:r>
            <a:r>
              <a:rPr lang="ru-RU" sz="800" dirty="0" err="1"/>
              <a:t>Градизької</a:t>
            </a:r>
            <a:r>
              <a:rPr lang="ru-RU" sz="800" dirty="0"/>
              <a:t> з/с</a:t>
            </a:r>
            <a:r>
              <a:rPr lang="ru-RU" sz="800" dirty="0" smtClean="0"/>
              <a:t>;</a:t>
            </a:r>
          </a:p>
          <a:p>
            <a:pPr eaLnBrk="0" hangingPunct="0">
              <a:buFontTx/>
              <a:buChar char="-"/>
            </a:pPr>
            <a:r>
              <a:rPr lang="uk-UA" sz="800" dirty="0" smtClean="0"/>
              <a:t>3,20 </a:t>
            </a:r>
            <a:r>
              <a:rPr lang="uk-UA" sz="800" dirty="0"/>
              <a:t>мгО</a:t>
            </a:r>
            <a:r>
              <a:rPr lang="uk-UA" sz="800" baseline="-25000" dirty="0">
                <a:solidFill>
                  <a:srgbClr val="000000"/>
                </a:solidFill>
              </a:rPr>
              <a:t>2</a:t>
            </a:r>
            <a:r>
              <a:rPr lang="uk-UA" sz="800" dirty="0"/>
              <a:t>/дм</a:t>
            </a:r>
            <a:r>
              <a:rPr lang="uk-UA" sz="800" baseline="30000" dirty="0"/>
              <a:t>3</a:t>
            </a:r>
            <a:r>
              <a:rPr lang="uk-UA" sz="800" dirty="0"/>
              <a:t>  </a:t>
            </a:r>
            <a:r>
              <a:rPr lang="uk-UA" sz="800" dirty="0">
                <a:solidFill>
                  <a:srgbClr val="000000"/>
                </a:solidFill>
              </a:rPr>
              <a:t>р. </a:t>
            </a:r>
            <a:r>
              <a:rPr lang="ru-RU" sz="800" dirty="0"/>
              <a:t>Дніпро,</a:t>
            </a:r>
            <a:r>
              <a:rPr lang="en-US" sz="800" dirty="0"/>
              <a:t> </a:t>
            </a:r>
            <a:r>
              <a:rPr lang="ru-RU" sz="800" dirty="0"/>
              <a:t>580 км, </a:t>
            </a:r>
            <a:r>
              <a:rPr lang="ru-RU" sz="800" dirty="0" err="1"/>
              <a:t>правий</a:t>
            </a:r>
            <a:r>
              <a:rPr lang="ru-RU" sz="800" dirty="0"/>
              <a:t> берег, </a:t>
            </a:r>
            <a:r>
              <a:rPr lang="ru-RU" sz="800" dirty="0" err="1"/>
              <a:t>питний</a:t>
            </a:r>
            <a:r>
              <a:rPr lang="ru-RU" sz="800" dirty="0"/>
              <a:t> в/з м. </a:t>
            </a:r>
            <a:r>
              <a:rPr lang="ru-RU" sz="800" dirty="0" err="1" smtClean="0"/>
              <a:t>Світловодськ</a:t>
            </a:r>
            <a:endParaRPr lang="ru-RU" sz="800" dirty="0" smtClean="0"/>
          </a:p>
          <a:p>
            <a:pPr lvl="0" eaLnBrk="0" hangingPunct="0"/>
            <a:r>
              <a:rPr lang="uk-UA" sz="800" dirty="0" smtClean="0">
                <a:solidFill>
                  <a:srgbClr val="000000"/>
                </a:solidFill>
              </a:rPr>
              <a:t>-</a:t>
            </a:r>
            <a:r>
              <a:rPr lang="uk-UA" sz="800" dirty="0" smtClean="0">
                <a:solidFill>
                  <a:srgbClr val="000000"/>
                </a:solidFill>
              </a:rPr>
              <a:t>3,64 </a:t>
            </a:r>
            <a:r>
              <a:rPr lang="uk-UA" sz="800" dirty="0">
                <a:solidFill>
                  <a:srgbClr val="000000"/>
                </a:solidFill>
              </a:rPr>
              <a:t>мгО</a:t>
            </a:r>
            <a:r>
              <a:rPr lang="uk-UA" sz="800" baseline="-25000" dirty="0">
                <a:solidFill>
                  <a:srgbClr val="000000"/>
                </a:solidFill>
              </a:rPr>
              <a:t>2</a:t>
            </a:r>
            <a:r>
              <a:rPr lang="uk-UA" sz="800" dirty="0">
                <a:solidFill>
                  <a:srgbClr val="000000"/>
                </a:solidFill>
              </a:rPr>
              <a:t>/дм</a:t>
            </a:r>
            <a:r>
              <a:rPr lang="uk-UA" sz="800" baseline="30000" dirty="0">
                <a:solidFill>
                  <a:srgbClr val="000000"/>
                </a:solidFill>
              </a:rPr>
              <a:t>3</a:t>
            </a:r>
            <a:r>
              <a:rPr lang="uk-UA" sz="800" dirty="0">
                <a:solidFill>
                  <a:srgbClr val="000000"/>
                </a:solidFill>
              </a:rPr>
              <a:t>  р. </a:t>
            </a:r>
            <a:r>
              <a:rPr lang="ru-RU" sz="800" dirty="0">
                <a:solidFill>
                  <a:srgbClr val="000000"/>
                </a:solidFill>
              </a:rPr>
              <a:t>Дніпро,</a:t>
            </a:r>
            <a:r>
              <a:rPr lang="en-US" sz="800" dirty="0">
                <a:solidFill>
                  <a:srgbClr val="000000"/>
                </a:solidFill>
              </a:rPr>
              <a:t> </a:t>
            </a:r>
            <a:r>
              <a:rPr lang="ru-RU" sz="800" dirty="0">
                <a:solidFill>
                  <a:srgbClr val="000000"/>
                </a:solidFill>
              </a:rPr>
              <a:t>580 км, </a:t>
            </a:r>
            <a:r>
              <a:rPr lang="ru-RU" sz="800" dirty="0" err="1">
                <a:solidFill>
                  <a:srgbClr val="000000"/>
                </a:solidFill>
              </a:rPr>
              <a:t>Власівський</a:t>
            </a:r>
            <a:r>
              <a:rPr lang="ru-RU" sz="800" dirty="0">
                <a:solidFill>
                  <a:srgbClr val="000000"/>
                </a:solidFill>
              </a:rPr>
              <a:t> </a:t>
            </a:r>
            <a:r>
              <a:rPr lang="ru-RU" sz="800" dirty="0" err="1">
                <a:solidFill>
                  <a:srgbClr val="000000"/>
                </a:solidFill>
              </a:rPr>
              <a:t>водозабір</a:t>
            </a:r>
            <a:r>
              <a:rPr lang="ru-RU" sz="800" dirty="0">
                <a:solidFill>
                  <a:srgbClr val="000000"/>
                </a:solidFill>
              </a:rPr>
              <a:t> КП " </a:t>
            </a:r>
            <a:r>
              <a:rPr lang="ru-RU" sz="800" dirty="0" err="1" smtClean="0">
                <a:solidFill>
                  <a:srgbClr val="000000"/>
                </a:solidFill>
              </a:rPr>
              <a:t>Кременчукводоканал</a:t>
            </a:r>
            <a:endParaRPr lang="ru-RU" sz="800" dirty="0" smtClean="0"/>
          </a:p>
          <a:p>
            <a:pPr eaLnBrk="0" hangingPunct="0">
              <a:buFontTx/>
              <a:buChar char="-"/>
            </a:pPr>
            <a:r>
              <a:rPr lang="uk-UA" altLang="en-US" sz="800" dirty="0" smtClean="0"/>
              <a:t>3,52 </a:t>
            </a:r>
            <a:r>
              <a:rPr lang="uk-UA" altLang="en-US" sz="800" dirty="0"/>
              <a:t>мг</a:t>
            </a:r>
            <a:r>
              <a:rPr lang="uk-UA" sz="800" dirty="0"/>
              <a:t>О</a:t>
            </a:r>
            <a:r>
              <a:rPr lang="uk-UA" sz="800" baseline="-25000" dirty="0">
                <a:solidFill>
                  <a:srgbClr val="000000"/>
                </a:solidFill>
              </a:rPr>
              <a:t>2</a:t>
            </a:r>
            <a:r>
              <a:rPr lang="uk-UA" altLang="en-US" sz="800" dirty="0"/>
              <a:t>/дм</a:t>
            </a:r>
            <a:r>
              <a:rPr lang="uk-UA" altLang="en-US" sz="800" baseline="30000" dirty="0"/>
              <a:t>3</a:t>
            </a:r>
            <a:r>
              <a:rPr lang="uk-UA" altLang="en-US" sz="800" dirty="0"/>
              <a:t>  р.Дніпро, 550 км Горішні плавні, </a:t>
            </a:r>
            <a:r>
              <a:rPr lang="uk-UA" altLang="en-US" sz="800" dirty="0" smtClean="0"/>
              <a:t>водозабір</a:t>
            </a:r>
          </a:p>
          <a:p>
            <a:pPr eaLnBrk="0" hangingPunct="0"/>
            <a:r>
              <a:rPr lang="uk-UA" altLang="en-US" sz="800" dirty="0"/>
              <a:t>-</a:t>
            </a:r>
            <a:r>
              <a:rPr lang="uk-UA" altLang="en-US" sz="800" dirty="0" smtClean="0"/>
              <a:t>3,51 </a:t>
            </a:r>
            <a:r>
              <a:rPr lang="uk-UA" altLang="en-US" sz="800" dirty="0"/>
              <a:t>мг</a:t>
            </a:r>
            <a:r>
              <a:rPr lang="uk-UA" sz="800" dirty="0"/>
              <a:t>О</a:t>
            </a:r>
            <a:r>
              <a:rPr lang="uk-UA" sz="800" baseline="-25000" dirty="0">
                <a:solidFill>
                  <a:srgbClr val="000000"/>
                </a:solidFill>
              </a:rPr>
              <a:t>2</a:t>
            </a:r>
            <a:r>
              <a:rPr lang="uk-UA" altLang="en-US" sz="800" dirty="0"/>
              <a:t>/дм</a:t>
            </a:r>
            <a:r>
              <a:rPr lang="uk-UA" altLang="en-US" sz="800" baseline="30000" dirty="0"/>
              <a:t>3</a:t>
            </a:r>
            <a:r>
              <a:rPr lang="uk-UA" altLang="en-US" sz="800" dirty="0"/>
              <a:t>  </a:t>
            </a:r>
            <a:r>
              <a:rPr lang="ru-RU" sz="800" dirty="0"/>
              <a:t>р. Дніпро, 476 км, м. </a:t>
            </a:r>
            <a:r>
              <a:rPr lang="ru-RU" sz="800" dirty="0" err="1"/>
              <a:t>Верхньодніпровськ</a:t>
            </a:r>
            <a:r>
              <a:rPr lang="ru-RU" sz="800" dirty="0"/>
              <a:t>, </a:t>
            </a:r>
            <a:r>
              <a:rPr lang="ru-RU" sz="800" dirty="0" err="1"/>
              <a:t>питний</a:t>
            </a:r>
            <a:r>
              <a:rPr lang="ru-RU" sz="800" dirty="0"/>
              <a:t> в/з</a:t>
            </a:r>
          </a:p>
          <a:p>
            <a:pPr eaLnBrk="0" hangingPunct="0"/>
            <a:r>
              <a:rPr lang="uk-UA" altLang="en-US" sz="800" dirty="0"/>
              <a:t>-</a:t>
            </a:r>
            <a:r>
              <a:rPr lang="uk-UA" altLang="en-US" sz="800" dirty="0" smtClean="0"/>
              <a:t>3,54 </a:t>
            </a:r>
            <a:r>
              <a:rPr lang="uk-UA" altLang="en-US" sz="800" dirty="0"/>
              <a:t>мг</a:t>
            </a:r>
            <a:r>
              <a:rPr lang="uk-UA" sz="800" dirty="0"/>
              <a:t>О</a:t>
            </a:r>
            <a:r>
              <a:rPr lang="uk-UA" sz="800" baseline="-25000" dirty="0">
                <a:solidFill>
                  <a:srgbClr val="000000"/>
                </a:solidFill>
              </a:rPr>
              <a:t>2</a:t>
            </a:r>
            <a:r>
              <a:rPr lang="uk-UA" altLang="en-US" sz="800" dirty="0"/>
              <a:t>/дм</a:t>
            </a:r>
            <a:r>
              <a:rPr lang="uk-UA" altLang="en-US" sz="800" baseline="30000" dirty="0"/>
              <a:t>3</a:t>
            </a:r>
            <a:r>
              <a:rPr lang="uk-UA" altLang="en-US" sz="800" dirty="0"/>
              <a:t>  </a:t>
            </a:r>
            <a:r>
              <a:rPr lang="ru-RU" sz="800" dirty="0"/>
              <a:t>р. Дніпро, 462 км, </a:t>
            </a:r>
            <a:r>
              <a:rPr lang="ru-RU" sz="800" dirty="0" err="1"/>
              <a:t>смт</a:t>
            </a:r>
            <a:r>
              <a:rPr lang="ru-RU" sz="800" dirty="0"/>
              <a:t> </a:t>
            </a:r>
            <a:r>
              <a:rPr lang="ru-RU" sz="800" dirty="0" err="1"/>
              <a:t>Аули</a:t>
            </a:r>
            <a:r>
              <a:rPr lang="ru-RU" sz="800" dirty="0"/>
              <a:t>, </a:t>
            </a:r>
            <a:r>
              <a:rPr lang="ru-RU" sz="800" dirty="0" err="1"/>
              <a:t>питний</a:t>
            </a:r>
            <a:r>
              <a:rPr lang="ru-RU" sz="800" dirty="0"/>
              <a:t> в/з м. Дніпро та </a:t>
            </a:r>
            <a:r>
              <a:rPr lang="ru-RU" sz="800" dirty="0" err="1"/>
              <a:t>Кам'янське</a:t>
            </a:r>
            <a:r>
              <a:rPr lang="ru-RU" sz="800" dirty="0" smtClean="0"/>
              <a:t>;</a:t>
            </a:r>
            <a:endParaRPr lang="uk-UA" altLang="en-US" sz="800" dirty="0"/>
          </a:p>
          <a:p>
            <a:pPr eaLnBrk="0" hangingPunct="0">
              <a:buFontTx/>
              <a:buChar char="-"/>
            </a:pPr>
            <a:r>
              <a:rPr lang="uk-UA" sz="800" dirty="0" smtClean="0"/>
              <a:t>3,36 </a:t>
            </a:r>
            <a:r>
              <a:rPr lang="uk-UA" sz="800" dirty="0"/>
              <a:t>мгО</a:t>
            </a:r>
            <a:r>
              <a:rPr lang="uk-UA" sz="800" baseline="-25000" dirty="0">
                <a:solidFill>
                  <a:srgbClr val="000000"/>
                </a:solidFill>
              </a:rPr>
              <a:t>2</a:t>
            </a:r>
            <a:r>
              <a:rPr lang="uk-UA" sz="800" dirty="0"/>
              <a:t>/дм</a:t>
            </a:r>
            <a:r>
              <a:rPr lang="uk-UA" sz="800" baseline="30000" dirty="0"/>
              <a:t>3 </a:t>
            </a:r>
            <a:r>
              <a:rPr lang="uk-UA" sz="800" dirty="0"/>
              <a:t> </a:t>
            </a:r>
            <a:r>
              <a:rPr lang="ru-RU" sz="800" dirty="0" err="1"/>
              <a:t>р.Тетерів</a:t>
            </a:r>
            <a:r>
              <a:rPr lang="ru-RU" sz="800" dirty="0"/>
              <a:t>, 274 км, </a:t>
            </a:r>
            <a:r>
              <a:rPr lang="ru-RU" sz="800" dirty="0" err="1"/>
              <a:t>питний</a:t>
            </a:r>
            <a:r>
              <a:rPr lang="ru-RU" sz="800" dirty="0"/>
              <a:t> в/з </a:t>
            </a:r>
            <a:r>
              <a:rPr lang="ru-RU" sz="800" dirty="0" err="1"/>
              <a:t>м.Житомир</a:t>
            </a:r>
            <a:endParaRPr lang="ru-RU" sz="800" dirty="0"/>
          </a:p>
          <a:p>
            <a:pPr eaLnBrk="0" hangingPunct="0">
              <a:buFontTx/>
              <a:buChar char="-"/>
            </a:pPr>
            <a:r>
              <a:rPr lang="uk-UA" sz="800" dirty="0" smtClean="0"/>
              <a:t>3,24 </a:t>
            </a:r>
            <a:r>
              <a:rPr lang="uk-UA" sz="800" dirty="0"/>
              <a:t>мгО</a:t>
            </a:r>
            <a:r>
              <a:rPr lang="uk-UA" sz="800" baseline="-25000" dirty="0">
                <a:solidFill>
                  <a:srgbClr val="000000"/>
                </a:solidFill>
              </a:rPr>
              <a:t>2</a:t>
            </a:r>
            <a:r>
              <a:rPr lang="uk-UA" sz="800" dirty="0"/>
              <a:t>/дм</a:t>
            </a:r>
            <a:r>
              <a:rPr lang="uk-UA" sz="800" baseline="30000" dirty="0"/>
              <a:t>3</a:t>
            </a:r>
            <a:r>
              <a:rPr lang="ru-RU" sz="800" dirty="0"/>
              <a:t> </a:t>
            </a:r>
            <a:r>
              <a:rPr lang="uk-UA" sz="800" dirty="0"/>
              <a:t> </a:t>
            </a:r>
            <a:r>
              <a:rPr lang="ru-RU" sz="800" dirty="0" err="1"/>
              <a:t>р.Тетерів</a:t>
            </a:r>
            <a:r>
              <a:rPr lang="ru-RU" sz="800" dirty="0"/>
              <a:t>, 259 км, </a:t>
            </a:r>
            <a:r>
              <a:rPr lang="ru-RU" sz="800" dirty="0" err="1"/>
              <a:t>питний</a:t>
            </a:r>
            <a:r>
              <a:rPr lang="ru-RU" sz="800" dirty="0"/>
              <a:t> в/з </a:t>
            </a:r>
            <a:r>
              <a:rPr lang="ru-RU" sz="800" dirty="0" err="1"/>
              <a:t>м.Житомир</a:t>
            </a:r>
            <a:endParaRPr lang="ru-RU" sz="800" dirty="0"/>
          </a:p>
          <a:p>
            <a:pPr eaLnBrk="0" hangingPunct="0">
              <a:buFontTx/>
              <a:buChar char="-"/>
            </a:pPr>
            <a:r>
              <a:rPr lang="uk-UA" sz="800" dirty="0" smtClean="0">
                <a:solidFill>
                  <a:srgbClr val="000000"/>
                </a:solidFill>
              </a:rPr>
              <a:t>4,49 </a:t>
            </a:r>
            <a:r>
              <a:rPr lang="uk-UA" sz="800" dirty="0">
                <a:solidFill>
                  <a:srgbClr val="000000"/>
                </a:solidFill>
              </a:rPr>
              <a:t>мгО</a:t>
            </a:r>
            <a:r>
              <a:rPr lang="uk-UA" sz="800" baseline="-25000" dirty="0">
                <a:solidFill>
                  <a:srgbClr val="000000"/>
                </a:solidFill>
              </a:rPr>
              <a:t>2</a:t>
            </a:r>
            <a:r>
              <a:rPr lang="uk-UA" sz="800" dirty="0">
                <a:solidFill>
                  <a:srgbClr val="000000"/>
                </a:solidFill>
              </a:rPr>
              <a:t>/дм</a:t>
            </a:r>
            <a:r>
              <a:rPr lang="uk-UA" sz="800" baseline="30000" dirty="0">
                <a:solidFill>
                  <a:srgbClr val="000000"/>
                </a:solidFill>
              </a:rPr>
              <a:t>3 </a:t>
            </a:r>
            <a:r>
              <a:rPr lang="ru-RU" sz="800" dirty="0">
                <a:solidFill>
                  <a:srgbClr val="000000"/>
                </a:solidFill>
              </a:rPr>
              <a:t> </a:t>
            </a:r>
            <a:r>
              <a:rPr lang="ru-RU" sz="800" dirty="0" err="1">
                <a:solidFill>
                  <a:srgbClr val="000000"/>
                </a:solidFill>
              </a:rPr>
              <a:t>р.Гнилоп</a:t>
            </a:r>
            <a:r>
              <a:rPr lang="en-US" sz="800" dirty="0">
                <a:solidFill>
                  <a:srgbClr val="000000"/>
                </a:solidFill>
              </a:rPr>
              <a:t>’</a:t>
            </a:r>
            <a:r>
              <a:rPr lang="uk-UA" sz="800" dirty="0">
                <a:solidFill>
                  <a:srgbClr val="000000"/>
                </a:solidFill>
              </a:rPr>
              <a:t>ять</a:t>
            </a:r>
            <a:r>
              <a:rPr lang="ru-RU" sz="800" dirty="0">
                <a:solidFill>
                  <a:srgbClr val="000000"/>
                </a:solidFill>
              </a:rPr>
              <a:t>, </a:t>
            </a:r>
            <a:r>
              <a:rPr lang="ru-RU" sz="800" dirty="0" err="1">
                <a:solidFill>
                  <a:srgbClr val="000000"/>
                </a:solidFill>
              </a:rPr>
              <a:t>Бердичівське</a:t>
            </a:r>
            <a:r>
              <a:rPr lang="ru-RU" sz="800" dirty="0">
                <a:solidFill>
                  <a:srgbClr val="000000"/>
                </a:solidFill>
              </a:rPr>
              <a:t> </a:t>
            </a:r>
            <a:r>
              <a:rPr lang="ru-RU" sz="800" dirty="0" err="1">
                <a:solidFill>
                  <a:srgbClr val="000000"/>
                </a:solidFill>
              </a:rPr>
              <a:t>вдсх</a:t>
            </a:r>
            <a:r>
              <a:rPr lang="ru-RU" sz="800" dirty="0">
                <a:solidFill>
                  <a:srgbClr val="000000"/>
                </a:solidFill>
              </a:rPr>
              <a:t>.,  59 км, </a:t>
            </a:r>
            <a:r>
              <a:rPr lang="ru-RU" sz="800" dirty="0" err="1">
                <a:solidFill>
                  <a:srgbClr val="000000"/>
                </a:solidFill>
              </a:rPr>
              <a:t>питний</a:t>
            </a:r>
            <a:r>
              <a:rPr lang="ru-RU" sz="800" dirty="0">
                <a:solidFill>
                  <a:srgbClr val="000000"/>
                </a:solidFill>
              </a:rPr>
              <a:t> в/з </a:t>
            </a:r>
            <a:r>
              <a:rPr lang="ru-RU" sz="800" dirty="0" err="1" smtClean="0">
                <a:solidFill>
                  <a:srgbClr val="000000"/>
                </a:solidFill>
              </a:rPr>
              <a:t>м.Бердичів</a:t>
            </a:r>
            <a:endParaRPr lang="ru-RU" sz="800" dirty="0" smtClean="0">
              <a:solidFill>
                <a:srgbClr val="000000"/>
              </a:solidFill>
            </a:endParaRPr>
          </a:p>
          <a:p>
            <a:pPr eaLnBrk="0" hangingPunct="0"/>
            <a:r>
              <a:rPr lang="uk-UA" sz="800" dirty="0" smtClean="0">
                <a:solidFill>
                  <a:srgbClr val="000000"/>
                </a:solidFill>
              </a:rPr>
              <a:t>-3,08 </a:t>
            </a:r>
            <a:r>
              <a:rPr lang="uk-UA" sz="800" dirty="0">
                <a:solidFill>
                  <a:srgbClr val="000000"/>
                </a:solidFill>
              </a:rPr>
              <a:t>мгО</a:t>
            </a:r>
            <a:r>
              <a:rPr lang="uk-UA" sz="800" baseline="-25000" dirty="0">
                <a:solidFill>
                  <a:srgbClr val="000000"/>
                </a:solidFill>
              </a:rPr>
              <a:t>2</a:t>
            </a:r>
            <a:r>
              <a:rPr lang="uk-UA" sz="800" dirty="0">
                <a:solidFill>
                  <a:srgbClr val="000000"/>
                </a:solidFill>
              </a:rPr>
              <a:t>/дм</a:t>
            </a:r>
            <a:r>
              <a:rPr lang="uk-UA" sz="800" baseline="30000" dirty="0">
                <a:solidFill>
                  <a:srgbClr val="000000"/>
                </a:solidFill>
              </a:rPr>
              <a:t>3 </a:t>
            </a:r>
            <a:r>
              <a:rPr lang="ru-RU" sz="800" dirty="0">
                <a:solidFill>
                  <a:srgbClr val="000000"/>
                </a:solidFill>
              </a:rPr>
              <a:t> </a:t>
            </a:r>
            <a:r>
              <a:rPr lang="uk-UA" sz="800" dirty="0"/>
              <a:t>р. </a:t>
            </a:r>
            <a:r>
              <a:rPr lang="uk-UA" sz="800" dirty="0" err="1"/>
              <a:t>Ірша</a:t>
            </a:r>
            <a:r>
              <a:rPr lang="uk-UA" sz="800" dirty="0"/>
              <a:t>, </a:t>
            </a:r>
            <a:r>
              <a:rPr lang="ru-RU" sz="800" dirty="0"/>
              <a:t>93 км, </a:t>
            </a:r>
            <a:r>
              <a:rPr lang="ru-RU" sz="800" dirty="0" err="1"/>
              <a:t>Іршанське</a:t>
            </a:r>
            <a:r>
              <a:rPr lang="ru-RU" sz="800" dirty="0"/>
              <a:t> ; </a:t>
            </a:r>
            <a:r>
              <a:rPr lang="ru-RU" sz="800" dirty="0" err="1"/>
              <a:t>вдсх</a:t>
            </a:r>
            <a:r>
              <a:rPr lang="ru-RU" sz="800" dirty="0"/>
              <a:t>, в/</a:t>
            </a:r>
            <a:r>
              <a:rPr lang="ru-RU" sz="800" dirty="0" err="1"/>
              <a:t>б'єф</a:t>
            </a:r>
            <a:r>
              <a:rPr lang="ru-RU" sz="800" dirty="0"/>
              <a:t> </a:t>
            </a:r>
            <a:r>
              <a:rPr lang="ru-RU" sz="800" dirty="0" err="1"/>
              <a:t>питний</a:t>
            </a:r>
            <a:r>
              <a:rPr lang="ru-RU" sz="800" dirty="0"/>
              <a:t> в/з </a:t>
            </a:r>
            <a:r>
              <a:rPr lang="ru-RU" sz="800" dirty="0" err="1"/>
              <a:t>смт.Нова</a:t>
            </a:r>
            <a:r>
              <a:rPr lang="ru-RU" sz="800" dirty="0"/>
              <a:t> Борова</a:t>
            </a:r>
            <a:r>
              <a:rPr lang="uk-UA" sz="800" dirty="0"/>
              <a:t>;</a:t>
            </a:r>
          </a:p>
          <a:p>
            <a:pPr eaLnBrk="0" hangingPunct="0">
              <a:buFontTx/>
              <a:buChar char="-"/>
            </a:pPr>
            <a:r>
              <a:rPr lang="uk-UA" sz="800" dirty="0" smtClean="0">
                <a:solidFill>
                  <a:srgbClr val="000000"/>
                </a:solidFill>
              </a:rPr>
              <a:t>3,05 мгО</a:t>
            </a:r>
            <a:r>
              <a:rPr lang="uk-UA" sz="800" baseline="-25000" dirty="0" smtClean="0">
                <a:solidFill>
                  <a:srgbClr val="000000"/>
                </a:solidFill>
              </a:rPr>
              <a:t>2</a:t>
            </a:r>
            <a:r>
              <a:rPr lang="uk-UA" sz="800" dirty="0" smtClean="0">
                <a:solidFill>
                  <a:srgbClr val="000000"/>
                </a:solidFill>
              </a:rPr>
              <a:t>/дм</a:t>
            </a:r>
            <a:r>
              <a:rPr lang="uk-UA" sz="800" baseline="30000" dirty="0" smtClean="0">
                <a:solidFill>
                  <a:srgbClr val="000000"/>
                </a:solidFill>
              </a:rPr>
              <a:t>3</a:t>
            </a:r>
            <a:r>
              <a:rPr lang="uk-UA" sz="800" dirty="0" smtClean="0"/>
              <a:t>р</a:t>
            </a:r>
            <a:r>
              <a:rPr lang="uk-UA" sz="800" dirty="0"/>
              <a:t>. </a:t>
            </a:r>
            <a:r>
              <a:rPr lang="uk-UA" sz="800" dirty="0" err="1"/>
              <a:t>Ірша</a:t>
            </a:r>
            <a:r>
              <a:rPr lang="uk-UA" sz="800" dirty="0"/>
              <a:t>,</a:t>
            </a:r>
            <a:r>
              <a:rPr lang="uk-UA" sz="800" baseline="30000" dirty="0"/>
              <a:t> </a:t>
            </a:r>
            <a:r>
              <a:rPr lang="ru-RU" sz="800" dirty="0"/>
              <a:t>31 км, </a:t>
            </a:r>
            <a:r>
              <a:rPr lang="ru-RU" sz="800" dirty="0" err="1"/>
              <a:t>Малинське</a:t>
            </a:r>
            <a:r>
              <a:rPr lang="ru-RU" sz="800" dirty="0"/>
              <a:t> </a:t>
            </a:r>
            <a:r>
              <a:rPr lang="ru-RU" sz="800" dirty="0" err="1"/>
              <a:t>вдсх</a:t>
            </a:r>
            <a:r>
              <a:rPr lang="ru-RU" sz="800" dirty="0"/>
              <a:t>., </a:t>
            </a:r>
            <a:r>
              <a:rPr lang="ru-RU" sz="800" dirty="0" err="1"/>
              <a:t>питний</a:t>
            </a:r>
            <a:r>
              <a:rPr lang="ru-RU" sz="800" dirty="0"/>
              <a:t> в/з </a:t>
            </a:r>
            <a:r>
              <a:rPr lang="ru-RU" sz="800" dirty="0" err="1" smtClean="0"/>
              <a:t>м.Малин</a:t>
            </a:r>
            <a:endParaRPr lang="ru-RU" sz="800" dirty="0">
              <a:solidFill>
                <a:srgbClr val="000000"/>
              </a:solidFill>
            </a:endParaRPr>
          </a:p>
          <a:p>
            <a:pPr eaLnBrk="0" hangingPunct="0">
              <a:buFontTx/>
              <a:buChar char="-"/>
            </a:pPr>
            <a:r>
              <a:rPr lang="uk-UA" sz="800" dirty="0" smtClean="0">
                <a:solidFill>
                  <a:srgbClr val="000000"/>
                </a:solidFill>
              </a:rPr>
              <a:t>3,28 </a:t>
            </a:r>
            <a:r>
              <a:rPr lang="uk-UA" sz="800" dirty="0">
                <a:solidFill>
                  <a:srgbClr val="000000"/>
                </a:solidFill>
              </a:rPr>
              <a:t>мгО</a:t>
            </a:r>
            <a:r>
              <a:rPr lang="uk-UA" sz="800" baseline="-25000" dirty="0">
                <a:solidFill>
                  <a:srgbClr val="000000"/>
                </a:solidFill>
              </a:rPr>
              <a:t>2</a:t>
            </a:r>
            <a:r>
              <a:rPr lang="uk-UA" sz="800" dirty="0">
                <a:solidFill>
                  <a:srgbClr val="000000"/>
                </a:solidFill>
              </a:rPr>
              <a:t>/дм</a:t>
            </a:r>
            <a:r>
              <a:rPr lang="uk-UA" sz="800" baseline="30000" dirty="0">
                <a:solidFill>
                  <a:srgbClr val="000000"/>
                </a:solidFill>
              </a:rPr>
              <a:t>3 </a:t>
            </a:r>
            <a:r>
              <a:rPr lang="uk-UA" sz="800" baseline="30000" dirty="0"/>
              <a:t> </a:t>
            </a:r>
            <a:r>
              <a:rPr lang="ru-RU" sz="800" dirty="0" err="1"/>
              <a:t>р.Ірша</a:t>
            </a:r>
            <a:r>
              <a:rPr lang="ru-RU" sz="800" dirty="0"/>
              <a:t>, 8км </a:t>
            </a:r>
            <a:r>
              <a:rPr lang="ru-RU" sz="800" dirty="0" err="1"/>
              <a:t>с.Рудня</a:t>
            </a:r>
            <a:r>
              <a:rPr lang="ru-RU" sz="800" dirty="0"/>
              <a:t> </a:t>
            </a:r>
            <a:r>
              <a:rPr lang="ru-RU" sz="800" dirty="0" err="1"/>
              <a:t>Городищенська</a:t>
            </a:r>
            <a:r>
              <a:rPr lang="ru-RU" sz="800" dirty="0"/>
              <a:t>, </a:t>
            </a:r>
            <a:r>
              <a:rPr lang="ru-RU" sz="800" dirty="0" err="1"/>
              <a:t>питний</a:t>
            </a:r>
            <a:r>
              <a:rPr lang="ru-RU" sz="800" dirty="0"/>
              <a:t> в/з </a:t>
            </a:r>
            <a:r>
              <a:rPr lang="ru-RU" sz="800" dirty="0" err="1"/>
              <a:t>м.Малин</a:t>
            </a:r>
            <a:endParaRPr lang="ru-RU" sz="800" dirty="0"/>
          </a:p>
          <a:p>
            <a:pPr eaLnBrk="0" hangingPunct="0">
              <a:buFontTx/>
              <a:buChar char="-"/>
            </a:pPr>
            <a:r>
              <a:rPr lang="ru-RU" sz="800" dirty="0" smtClean="0"/>
              <a:t>3,70</a:t>
            </a:r>
            <a:r>
              <a:rPr lang="ru-RU" sz="800" dirty="0" smtClean="0"/>
              <a:t> </a:t>
            </a:r>
            <a:r>
              <a:rPr lang="ru-RU" sz="800" dirty="0"/>
              <a:t>мгО2/дм</a:t>
            </a:r>
            <a:r>
              <a:rPr lang="ru-RU" sz="800" baseline="30000" dirty="0"/>
              <a:t>3</a:t>
            </a:r>
            <a:r>
              <a:rPr lang="ru-RU" sz="800" dirty="0"/>
              <a:t>, р. </a:t>
            </a:r>
            <a:r>
              <a:rPr lang="ru-RU" sz="800" dirty="0" err="1"/>
              <a:t>Рось</a:t>
            </a:r>
            <a:r>
              <a:rPr lang="ru-RU" sz="800" dirty="0"/>
              <a:t>, 218 км, </a:t>
            </a:r>
            <a:r>
              <a:rPr lang="ru-RU" sz="800" dirty="0" err="1"/>
              <a:t>с.Глибочка</a:t>
            </a:r>
            <a:r>
              <a:rPr lang="ru-RU" sz="800" dirty="0"/>
              <a:t>, </a:t>
            </a:r>
            <a:r>
              <a:rPr lang="ru-RU" sz="800" dirty="0" err="1"/>
              <a:t>питний</a:t>
            </a:r>
            <a:r>
              <a:rPr lang="ru-RU" sz="800" dirty="0"/>
              <a:t> в/з </a:t>
            </a:r>
            <a:r>
              <a:rPr lang="ru-RU" sz="800" dirty="0" err="1"/>
              <a:t>м.Біла</a:t>
            </a:r>
            <a:r>
              <a:rPr lang="ru-RU" sz="800" dirty="0"/>
              <a:t> </a:t>
            </a:r>
            <a:r>
              <a:rPr lang="ru-RU" sz="800" dirty="0" err="1"/>
              <a:t>Церква</a:t>
            </a:r>
            <a:endParaRPr lang="ru-RU" sz="800" dirty="0" smtClean="0"/>
          </a:p>
          <a:p>
            <a:pPr eaLnBrk="0" hangingPunct="0"/>
            <a:r>
              <a:rPr lang="ru-RU" sz="800" dirty="0" smtClean="0"/>
              <a:t>-3,30 </a:t>
            </a:r>
            <a:r>
              <a:rPr lang="ru-RU" sz="800" dirty="0"/>
              <a:t>мгО2/дм</a:t>
            </a:r>
            <a:r>
              <a:rPr lang="ru-RU" sz="800" baseline="30000" dirty="0"/>
              <a:t>3</a:t>
            </a:r>
            <a:r>
              <a:rPr lang="ru-RU" sz="800" dirty="0"/>
              <a:t>  р. </a:t>
            </a:r>
            <a:r>
              <a:rPr lang="ru-RU" sz="800" dirty="0" err="1"/>
              <a:t>Рось</a:t>
            </a:r>
            <a:r>
              <a:rPr lang="ru-RU" sz="800" dirty="0"/>
              <a:t>, </a:t>
            </a:r>
            <a:r>
              <a:rPr lang="ru-RU" sz="800" dirty="0"/>
              <a:t>м. </a:t>
            </a:r>
            <a:r>
              <a:rPr lang="ru-RU" sz="800" dirty="0" err="1"/>
              <a:t>Корсунь-Шевченківський</a:t>
            </a:r>
            <a:r>
              <a:rPr lang="ru-RU" sz="800" dirty="0"/>
              <a:t>, </a:t>
            </a:r>
            <a:r>
              <a:rPr lang="ru-RU" sz="800" dirty="0" err="1"/>
              <a:t>питний</a:t>
            </a:r>
            <a:r>
              <a:rPr lang="ru-RU" sz="800" dirty="0"/>
              <a:t> </a:t>
            </a:r>
            <a:r>
              <a:rPr lang="ru-RU" sz="800" dirty="0" err="1"/>
              <a:t>водозабір</a:t>
            </a:r>
            <a:endParaRPr lang="ru-RU" sz="800" dirty="0"/>
          </a:p>
          <a:p>
            <a:pPr eaLnBrk="0" hangingPunct="0"/>
            <a:endParaRPr lang="ru-RU" sz="800" dirty="0"/>
          </a:p>
          <a:p>
            <a:pPr eaLnBrk="0" hangingPunct="0">
              <a:buFontTx/>
              <a:buChar char="-"/>
            </a:pPr>
            <a:r>
              <a:rPr lang="ru-RU" sz="800" dirty="0" smtClean="0"/>
              <a:t> </a:t>
            </a:r>
            <a:r>
              <a:rPr lang="uk-UA" sz="800" b="1" dirty="0"/>
              <a:t>ХСК (норма – 50 мгО</a:t>
            </a:r>
            <a:r>
              <a:rPr lang="uk-UA" sz="800" b="1" baseline="-25000" dirty="0">
                <a:solidFill>
                  <a:srgbClr val="000000"/>
                </a:solidFill>
              </a:rPr>
              <a:t>2</a:t>
            </a:r>
            <a:r>
              <a:rPr lang="uk-UA" sz="800" b="1" dirty="0"/>
              <a:t>/дм</a:t>
            </a:r>
            <a:r>
              <a:rPr lang="uk-UA" sz="800" b="1" baseline="30000" dirty="0"/>
              <a:t>3</a:t>
            </a:r>
            <a:r>
              <a:rPr lang="uk-UA" sz="800" dirty="0"/>
              <a:t>):</a:t>
            </a:r>
          </a:p>
          <a:p>
            <a:pPr eaLnBrk="0" hangingPunct="0">
              <a:buFont typeface="Arial" charset="0"/>
              <a:buChar char="•"/>
            </a:pPr>
            <a:r>
              <a:rPr lang="uk-UA" sz="800" dirty="0"/>
              <a:t> мінімальне значення – </a:t>
            </a:r>
            <a:r>
              <a:rPr lang="ru-RU" sz="800" dirty="0" smtClean="0"/>
              <a:t>31</a:t>
            </a:r>
            <a:r>
              <a:rPr lang="uk-UA" altLang="ru-RU" sz="800" dirty="0" smtClean="0"/>
              <a:t>,78</a:t>
            </a:r>
            <a:r>
              <a:rPr lang="ru-RU" sz="800" dirty="0" smtClean="0"/>
              <a:t> </a:t>
            </a:r>
            <a:r>
              <a:rPr lang="uk-UA" sz="800" dirty="0" smtClean="0">
                <a:solidFill>
                  <a:srgbClr val="FF0000"/>
                </a:solidFill>
              </a:rPr>
              <a:t> </a:t>
            </a:r>
            <a:r>
              <a:rPr lang="uk-UA" sz="800" dirty="0"/>
              <a:t>мгО</a:t>
            </a:r>
            <a:r>
              <a:rPr lang="uk-UA" sz="800" baseline="-25000" dirty="0">
                <a:solidFill>
                  <a:srgbClr val="000000"/>
                </a:solidFill>
              </a:rPr>
              <a:t>2</a:t>
            </a:r>
            <a:r>
              <a:rPr lang="uk-UA" sz="800" dirty="0"/>
              <a:t>/дм</a:t>
            </a:r>
            <a:r>
              <a:rPr lang="uk-UA" sz="800" baseline="30000" dirty="0"/>
              <a:t>3 </a:t>
            </a:r>
            <a:r>
              <a:rPr lang="uk-UA" sz="900" dirty="0"/>
              <a:t> </a:t>
            </a:r>
            <a:endParaRPr lang="uk-UA" sz="800" dirty="0"/>
          </a:p>
          <a:p>
            <a:pPr eaLnBrk="0" hangingPunct="0">
              <a:buFont typeface="Arial" charset="0"/>
              <a:buChar char="•"/>
            </a:pPr>
            <a:r>
              <a:rPr lang="uk-UA" sz="800" dirty="0"/>
              <a:t> максимальне значення</a:t>
            </a:r>
            <a:r>
              <a:rPr lang="uk-UA" sz="800" b="1" dirty="0"/>
              <a:t>: </a:t>
            </a:r>
            <a:r>
              <a:rPr lang="uk-UA" sz="800" dirty="0"/>
              <a:t>- </a:t>
            </a:r>
            <a:r>
              <a:rPr lang="uk-UA" sz="800" dirty="0" smtClean="0"/>
              <a:t>49</a:t>
            </a:r>
            <a:r>
              <a:rPr lang="uk-UA" altLang="uk-UA" sz="800" dirty="0" smtClean="0"/>
              <a:t>,44</a:t>
            </a:r>
            <a:r>
              <a:rPr lang="uk-UA" sz="800" dirty="0" smtClean="0">
                <a:solidFill>
                  <a:srgbClr val="FF0000"/>
                </a:solidFill>
              </a:rPr>
              <a:t> </a:t>
            </a:r>
            <a:r>
              <a:rPr lang="uk-UA" sz="800" dirty="0"/>
              <a:t>мгО</a:t>
            </a:r>
            <a:r>
              <a:rPr lang="uk-UA" sz="800" baseline="-25000" dirty="0">
                <a:solidFill>
                  <a:srgbClr val="000000"/>
                </a:solidFill>
              </a:rPr>
              <a:t>2</a:t>
            </a:r>
            <a:r>
              <a:rPr lang="uk-UA" sz="800" dirty="0"/>
              <a:t>/дм</a:t>
            </a:r>
            <a:r>
              <a:rPr lang="uk-UA" sz="800" baseline="30000" dirty="0"/>
              <a:t>3</a:t>
            </a:r>
          </a:p>
          <a:p>
            <a:pPr eaLnBrk="0" hangingPunct="0"/>
            <a:endParaRPr lang="uk-UA" altLang="ru-RU" sz="800" dirty="0"/>
          </a:p>
        </p:txBody>
      </p:sp>
      <p:sp>
        <p:nvSpPr>
          <p:cNvPr id="18439" name="Прямоугольник 17"/>
          <p:cNvSpPr>
            <a:spLocks noChangeArrowheads="1"/>
          </p:cNvSpPr>
          <p:nvPr/>
        </p:nvSpPr>
        <p:spPr bwMode="auto">
          <a:xfrm>
            <a:off x="200024" y="5805264"/>
            <a:ext cx="4824984" cy="925736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eaLnBrk="0" hangingPunct="0"/>
            <a:r>
              <a:rPr lang="ru-RU" sz="800" b="1" dirty="0" err="1"/>
              <a:t>Біогенні</a:t>
            </a:r>
            <a:r>
              <a:rPr lang="ru-RU" sz="800" b="1" dirty="0"/>
              <a:t> </a:t>
            </a:r>
            <a:r>
              <a:rPr lang="ru-RU" sz="800" b="1" dirty="0" err="1"/>
              <a:t>показники</a:t>
            </a:r>
            <a:endParaRPr lang="ru-RU" sz="800" b="1" dirty="0"/>
          </a:p>
          <a:p>
            <a:pPr eaLnBrk="0" hangingPunct="0"/>
            <a:r>
              <a:rPr lang="ru-RU" sz="800" dirty="0" err="1"/>
              <a:t>Амоній</a:t>
            </a:r>
            <a:r>
              <a:rPr lang="ru-RU" sz="800" dirty="0"/>
              <a:t> </a:t>
            </a:r>
            <a:r>
              <a:rPr lang="ru-RU" sz="800" dirty="0" err="1"/>
              <a:t>іони</a:t>
            </a:r>
            <a:r>
              <a:rPr lang="ru-RU" sz="800" dirty="0"/>
              <a:t> (норма – 1,28 </a:t>
            </a:r>
            <a:r>
              <a:rPr lang="uk-UA" sz="800" dirty="0"/>
              <a:t>мг/</a:t>
            </a:r>
            <a:r>
              <a:rPr lang="ru-RU" sz="800" dirty="0"/>
              <a:t>дм</a:t>
            </a:r>
            <a:r>
              <a:rPr lang="ru-RU" sz="800" baseline="30000" dirty="0"/>
              <a:t>3</a:t>
            </a:r>
            <a:r>
              <a:rPr lang="uk-UA" sz="800" dirty="0"/>
              <a:t>) </a:t>
            </a:r>
            <a:r>
              <a:rPr lang="ru-RU" sz="800" dirty="0"/>
              <a:t>в межах </a:t>
            </a:r>
            <a:r>
              <a:rPr lang="ru-RU" sz="800" dirty="0" smtClean="0"/>
              <a:t>від </a:t>
            </a:r>
            <a:r>
              <a:rPr lang="uk-UA" sz="800" dirty="0" smtClean="0"/>
              <a:t>0,14 </a:t>
            </a:r>
            <a:r>
              <a:rPr lang="uk-UA" sz="800" dirty="0"/>
              <a:t>мг/</a:t>
            </a:r>
            <a:r>
              <a:rPr lang="ru-RU" sz="800" dirty="0"/>
              <a:t>дм</a:t>
            </a:r>
            <a:r>
              <a:rPr lang="ru-RU" sz="800" baseline="30000" dirty="0"/>
              <a:t>3 </a:t>
            </a:r>
            <a:r>
              <a:rPr lang="ru-RU" sz="800" dirty="0"/>
              <a:t> до </a:t>
            </a:r>
            <a:r>
              <a:rPr lang="ru-RU" sz="800" baseline="30000" dirty="0"/>
              <a:t> </a:t>
            </a:r>
            <a:r>
              <a:rPr lang="ru-RU" sz="800" dirty="0" smtClean="0"/>
              <a:t>0,49 </a:t>
            </a:r>
            <a:r>
              <a:rPr lang="uk-UA" sz="800" dirty="0" smtClean="0"/>
              <a:t>мг/</a:t>
            </a:r>
            <a:r>
              <a:rPr lang="ru-RU" sz="800" dirty="0"/>
              <a:t>дм</a:t>
            </a:r>
            <a:r>
              <a:rPr lang="ru-RU" sz="800" baseline="30000" dirty="0"/>
              <a:t>3</a:t>
            </a:r>
            <a:endParaRPr lang="en-US" sz="800" dirty="0"/>
          </a:p>
          <a:p>
            <a:pPr eaLnBrk="0" hangingPunct="0"/>
            <a:r>
              <a:rPr lang="ru-RU" sz="800" dirty="0"/>
              <a:t>Фосфат-</a:t>
            </a:r>
            <a:r>
              <a:rPr lang="ru-RU" sz="800" dirty="0" err="1"/>
              <a:t>іони</a:t>
            </a:r>
            <a:r>
              <a:rPr lang="ru-RU" sz="800" dirty="0"/>
              <a:t> (норма – 3,5 </a:t>
            </a:r>
            <a:r>
              <a:rPr lang="uk-UA" sz="800" dirty="0"/>
              <a:t>мг/дм</a:t>
            </a:r>
            <a:r>
              <a:rPr lang="uk-UA" sz="800" baseline="30000" dirty="0"/>
              <a:t>3</a:t>
            </a:r>
            <a:r>
              <a:rPr lang="ru-RU" sz="800" dirty="0"/>
              <a:t>)  в межах від </a:t>
            </a:r>
            <a:r>
              <a:rPr lang="ru-RU" sz="800" dirty="0" smtClean="0"/>
              <a:t>0,01 </a:t>
            </a:r>
            <a:r>
              <a:rPr lang="ru-RU" sz="800" dirty="0"/>
              <a:t>мг/дм</a:t>
            </a:r>
            <a:r>
              <a:rPr lang="ru-RU" sz="800" baseline="30000" dirty="0"/>
              <a:t>3 </a:t>
            </a:r>
            <a:r>
              <a:rPr lang="ru-RU" sz="800" dirty="0"/>
              <a:t> до </a:t>
            </a:r>
            <a:r>
              <a:rPr lang="ru-RU" sz="800" dirty="0" smtClean="0"/>
              <a:t>4,10 </a:t>
            </a:r>
            <a:r>
              <a:rPr lang="ru-RU" sz="800" dirty="0"/>
              <a:t>мг/дм</a:t>
            </a:r>
            <a:r>
              <a:rPr lang="ru-RU" sz="800" baseline="30000" dirty="0"/>
              <a:t>3   </a:t>
            </a:r>
          </a:p>
          <a:p>
            <a:pPr eaLnBrk="0" hangingPunct="0"/>
            <a:r>
              <a:rPr lang="ru-RU" sz="800" dirty="0" err="1"/>
              <a:t>Нітрат-іони</a:t>
            </a:r>
            <a:r>
              <a:rPr lang="ru-RU" sz="800" dirty="0"/>
              <a:t> (норма – 45 </a:t>
            </a:r>
            <a:r>
              <a:rPr lang="uk-UA" sz="800" dirty="0"/>
              <a:t>мг/дм</a:t>
            </a:r>
            <a:r>
              <a:rPr lang="uk-UA" sz="800" baseline="30000" dirty="0"/>
              <a:t>3</a:t>
            </a:r>
            <a:r>
              <a:rPr lang="ru-RU" sz="800" dirty="0"/>
              <a:t>) в межах від </a:t>
            </a:r>
            <a:r>
              <a:rPr lang="ru-RU" sz="800" dirty="0" smtClean="0"/>
              <a:t>0,5 </a:t>
            </a:r>
            <a:r>
              <a:rPr lang="ru-RU" sz="800" dirty="0"/>
              <a:t>мг/дм</a:t>
            </a:r>
            <a:r>
              <a:rPr lang="ru-RU" sz="800" baseline="30000" dirty="0"/>
              <a:t>3</a:t>
            </a:r>
            <a:r>
              <a:rPr lang="ru-RU" sz="800" dirty="0"/>
              <a:t> </a:t>
            </a:r>
            <a:r>
              <a:rPr lang="uk-UA" sz="800" dirty="0"/>
              <a:t> до</a:t>
            </a:r>
            <a:r>
              <a:rPr lang="ru-RU" sz="800" dirty="0"/>
              <a:t> </a:t>
            </a:r>
            <a:r>
              <a:rPr lang="ru-RU" sz="800" dirty="0" smtClean="0"/>
              <a:t>6,92</a:t>
            </a:r>
            <a:r>
              <a:rPr lang="uk-UA" sz="800" dirty="0" smtClean="0"/>
              <a:t> </a:t>
            </a:r>
            <a:r>
              <a:rPr lang="ru-RU" sz="800" dirty="0"/>
              <a:t>мг/дм</a:t>
            </a:r>
            <a:r>
              <a:rPr lang="ru-RU" sz="800" baseline="30000" dirty="0"/>
              <a:t>3</a:t>
            </a:r>
            <a:r>
              <a:rPr lang="uk-UA" sz="800" dirty="0"/>
              <a:t>  </a:t>
            </a:r>
            <a:endParaRPr lang="ru-RU" sz="800" dirty="0" smtClean="0"/>
          </a:p>
          <a:p>
            <a:pPr eaLnBrk="0" hangingPunct="0"/>
            <a:r>
              <a:rPr lang="ru-RU" sz="800" dirty="0" err="1" smtClean="0"/>
              <a:t>Нітрит-іони</a:t>
            </a:r>
            <a:r>
              <a:rPr lang="ru-RU" sz="800" dirty="0" smtClean="0"/>
              <a:t> (норма – 3,3 </a:t>
            </a:r>
            <a:r>
              <a:rPr lang="uk-UA" sz="800" dirty="0" smtClean="0"/>
              <a:t>мг/дм</a:t>
            </a:r>
            <a:r>
              <a:rPr lang="uk-UA" sz="800" baseline="30000" dirty="0" smtClean="0"/>
              <a:t>3</a:t>
            </a:r>
            <a:r>
              <a:rPr lang="ru-RU" sz="800" dirty="0" smtClean="0"/>
              <a:t>)  в межах від 0,01 мг/дм</a:t>
            </a:r>
            <a:r>
              <a:rPr lang="ru-RU" sz="800" baseline="30000" dirty="0" smtClean="0"/>
              <a:t>3</a:t>
            </a:r>
            <a:r>
              <a:rPr lang="ru-RU" sz="800" dirty="0" smtClean="0"/>
              <a:t> </a:t>
            </a:r>
            <a:r>
              <a:rPr lang="uk-UA" sz="800" dirty="0" smtClean="0"/>
              <a:t> до</a:t>
            </a:r>
            <a:r>
              <a:rPr lang="ru-RU" sz="800" dirty="0" smtClean="0"/>
              <a:t> 0,</a:t>
            </a:r>
            <a:r>
              <a:rPr lang="uk-UA" sz="800" dirty="0" smtClean="0"/>
              <a:t>18 </a:t>
            </a:r>
            <a:r>
              <a:rPr lang="ru-RU" sz="800" dirty="0" smtClean="0"/>
              <a:t>мг/дм</a:t>
            </a:r>
            <a:r>
              <a:rPr lang="ru-RU" sz="800" baseline="30000" dirty="0" smtClean="0"/>
              <a:t>3</a:t>
            </a:r>
            <a:r>
              <a:rPr lang="uk-UA" sz="800" dirty="0" smtClean="0"/>
              <a:t>  </a:t>
            </a:r>
            <a:endParaRPr lang="en-US" sz="800" dirty="0" smtClean="0"/>
          </a:p>
          <a:p>
            <a:pPr eaLnBrk="0" hangingPunct="0"/>
            <a:r>
              <a:rPr lang="ru-RU" sz="800" dirty="0" err="1" smtClean="0"/>
              <a:t>Сухий</a:t>
            </a:r>
            <a:r>
              <a:rPr lang="ru-RU" sz="800" dirty="0" smtClean="0"/>
              <a:t> </a:t>
            </a:r>
            <a:r>
              <a:rPr lang="ru-RU" sz="800" dirty="0" err="1"/>
              <a:t>залишок</a:t>
            </a:r>
            <a:r>
              <a:rPr lang="ru-RU" sz="800" dirty="0"/>
              <a:t> (норма – 1000 </a:t>
            </a:r>
            <a:r>
              <a:rPr lang="uk-UA" sz="800" dirty="0"/>
              <a:t>мг/дм</a:t>
            </a:r>
            <a:r>
              <a:rPr lang="uk-UA" sz="800" baseline="30000" dirty="0"/>
              <a:t>3</a:t>
            </a:r>
            <a:r>
              <a:rPr lang="ru-RU" sz="800" dirty="0"/>
              <a:t>) в межах від </a:t>
            </a:r>
            <a:r>
              <a:rPr lang="ru-RU" sz="800" dirty="0" smtClean="0"/>
              <a:t>209,0 </a:t>
            </a:r>
            <a:r>
              <a:rPr lang="ru-RU" sz="800" dirty="0"/>
              <a:t>мг/дм</a:t>
            </a:r>
            <a:r>
              <a:rPr lang="ru-RU" sz="800" baseline="30000" dirty="0"/>
              <a:t>3 </a:t>
            </a:r>
            <a:r>
              <a:rPr lang="ru-RU" sz="800" dirty="0"/>
              <a:t>до </a:t>
            </a:r>
            <a:r>
              <a:rPr lang="uk-UA" sz="800" dirty="0" smtClean="0"/>
              <a:t>515,0</a:t>
            </a:r>
            <a:r>
              <a:rPr lang="ru-RU" sz="800" dirty="0" smtClean="0"/>
              <a:t> </a:t>
            </a:r>
            <a:r>
              <a:rPr lang="ru-RU" sz="800" dirty="0"/>
              <a:t>мг/дм</a:t>
            </a:r>
            <a:r>
              <a:rPr lang="ru-RU" sz="800" baseline="30000" dirty="0"/>
              <a:t>3   </a:t>
            </a:r>
            <a:endParaRPr lang="uk-UA" sz="800" baseline="30000" dirty="0"/>
          </a:p>
          <a:p>
            <a:pPr eaLnBrk="0" hangingPunct="0"/>
            <a:endParaRPr lang="uk-UA" sz="800" baseline="30000" dirty="0"/>
          </a:p>
        </p:txBody>
      </p:sp>
      <p:sp>
        <p:nvSpPr>
          <p:cNvPr id="19" name="Прямоугольник 18"/>
          <p:cNvSpPr/>
          <p:nvPr/>
        </p:nvSpPr>
        <p:spPr>
          <a:xfrm>
            <a:off x="415925" y="549275"/>
            <a:ext cx="3443571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eaLnBrk="0" hangingPunct="0">
              <a:spcAft>
                <a:spcPts val="0"/>
              </a:spcAft>
              <a:defRPr/>
            </a:pPr>
            <a:r>
              <a:rPr lang="uk-UA" altLang="uk-UA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ВІДІБРАНО У </a:t>
            </a:r>
            <a:r>
              <a:rPr lang="uk-UA" altLang="uk-UA" sz="16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ЛИПНІ </a:t>
            </a:r>
            <a:r>
              <a:rPr lang="uk-UA" altLang="uk-UA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МІСЯЦІ</a:t>
            </a:r>
            <a:endParaRPr lang="uk-UA" altLang="uk-UA" sz="1600" i="1" dirty="0">
              <a:solidFill>
                <a:schemeClr val="tx1">
                  <a:lumMod val="50000"/>
                  <a:lumOff val="50000"/>
                </a:schemeClr>
              </a:solidFill>
              <a:latin typeface="Arial Black" panose="020B0A040201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8441" name="Прямоугольник 19"/>
          <p:cNvSpPr>
            <a:spLocks noChangeArrowheads="1"/>
          </p:cNvSpPr>
          <p:nvPr/>
        </p:nvSpPr>
        <p:spPr bwMode="auto">
          <a:xfrm>
            <a:off x="200025" y="2414588"/>
            <a:ext cx="4041775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uk-UA" sz="1200">
                <a:solidFill>
                  <a:schemeClr val="bg2"/>
                </a:solidFill>
                <a:latin typeface="Arial Black" pitchFamily="34" charset="0"/>
              </a:rPr>
              <a:t>ЯКІСТЬ ВОДИ У МІСЦЯХ ПИТНИХ ВОДОЗАБОРІВ</a:t>
            </a:r>
            <a:endParaRPr lang="ru-RU" sz="1200"/>
          </a:p>
        </p:txBody>
      </p:sp>
      <p:sp>
        <p:nvSpPr>
          <p:cNvPr id="15" name="Прямоугольник 14"/>
          <p:cNvSpPr/>
          <p:nvPr/>
        </p:nvSpPr>
        <p:spPr>
          <a:xfrm>
            <a:off x="5961063" y="2493963"/>
            <a:ext cx="3752850" cy="33972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eaLnBrk="0" hangingPunct="0">
              <a:spcAft>
                <a:spcPts val="0"/>
              </a:spcAft>
              <a:defRPr/>
            </a:pPr>
            <a:r>
              <a:rPr lang="uk-UA" altLang="uk-UA" sz="1600" i="1" dirty="0">
                <a:solidFill>
                  <a:schemeClr val="tx1">
                    <a:lumMod val="50000"/>
                    <a:lumOff val="50000"/>
                  </a:schemeClr>
                </a:solidFill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КАРТА БАСЕЙНУ/СУББАСЕЙНУ</a:t>
            </a:r>
          </a:p>
        </p:txBody>
      </p:sp>
      <p:sp>
        <p:nvSpPr>
          <p:cNvPr id="18443" name="TextBox 2"/>
          <p:cNvSpPr txBox="1">
            <a:spLocks noChangeArrowheads="1"/>
          </p:cNvSpPr>
          <p:nvPr/>
        </p:nvSpPr>
        <p:spPr bwMode="auto">
          <a:xfrm>
            <a:off x="8545513" y="106363"/>
            <a:ext cx="1098550" cy="261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 eaLnBrk="0" hangingPunct="0"/>
            <a:r>
              <a:rPr lang="uk-UA" sz="1100" b="1">
                <a:latin typeface="Times New Roman" pitchFamily="18" charset="0"/>
                <a:cs typeface="Times New Roman" pitchFamily="18" charset="0"/>
              </a:rPr>
              <a:t>Додаток </a:t>
            </a:r>
            <a:endParaRPr lang="uk-UA" sz="1300" b="1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444" name="Прямоугольник 22"/>
          <p:cNvSpPr>
            <a:spLocks noChangeArrowheads="1"/>
          </p:cNvSpPr>
          <p:nvPr/>
        </p:nvSpPr>
        <p:spPr bwMode="auto">
          <a:xfrm>
            <a:off x="5073771" y="2924944"/>
            <a:ext cx="4743897" cy="341632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eaLnBrk="0" hangingPunct="0"/>
            <a:r>
              <a:rPr lang="ru-RU" sz="800" b="1" dirty="0" err="1"/>
              <a:t>Небезпечні</a:t>
            </a:r>
            <a:r>
              <a:rPr lang="ru-RU" sz="800" b="1" dirty="0"/>
              <a:t> </a:t>
            </a:r>
            <a:r>
              <a:rPr lang="ru-RU" sz="800" b="1" dirty="0" err="1"/>
              <a:t>речовини</a:t>
            </a:r>
            <a:endParaRPr lang="ru-RU" sz="800" b="1" dirty="0"/>
          </a:p>
          <a:p>
            <a:pPr eaLnBrk="0" hangingPunct="0"/>
            <a:r>
              <a:rPr lang="ru-RU" sz="800" b="1" dirty="0"/>
              <a:t>ЗАФІКСОВАНО </a:t>
            </a:r>
            <a:r>
              <a:rPr lang="ru-RU" sz="800" b="1" dirty="0" err="1"/>
              <a:t>перевищення</a:t>
            </a:r>
            <a:r>
              <a:rPr lang="ru-RU" sz="800" b="1" dirty="0"/>
              <a:t> </a:t>
            </a:r>
            <a:r>
              <a:rPr lang="ru-RU" sz="800" b="1" dirty="0" err="1"/>
              <a:t>вмісту</a:t>
            </a:r>
            <a:r>
              <a:rPr lang="ru-RU" sz="800" b="1" dirty="0"/>
              <a:t> </a:t>
            </a:r>
            <a:r>
              <a:rPr lang="ru-RU" sz="800" b="1" dirty="0" err="1"/>
              <a:t>показників</a:t>
            </a:r>
            <a:r>
              <a:rPr lang="ru-RU" sz="800" b="1" dirty="0"/>
              <a:t>:</a:t>
            </a:r>
          </a:p>
          <a:p>
            <a:pPr eaLnBrk="0" hangingPunct="0"/>
            <a:endParaRPr lang="ru-RU" sz="800" dirty="0"/>
          </a:p>
          <a:p>
            <a:pPr eaLnBrk="0" hangingPunct="0"/>
            <a:r>
              <a:rPr lang="ru-RU" sz="800" b="1" dirty="0" err="1"/>
              <a:t>Заліза</a:t>
            </a:r>
            <a:r>
              <a:rPr lang="ru-RU" sz="800" b="1" dirty="0"/>
              <a:t> </a:t>
            </a:r>
            <a:r>
              <a:rPr lang="ru-RU" sz="800" b="1" dirty="0" err="1"/>
              <a:t>загального</a:t>
            </a:r>
            <a:r>
              <a:rPr lang="ru-RU" sz="800" dirty="0"/>
              <a:t> (</a:t>
            </a:r>
            <a:r>
              <a:rPr lang="ru-RU" sz="800" b="1" dirty="0"/>
              <a:t>норма – 0,3 </a:t>
            </a:r>
            <a:r>
              <a:rPr lang="uk-UA" sz="800" b="1" dirty="0"/>
              <a:t>мг/дм</a:t>
            </a:r>
            <a:r>
              <a:rPr lang="uk-UA" sz="800" b="1" baseline="30000" dirty="0"/>
              <a:t>3</a:t>
            </a:r>
            <a:r>
              <a:rPr lang="ru-RU" sz="800" dirty="0"/>
              <a:t>):</a:t>
            </a:r>
          </a:p>
          <a:p>
            <a:pPr eaLnBrk="0" hangingPunct="0"/>
            <a:r>
              <a:rPr lang="uk-UA" sz="800" dirty="0" smtClean="0">
                <a:solidFill>
                  <a:srgbClr val="000000"/>
                </a:solidFill>
              </a:rPr>
              <a:t> </a:t>
            </a:r>
            <a:r>
              <a:rPr lang="uk-UA" sz="800" dirty="0">
                <a:solidFill>
                  <a:srgbClr val="000000"/>
                </a:solidFill>
              </a:rPr>
              <a:t>- </a:t>
            </a:r>
            <a:r>
              <a:rPr lang="uk-UA" sz="800" dirty="0" smtClean="0">
                <a:solidFill>
                  <a:srgbClr val="000000"/>
                </a:solidFill>
              </a:rPr>
              <a:t>0,456 </a:t>
            </a:r>
            <a:r>
              <a:rPr lang="ru-RU" sz="800" dirty="0"/>
              <a:t>мг/дм</a:t>
            </a:r>
            <a:r>
              <a:rPr lang="ru-RU" sz="800" baseline="30000" dirty="0"/>
              <a:t>3 </a:t>
            </a:r>
            <a:r>
              <a:rPr lang="ru-RU" sz="800" dirty="0"/>
              <a:t>р. </a:t>
            </a:r>
            <a:r>
              <a:rPr lang="ru-RU" sz="800" dirty="0" err="1"/>
              <a:t>Тетерів</a:t>
            </a:r>
            <a:r>
              <a:rPr lang="ru-RU" sz="800" dirty="0"/>
              <a:t>, 274 км, </a:t>
            </a:r>
            <a:r>
              <a:rPr lang="ru-RU" sz="800" dirty="0" err="1"/>
              <a:t>питний</a:t>
            </a:r>
            <a:r>
              <a:rPr lang="ru-RU" sz="800" dirty="0"/>
              <a:t> в/з </a:t>
            </a:r>
            <a:r>
              <a:rPr lang="ru-RU" sz="800" dirty="0" err="1"/>
              <a:t>м.Житомир</a:t>
            </a:r>
            <a:endParaRPr lang="ru-RU" sz="800" dirty="0"/>
          </a:p>
          <a:p>
            <a:pPr eaLnBrk="0" hangingPunct="0"/>
            <a:r>
              <a:rPr lang="uk-UA" sz="800" dirty="0">
                <a:solidFill>
                  <a:srgbClr val="000000"/>
                </a:solidFill>
              </a:rPr>
              <a:t> - </a:t>
            </a:r>
            <a:r>
              <a:rPr lang="uk-UA" sz="800" dirty="0" smtClean="0">
                <a:solidFill>
                  <a:srgbClr val="000000"/>
                </a:solidFill>
              </a:rPr>
              <a:t>0,480 </a:t>
            </a:r>
            <a:r>
              <a:rPr lang="ru-RU" sz="800" dirty="0"/>
              <a:t>мг/дм</a:t>
            </a:r>
            <a:r>
              <a:rPr lang="ru-RU" sz="800" baseline="30000" dirty="0"/>
              <a:t>3</a:t>
            </a:r>
            <a:r>
              <a:rPr lang="ru-RU" sz="800" dirty="0"/>
              <a:t> р. </a:t>
            </a:r>
            <a:r>
              <a:rPr lang="ru-RU" sz="800" dirty="0" err="1"/>
              <a:t>Тетерів</a:t>
            </a:r>
            <a:r>
              <a:rPr lang="ru-RU" sz="800" dirty="0"/>
              <a:t>, 259 км, </a:t>
            </a:r>
            <a:r>
              <a:rPr lang="ru-RU" sz="800" dirty="0" err="1"/>
              <a:t>питний</a:t>
            </a:r>
            <a:r>
              <a:rPr lang="ru-RU" sz="800" dirty="0"/>
              <a:t> в/з </a:t>
            </a:r>
            <a:r>
              <a:rPr lang="ru-RU" sz="800" dirty="0" err="1"/>
              <a:t>м.Житомир</a:t>
            </a:r>
            <a:r>
              <a:rPr lang="ru-RU" sz="800" dirty="0"/>
              <a:t> </a:t>
            </a:r>
            <a:endParaRPr lang="ru-RU" sz="800" dirty="0" smtClean="0"/>
          </a:p>
          <a:p>
            <a:pPr eaLnBrk="0" hangingPunct="0"/>
            <a:r>
              <a:rPr lang="uk-UA" sz="800" dirty="0" smtClean="0"/>
              <a:t> - 0,312 </a:t>
            </a:r>
            <a:r>
              <a:rPr lang="ru-RU" sz="800" dirty="0"/>
              <a:t>мг/дм</a:t>
            </a:r>
            <a:r>
              <a:rPr lang="ru-RU" sz="800" baseline="30000" dirty="0"/>
              <a:t>3  </a:t>
            </a:r>
            <a:r>
              <a:rPr lang="ru-RU" sz="800" dirty="0"/>
              <a:t>р. </a:t>
            </a:r>
            <a:r>
              <a:rPr lang="ru-RU" sz="800" dirty="0" err="1"/>
              <a:t>Гнилоп</a:t>
            </a:r>
            <a:r>
              <a:rPr lang="en-US" sz="800" dirty="0"/>
              <a:t>’</a:t>
            </a:r>
            <a:r>
              <a:rPr lang="uk-UA" sz="800" dirty="0"/>
              <a:t>ять</a:t>
            </a:r>
            <a:r>
              <a:rPr lang="ru-RU" sz="800" dirty="0"/>
              <a:t>, </a:t>
            </a:r>
            <a:r>
              <a:rPr lang="ru-RU" sz="800" dirty="0" err="1"/>
              <a:t>Бердичівське</a:t>
            </a:r>
            <a:r>
              <a:rPr lang="ru-RU" sz="800" dirty="0"/>
              <a:t> </a:t>
            </a:r>
            <a:r>
              <a:rPr lang="ru-RU" sz="800" dirty="0" err="1"/>
              <a:t>вдсх</a:t>
            </a:r>
            <a:r>
              <a:rPr lang="ru-RU" sz="800" dirty="0"/>
              <a:t>., </a:t>
            </a:r>
            <a:r>
              <a:rPr lang="ru-RU" sz="800" baseline="30000" dirty="0"/>
              <a:t> </a:t>
            </a:r>
            <a:r>
              <a:rPr lang="ru-RU" sz="800" dirty="0"/>
              <a:t>59 км, </a:t>
            </a:r>
            <a:r>
              <a:rPr lang="ru-RU" sz="800" dirty="0" err="1"/>
              <a:t>питний</a:t>
            </a:r>
            <a:r>
              <a:rPr lang="ru-RU" sz="800" dirty="0"/>
              <a:t> в/з </a:t>
            </a:r>
            <a:r>
              <a:rPr lang="ru-RU" sz="800" dirty="0" err="1"/>
              <a:t>м.Бердичів</a:t>
            </a:r>
            <a:r>
              <a:rPr lang="ru-RU" sz="800" dirty="0"/>
              <a:t>;</a:t>
            </a:r>
            <a:r>
              <a:rPr lang="uk-UA" sz="800" dirty="0"/>
              <a:t> </a:t>
            </a:r>
            <a:endParaRPr lang="ru-RU" sz="800" dirty="0"/>
          </a:p>
          <a:p>
            <a:pPr eaLnBrk="0" hangingPunct="0"/>
            <a:r>
              <a:rPr lang="ru-RU" sz="800" dirty="0"/>
              <a:t> - </a:t>
            </a:r>
            <a:r>
              <a:rPr lang="uk-UA" sz="800" dirty="0" smtClean="0"/>
              <a:t>0,384 </a:t>
            </a:r>
            <a:r>
              <a:rPr lang="uk-UA" sz="800" dirty="0"/>
              <a:t>мг/дм</a:t>
            </a:r>
            <a:r>
              <a:rPr lang="uk-UA" sz="800" baseline="30000" dirty="0"/>
              <a:t>3</a:t>
            </a:r>
            <a:r>
              <a:rPr lang="uk-UA" sz="800" dirty="0"/>
              <a:t> р. </a:t>
            </a:r>
            <a:r>
              <a:rPr lang="uk-UA" sz="800" dirty="0" err="1"/>
              <a:t>Ірша</a:t>
            </a:r>
            <a:r>
              <a:rPr lang="uk-UA" sz="800" dirty="0"/>
              <a:t>,</a:t>
            </a:r>
            <a:r>
              <a:rPr lang="uk-UA" sz="800" baseline="30000" dirty="0"/>
              <a:t> </a:t>
            </a:r>
            <a:r>
              <a:rPr lang="ru-RU" sz="800" dirty="0"/>
              <a:t>31 км, </a:t>
            </a:r>
            <a:r>
              <a:rPr lang="ru-RU" sz="800" dirty="0" err="1"/>
              <a:t>питний</a:t>
            </a:r>
            <a:r>
              <a:rPr lang="ru-RU" sz="800" dirty="0"/>
              <a:t> в/з </a:t>
            </a:r>
            <a:r>
              <a:rPr lang="ru-RU" sz="800" dirty="0" err="1"/>
              <a:t>м.Малин</a:t>
            </a:r>
            <a:r>
              <a:rPr lang="ru-RU" sz="800" dirty="0"/>
              <a:t>;</a:t>
            </a:r>
            <a:endParaRPr lang="uk-UA" sz="800" dirty="0"/>
          </a:p>
          <a:p>
            <a:pPr eaLnBrk="0" hangingPunct="0"/>
            <a:r>
              <a:rPr lang="uk-UA" sz="800" dirty="0"/>
              <a:t> - </a:t>
            </a:r>
            <a:r>
              <a:rPr lang="uk-UA" sz="800" dirty="0" smtClean="0"/>
              <a:t>0,360 </a:t>
            </a:r>
            <a:r>
              <a:rPr lang="uk-UA" sz="800" dirty="0"/>
              <a:t>мг/</a:t>
            </a:r>
            <a:r>
              <a:rPr lang="uk-UA" sz="800" baseline="30000" dirty="0"/>
              <a:t> </a:t>
            </a:r>
            <a:r>
              <a:rPr lang="uk-UA" sz="800" dirty="0"/>
              <a:t>дм</a:t>
            </a:r>
            <a:r>
              <a:rPr lang="uk-UA" sz="800" baseline="30000" dirty="0"/>
              <a:t>3</a:t>
            </a:r>
            <a:r>
              <a:rPr lang="ru-RU" sz="800" dirty="0"/>
              <a:t> р. Возня,</a:t>
            </a:r>
            <a:r>
              <a:rPr lang="uk-UA" sz="800" baseline="30000" dirty="0"/>
              <a:t> </a:t>
            </a:r>
            <a:r>
              <a:rPr lang="ru-RU" sz="800" dirty="0"/>
              <a:t> 8км ,</a:t>
            </a:r>
            <a:r>
              <a:rPr lang="ru-RU" sz="800" dirty="0" err="1"/>
              <a:t>с.Рудня</a:t>
            </a:r>
            <a:r>
              <a:rPr lang="ru-RU" sz="800" dirty="0"/>
              <a:t> </a:t>
            </a:r>
            <a:r>
              <a:rPr lang="ru-RU" sz="800" dirty="0" err="1"/>
              <a:t>Городищенська</a:t>
            </a:r>
            <a:r>
              <a:rPr lang="ru-RU" sz="800" dirty="0"/>
              <a:t>, </a:t>
            </a:r>
            <a:r>
              <a:rPr lang="ru-RU" sz="800" dirty="0" err="1"/>
              <a:t>питний</a:t>
            </a:r>
            <a:r>
              <a:rPr lang="ru-RU" sz="800" dirty="0"/>
              <a:t> в/з </a:t>
            </a:r>
            <a:r>
              <a:rPr lang="ru-RU" sz="800" dirty="0" err="1"/>
              <a:t>м.Малин</a:t>
            </a:r>
            <a:r>
              <a:rPr lang="ru-RU" sz="800" dirty="0"/>
              <a:t>;</a:t>
            </a:r>
          </a:p>
          <a:p>
            <a:pPr eaLnBrk="0" hangingPunct="0"/>
            <a:r>
              <a:rPr lang="uk-UA" sz="800" dirty="0"/>
              <a:t> </a:t>
            </a:r>
          </a:p>
          <a:p>
            <a:pPr eaLnBrk="0" hangingPunct="0"/>
            <a:r>
              <a:rPr lang="ru-RU" sz="800" b="1" dirty="0" err="1"/>
              <a:t>Марганцю</a:t>
            </a:r>
            <a:r>
              <a:rPr lang="ru-RU" sz="800" dirty="0"/>
              <a:t> (</a:t>
            </a:r>
            <a:r>
              <a:rPr lang="ru-RU" sz="800" b="1" dirty="0"/>
              <a:t>норма – 0,01 </a:t>
            </a:r>
            <a:r>
              <a:rPr lang="uk-UA" sz="800" b="1" dirty="0"/>
              <a:t>мг/дм</a:t>
            </a:r>
            <a:r>
              <a:rPr lang="uk-UA" sz="800" b="1" baseline="30000" dirty="0"/>
              <a:t>3</a:t>
            </a:r>
            <a:r>
              <a:rPr lang="ru-RU" sz="800" dirty="0"/>
              <a:t>):</a:t>
            </a:r>
            <a:r>
              <a:rPr lang="uk-UA" sz="800" dirty="0"/>
              <a:t> </a:t>
            </a:r>
          </a:p>
          <a:p>
            <a:pPr eaLnBrk="0" hangingPunct="0"/>
            <a:r>
              <a:rPr lang="uk-UA" sz="800" dirty="0"/>
              <a:t> - </a:t>
            </a:r>
            <a:r>
              <a:rPr lang="uk-UA" sz="800" dirty="0" smtClean="0"/>
              <a:t>0,074 </a:t>
            </a:r>
            <a:r>
              <a:rPr lang="uk-UA" sz="800" dirty="0"/>
              <a:t>мг/дм</a:t>
            </a:r>
            <a:r>
              <a:rPr lang="uk-UA" sz="800" baseline="30000" dirty="0"/>
              <a:t>3 </a:t>
            </a:r>
            <a:r>
              <a:rPr lang="uk-UA" sz="800" dirty="0"/>
              <a:t>р</a:t>
            </a:r>
            <a:r>
              <a:rPr lang="ru-RU" sz="800" dirty="0"/>
              <a:t>. Дніпро, 897 км, </a:t>
            </a:r>
            <a:r>
              <a:rPr lang="ru-RU" sz="800" dirty="0" err="1"/>
              <a:t>м.Вишгород</a:t>
            </a:r>
            <a:r>
              <a:rPr lang="ru-RU" sz="800" dirty="0"/>
              <a:t>, </a:t>
            </a:r>
            <a:r>
              <a:rPr lang="ru-RU" sz="800" dirty="0" err="1"/>
              <a:t>питний</a:t>
            </a:r>
            <a:r>
              <a:rPr lang="ru-RU" sz="800" dirty="0"/>
              <a:t> </a:t>
            </a:r>
            <a:r>
              <a:rPr lang="ru-RU" sz="800" dirty="0" err="1" smtClean="0"/>
              <a:t>водозабір</a:t>
            </a:r>
            <a:r>
              <a:rPr lang="ru-RU" sz="800" dirty="0" smtClean="0"/>
              <a:t> </a:t>
            </a:r>
            <a:r>
              <a:rPr lang="ru-RU" sz="800" dirty="0" err="1" smtClean="0"/>
              <a:t>м.Київ</a:t>
            </a:r>
            <a:r>
              <a:rPr lang="ru-RU" sz="800" dirty="0" smtClean="0"/>
              <a:t>;</a:t>
            </a:r>
          </a:p>
          <a:p>
            <a:pPr lvl="0" eaLnBrk="0" hangingPunct="0"/>
            <a:r>
              <a:rPr lang="uk-UA" sz="800" dirty="0"/>
              <a:t> - </a:t>
            </a:r>
            <a:r>
              <a:rPr lang="uk-UA" sz="800" dirty="0" smtClean="0"/>
              <a:t>0,100 мг/дм</a:t>
            </a:r>
            <a:r>
              <a:rPr lang="uk-UA" sz="800" baseline="30000" dirty="0" smtClean="0"/>
              <a:t>3</a:t>
            </a:r>
            <a:r>
              <a:rPr lang="uk-UA" sz="800" dirty="0" smtClean="0"/>
              <a:t> </a:t>
            </a:r>
            <a:r>
              <a:rPr lang="uk-UA" sz="800" dirty="0" smtClean="0">
                <a:solidFill>
                  <a:srgbClr val="000000"/>
                </a:solidFill>
              </a:rPr>
              <a:t>р.</a:t>
            </a:r>
            <a:r>
              <a:rPr lang="ru-RU" sz="800" dirty="0" smtClean="0">
                <a:solidFill>
                  <a:srgbClr val="000000"/>
                </a:solidFill>
              </a:rPr>
              <a:t> Дніпро, 678 км, </a:t>
            </a:r>
            <a:r>
              <a:rPr lang="ru-RU" sz="800" dirty="0" err="1" smtClean="0">
                <a:solidFill>
                  <a:srgbClr val="000000"/>
                </a:solidFill>
              </a:rPr>
              <a:t>с.Сокирне</a:t>
            </a:r>
            <a:r>
              <a:rPr lang="ru-RU" sz="800" dirty="0" smtClean="0">
                <a:solidFill>
                  <a:srgbClr val="000000"/>
                </a:solidFill>
              </a:rPr>
              <a:t>, </a:t>
            </a:r>
            <a:r>
              <a:rPr lang="ru-RU" sz="800" dirty="0" err="1" smtClean="0">
                <a:solidFill>
                  <a:srgbClr val="000000"/>
                </a:solidFill>
              </a:rPr>
              <a:t>питний</a:t>
            </a:r>
            <a:r>
              <a:rPr lang="ru-RU" sz="800" dirty="0" smtClean="0">
                <a:solidFill>
                  <a:srgbClr val="000000"/>
                </a:solidFill>
              </a:rPr>
              <a:t> </a:t>
            </a:r>
            <a:r>
              <a:rPr lang="ru-RU" sz="800" dirty="0" err="1" smtClean="0">
                <a:solidFill>
                  <a:srgbClr val="000000"/>
                </a:solidFill>
              </a:rPr>
              <a:t>водозабір</a:t>
            </a:r>
            <a:r>
              <a:rPr lang="ru-RU" sz="800" dirty="0" smtClean="0">
                <a:solidFill>
                  <a:srgbClr val="000000"/>
                </a:solidFill>
              </a:rPr>
              <a:t> </a:t>
            </a:r>
            <a:r>
              <a:rPr lang="ru-RU" sz="800" dirty="0" err="1" smtClean="0">
                <a:solidFill>
                  <a:srgbClr val="000000"/>
                </a:solidFill>
              </a:rPr>
              <a:t>м.Черкаси</a:t>
            </a:r>
            <a:r>
              <a:rPr lang="uk-UA" sz="800" dirty="0" smtClean="0"/>
              <a:t>       </a:t>
            </a:r>
            <a:endParaRPr lang="ru-RU" sz="800" dirty="0"/>
          </a:p>
          <a:p>
            <a:pPr eaLnBrk="0" hangingPunct="0"/>
            <a:r>
              <a:rPr lang="uk-UA" sz="800" dirty="0"/>
              <a:t> </a:t>
            </a:r>
            <a:r>
              <a:rPr lang="ru-RU" sz="800" dirty="0"/>
              <a:t>- </a:t>
            </a:r>
            <a:r>
              <a:rPr lang="ru-RU" sz="800" dirty="0" smtClean="0"/>
              <a:t>0,107 </a:t>
            </a:r>
            <a:r>
              <a:rPr lang="ru-RU" sz="800" dirty="0"/>
              <a:t>мг/дм</a:t>
            </a:r>
            <a:r>
              <a:rPr lang="ru-RU" sz="800" baseline="30000" dirty="0"/>
              <a:t>3</a:t>
            </a:r>
            <a:r>
              <a:rPr lang="ru-RU" sz="800" dirty="0"/>
              <a:t> </a:t>
            </a:r>
            <a:r>
              <a:rPr lang="uk-UA" sz="800" dirty="0">
                <a:solidFill>
                  <a:srgbClr val="000000"/>
                </a:solidFill>
              </a:rPr>
              <a:t>р. </a:t>
            </a:r>
            <a:r>
              <a:rPr lang="ru-RU" sz="800" dirty="0"/>
              <a:t> Дніпро,</a:t>
            </a:r>
            <a:r>
              <a:rPr lang="en-US" sz="800" dirty="0"/>
              <a:t> </a:t>
            </a:r>
            <a:r>
              <a:rPr lang="ru-RU" sz="800" dirty="0"/>
              <a:t>594 км, с. </a:t>
            </a:r>
            <a:r>
              <a:rPr lang="ru-RU" sz="800" dirty="0" err="1"/>
              <a:t>Пронозівка</a:t>
            </a:r>
            <a:r>
              <a:rPr lang="ru-RU" sz="800" dirty="0"/>
              <a:t>, н/с </a:t>
            </a:r>
            <a:r>
              <a:rPr lang="ru-RU" sz="800" dirty="0" err="1"/>
              <a:t>Градизької</a:t>
            </a:r>
            <a:r>
              <a:rPr lang="ru-RU" sz="800" dirty="0"/>
              <a:t> з/с;</a:t>
            </a:r>
          </a:p>
          <a:p>
            <a:pPr eaLnBrk="0" hangingPunct="0"/>
            <a:r>
              <a:rPr lang="uk-UA" sz="800" dirty="0">
                <a:solidFill>
                  <a:srgbClr val="000000"/>
                </a:solidFill>
              </a:rPr>
              <a:t> - </a:t>
            </a:r>
            <a:r>
              <a:rPr lang="uk-UA" sz="800" dirty="0" smtClean="0">
                <a:solidFill>
                  <a:srgbClr val="000000"/>
                </a:solidFill>
              </a:rPr>
              <a:t>0,097</a:t>
            </a:r>
            <a:r>
              <a:rPr lang="ru-RU" sz="800" dirty="0" smtClean="0"/>
              <a:t> </a:t>
            </a:r>
            <a:r>
              <a:rPr lang="ru-RU" sz="800" dirty="0"/>
              <a:t>мг/дм</a:t>
            </a:r>
            <a:r>
              <a:rPr lang="ru-RU" sz="800" baseline="30000" dirty="0"/>
              <a:t>3 </a:t>
            </a:r>
            <a:r>
              <a:rPr lang="ru-RU" sz="800" dirty="0"/>
              <a:t> р. </a:t>
            </a:r>
            <a:r>
              <a:rPr lang="ru-RU" sz="800" dirty="0" err="1"/>
              <a:t>Дніпро</a:t>
            </a:r>
            <a:r>
              <a:rPr lang="ru-RU" sz="800" dirty="0"/>
              <a:t>,</a:t>
            </a:r>
            <a:r>
              <a:rPr lang="uk-UA" sz="800" dirty="0">
                <a:solidFill>
                  <a:srgbClr val="000000"/>
                </a:solidFill>
              </a:rPr>
              <a:t> </a:t>
            </a:r>
            <a:r>
              <a:rPr lang="ru-RU" sz="800" dirty="0"/>
              <a:t>580 км, </a:t>
            </a:r>
            <a:r>
              <a:rPr lang="ru-RU" sz="800" dirty="0" err="1"/>
              <a:t>Власівський</a:t>
            </a:r>
            <a:r>
              <a:rPr lang="ru-RU" sz="800" dirty="0"/>
              <a:t> </a:t>
            </a:r>
            <a:r>
              <a:rPr lang="ru-RU" sz="800" dirty="0" err="1"/>
              <a:t>водозабір</a:t>
            </a:r>
            <a:r>
              <a:rPr lang="ru-RU" sz="800" dirty="0"/>
              <a:t> КП " </a:t>
            </a:r>
            <a:r>
              <a:rPr lang="ru-RU" sz="800" dirty="0" err="1"/>
              <a:t>Кременчукводоканал</a:t>
            </a:r>
            <a:endParaRPr lang="ru-RU" sz="800" dirty="0"/>
          </a:p>
          <a:p>
            <a:pPr eaLnBrk="0" hangingPunct="0"/>
            <a:r>
              <a:rPr lang="ru-RU" sz="800" dirty="0"/>
              <a:t> - </a:t>
            </a:r>
            <a:r>
              <a:rPr lang="ru-RU" sz="800" dirty="0" smtClean="0"/>
              <a:t>0,100 </a:t>
            </a:r>
            <a:r>
              <a:rPr lang="ru-RU" sz="800" dirty="0"/>
              <a:t>мг/дм</a:t>
            </a:r>
            <a:r>
              <a:rPr lang="ru-RU" sz="800" baseline="30000" dirty="0"/>
              <a:t>3 </a:t>
            </a:r>
            <a:r>
              <a:rPr lang="ru-RU" sz="800" dirty="0"/>
              <a:t> р. </a:t>
            </a:r>
            <a:r>
              <a:rPr lang="ru-RU" sz="800" dirty="0" err="1"/>
              <a:t>Дніпро</a:t>
            </a:r>
            <a:r>
              <a:rPr lang="ru-RU" sz="800" dirty="0"/>
              <a:t>, 550 км, м. </a:t>
            </a:r>
            <a:r>
              <a:rPr lang="ru-RU" sz="800" dirty="0" err="1"/>
              <a:t>Горішні</a:t>
            </a:r>
            <a:r>
              <a:rPr lang="ru-RU" sz="800" dirty="0"/>
              <a:t> </a:t>
            </a:r>
            <a:r>
              <a:rPr lang="ru-RU" sz="800" dirty="0" err="1"/>
              <a:t>Плавні</a:t>
            </a:r>
            <a:r>
              <a:rPr lang="ru-RU" sz="800" dirty="0"/>
              <a:t>, </a:t>
            </a:r>
            <a:r>
              <a:rPr lang="ru-RU" sz="800" dirty="0" err="1"/>
              <a:t>водозабір</a:t>
            </a:r>
            <a:r>
              <a:rPr lang="ru-RU" sz="800" dirty="0"/>
              <a:t>;</a:t>
            </a:r>
          </a:p>
          <a:p>
            <a:pPr eaLnBrk="0" hangingPunct="0"/>
            <a:r>
              <a:rPr lang="uk-UA" sz="800" dirty="0"/>
              <a:t> </a:t>
            </a:r>
            <a:r>
              <a:rPr lang="ru-RU" sz="800" dirty="0"/>
              <a:t>- </a:t>
            </a:r>
            <a:r>
              <a:rPr lang="ru-RU" sz="800" dirty="0" smtClean="0"/>
              <a:t>0,</a:t>
            </a:r>
            <a:r>
              <a:rPr lang="uk-UA" sz="800" dirty="0" smtClean="0"/>
              <a:t>070</a:t>
            </a:r>
            <a:r>
              <a:rPr lang="ru-RU" sz="800" dirty="0" smtClean="0"/>
              <a:t> </a:t>
            </a:r>
            <a:r>
              <a:rPr lang="ru-RU" sz="800" dirty="0"/>
              <a:t>мг/дм</a:t>
            </a:r>
            <a:r>
              <a:rPr lang="ru-RU" sz="800" baseline="30000" dirty="0"/>
              <a:t>3 </a:t>
            </a:r>
            <a:r>
              <a:rPr lang="ru-RU" sz="800" dirty="0"/>
              <a:t> р. </a:t>
            </a:r>
            <a:r>
              <a:rPr lang="ru-RU" sz="800" dirty="0" err="1"/>
              <a:t>Дніпро</a:t>
            </a:r>
            <a:r>
              <a:rPr lang="ru-RU" sz="800" dirty="0"/>
              <a:t>, 476 км, м. </a:t>
            </a:r>
            <a:r>
              <a:rPr lang="ru-RU" sz="800" dirty="0" err="1"/>
              <a:t>Верхньодніпровськ</a:t>
            </a:r>
            <a:r>
              <a:rPr lang="ru-RU" sz="800" dirty="0"/>
              <a:t>, </a:t>
            </a:r>
            <a:r>
              <a:rPr lang="ru-RU" sz="800" dirty="0" err="1"/>
              <a:t>питний</a:t>
            </a:r>
            <a:r>
              <a:rPr lang="ru-RU" sz="800" dirty="0"/>
              <a:t> </a:t>
            </a:r>
            <a:r>
              <a:rPr lang="ru-RU" sz="800" dirty="0" smtClean="0"/>
              <a:t>в/з</a:t>
            </a:r>
          </a:p>
          <a:p>
            <a:pPr eaLnBrk="0" hangingPunct="0"/>
            <a:r>
              <a:rPr lang="uk-UA" sz="800" dirty="0" smtClean="0"/>
              <a:t> - 0,050 </a:t>
            </a:r>
            <a:r>
              <a:rPr lang="ru-RU" sz="800" dirty="0"/>
              <a:t>мг/дм</a:t>
            </a:r>
            <a:r>
              <a:rPr lang="ru-RU" sz="800" baseline="30000" dirty="0"/>
              <a:t>3 </a:t>
            </a:r>
            <a:r>
              <a:rPr lang="ru-RU" sz="800" dirty="0"/>
              <a:t> р. Дніпро, 462 км, </a:t>
            </a:r>
            <a:r>
              <a:rPr lang="ru-RU" sz="800" dirty="0" err="1"/>
              <a:t>смт</a:t>
            </a:r>
            <a:r>
              <a:rPr lang="ru-RU" sz="800" dirty="0"/>
              <a:t> </a:t>
            </a:r>
            <a:r>
              <a:rPr lang="ru-RU" sz="800" dirty="0" err="1"/>
              <a:t>Аули</a:t>
            </a:r>
            <a:r>
              <a:rPr lang="ru-RU" sz="800" dirty="0"/>
              <a:t>, </a:t>
            </a:r>
            <a:r>
              <a:rPr lang="ru-RU" sz="800" dirty="0" err="1"/>
              <a:t>питний</a:t>
            </a:r>
            <a:r>
              <a:rPr lang="ru-RU" sz="800" dirty="0"/>
              <a:t> в/з м. Дніпро та </a:t>
            </a:r>
            <a:r>
              <a:rPr lang="ru-RU" sz="800" dirty="0" err="1"/>
              <a:t>Кам'янське</a:t>
            </a:r>
            <a:r>
              <a:rPr lang="ru-RU" sz="800" dirty="0" smtClean="0"/>
              <a:t>;</a:t>
            </a:r>
            <a:endParaRPr lang="ru-RU" sz="800" dirty="0"/>
          </a:p>
          <a:p>
            <a:pPr eaLnBrk="0" hangingPunct="0"/>
            <a:r>
              <a:rPr lang="uk-UA" sz="800" dirty="0" smtClean="0"/>
              <a:t> - 0,156 </a:t>
            </a:r>
            <a:r>
              <a:rPr lang="ru-RU" sz="800" dirty="0"/>
              <a:t>мг/дм3 </a:t>
            </a:r>
            <a:r>
              <a:rPr lang="ru-RU" sz="800" dirty="0" smtClean="0"/>
              <a:t>р</a:t>
            </a:r>
            <a:r>
              <a:rPr lang="ru-RU" sz="800" dirty="0"/>
              <a:t>. </a:t>
            </a:r>
            <a:r>
              <a:rPr lang="ru-RU" sz="800" dirty="0" err="1"/>
              <a:t>Тетерів</a:t>
            </a:r>
            <a:r>
              <a:rPr lang="ru-RU" sz="800" dirty="0"/>
              <a:t>, 274 км, </a:t>
            </a:r>
            <a:r>
              <a:rPr lang="ru-RU" sz="800" dirty="0" err="1"/>
              <a:t>питний</a:t>
            </a:r>
            <a:r>
              <a:rPr lang="ru-RU" sz="800" dirty="0"/>
              <a:t> в/з </a:t>
            </a:r>
            <a:r>
              <a:rPr lang="ru-RU" sz="800" dirty="0" err="1"/>
              <a:t>м.Житомир</a:t>
            </a:r>
            <a:r>
              <a:rPr lang="ru-RU" sz="800" dirty="0"/>
              <a:t>;</a:t>
            </a:r>
            <a:r>
              <a:rPr lang="uk-UA" sz="800" dirty="0"/>
              <a:t> </a:t>
            </a:r>
            <a:endParaRPr lang="ru-RU" sz="800" dirty="0"/>
          </a:p>
          <a:p>
            <a:pPr eaLnBrk="0" hangingPunct="0"/>
            <a:r>
              <a:rPr lang="uk-UA" sz="800" dirty="0"/>
              <a:t> - </a:t>
            </a:r>
            <a:r>
              <a:rPr lang="uk-UA" sz="800" dirty="0" smtClean="0"/>
              <a:t>0,168 </a:t>
            </a:r>
            <a:r>
              <a:rPr lang="ru-RU" sz="800" dirty="0"/>
              <a:t>мг/дм</a:t>
            </a:r>
            <a:r>
              <a:rPr lang="ru-RU" sz="800" baseline="30000" dirty="0"/>
              <a:t>3 </a:t>
            </a:r>
            <a:r>
              <a:rPr lang="ru-RU" sz="800" dirty="0" smtClean="0"/>
              <a:t> р</a:t>
            </a:r>
            <a:r>
              <a:rPr lang="ru-RU" sz="800" dirty="0"/>
              <a:t>. </a:t>
            </a:r>
            <a:r>
              <a:rPr lang="ru-RU" sz="800" dirty="0" err="1"/>
              <a:t>Тетерів</a:t>
            </a:r>
            <a:r>
              <a:rPr lang="ru-RU" sz="800" dirty="0"/>
              <a:t>, 259 км, </a:t>
            </a:r>
            <a:r>
              <a:rPr lang="ru-RU" sz="800" dirty="0" err="1"/>
              <a:t>питний</a:t>
            </a:r>
            <a:r>
              <a:rPr lang="ru-RU" sz="800" dirty="0"/>
              <a:t> в/з </a:t>
            </a:r>
            <a:r>
              <a:rPr lang="ru-RU" sz="800" dirty="0" err="1"/>
              <a:t>м.Житомир</a:t>
            </a:r>
            <a:r>
              <a:rPr lang="ru-RU" sz="800" dirty="0"/>
              <a:t>;</a:t>
            </a:r>
            <a:r>
              <a:rPr lang="uk-UA" sz="800" dirty="0"/>
              <a:t> </a:t>
            </a:r>
            <a:endParaRPr lang="ru-RU" sz="800" dirty="0"/>
          </a:p>
          <a:p>
            <a:pPr eaLnBrk="0" hangingPunct="0"/>
            <a:r>
              <a:rPr lang="uk-UA" sz="800" dirty="0"/>
              <a:t> - </a:t>
            </a:r>
            <a:r>
              <a:rPr lang="uk-UA" sz="800" dirty="0" smtClean="0"/>
              <a:t>0,056 </a:t>
            </a:r>
            <a:r>
              <a:rPr lang="ru-RU" sz="800" dirty="0" smtClean="0"/>
              <a:t>мг/дм</a:t>
            </a:r>
            <a:r>
              <a:rPr lang="ru-RU" sz="800" baseline="30000" dirty="0" smtClean="0"/>
              <a:t>3  </a:t>
            </a:r>
            <a:r>
              <a:rPr lang="ru-RU" sz="800" dirty="0" smtClean="0"/>
              <a:t>р. </a:t>
            </a:r>
            <a:r>
              <a:rPr lang="ru-RU" sz="800" dirty="0" err="1" smtClean="0"/>
              <a:t>Гнилоп</a:t>
            </a:r>
            <a:r>
              <a:rPr lang="en-US" sz="800" dirty="0"/>
              <a:t>’</a:t>
            </a:r>
            <a:r>
              <a:rPr lang="uk-UA" sz="800" dirty="0"/>
              <a:t>ять</a:t>
            </a:r>
            <a:r>
              <a:rPr lang="ru-RU" sz="800" dirty="0"/>
              <a:t>, </a:t>
            </a:r>
            <a:r>
              <a:rPr lang="ru-RU" sz="800" dirty="0" err="1"/>
              <a:t>Бердичівське</a:t>
            </a:r>
            <a:r>
              <a:rPr lang="ru-RU" sz="800" dirty="0"/>
              <a:t> </a:t>
            </a:r>
            <a:r>
              <a:rPr lang="ru-RU" sz="800" dirty="0" err="1"/>
              <a:t>вдсх</a:t>
            </a:r>
            <a:r>
              <a:rPr lang="ru-RU" sz="800" dirty="0"/>
              <a:t>., </a:t>
            </a:r>
            <a:r>
              <a:rPr lang="ru-RU" sz="800" baseline="30000" dirty="0"/>
              <a:t> </a:t>
            </a:r>
            <a:r>
              <a:rPr lang="ru-RU" sz="800" dirty="0"/>
              <a:t>59 км, </a:t>
            </a:r>
            <a:r>
              <a:rPr lang="ru-RU" sz="800" dirty="0" err="1"/>
              <a:t>питний</a:t>
            </a:r>
            <a:r>
              <a:rPr lang="ru-RU" sz="800" dirty="0"/>
              <a:t> в/з </a:t>
            </a:r>
            <a:r>
              <a:rPr lang="ru-RU" sz="800" dirty="0" err="1"/>
              <a:t>м.Бердичів</a:t>
            </a:r>
            <a:r>
              <a:rPr lang="ru-RU" sz="800" dirty="0"/>
              <a:t>;</a:t>
            </a:r>
            <a:r>
              <a:rPr lang="uk-UA" sz="800" dirty="0"/>
              <a:t> </a:t>
            </a:r>
            <a:endParaRPr lang="ru-RU" sz="800" dirty="0"/>
          </a:p>
          <a:p>
            <a:pPr eaLnBrk="0" hangingPunct="0"/>
            <a:r>
              <a:rPr lang="uk-UA" sz="800" dirty="0"/>
              <a:t> - </a:t>
            </a:r>
            <a:r>
              <a:rPr lang="uk-UA" sz="800" dirty="0" smtClean="0"/>
              <a:t>0,072 </a:t>
            </a:r>
            <a:r>
              <a:rPr lang="uk-UA" sz="800" dirty="0"/>
              <a:t>мг/дм</a:t>
            </a:r>
            <a:r>
              <a:rPr lang="uk-UA" sz="800" baseline="30000" dirty="0"/>
              <a:t>3 </a:t>
            </a:r>
            <a:r>
              <a:rPr lang="uk-UA" sz="800" baseline="30000" dirty="0" smtClean="0"/>
              <a:t> </a:t>
            </a:r>
            <a:r>
              <a:rPr lang="uk-UA" sz="800" dirty="0" smtClean="0"/>
              <a:t>р</a:t>
            </a:r>
            <a:r>
              <a:rPr lang="uk-UA" sz="800" dirty="0"/>
              <a:t>. </a:t>
            </a:r>
            <a:r>
              <a:rPr lang="uk-UA" sz="800" dirty="0" err="1"/>
              <a:t>Ірша</a:t>
            </a:r>
            <a:r>
              <a:rPr lang="uk-UA" sz="800" dirty="0"/>
              <a:t>, </a:t>
            </a:r>
            <a:r>
              <a:rPr lang="ru-RU" sz="800" dirty="0"/>
              <a:t>93 км, </a:t>
            </a:r>
            <a:r>
              <a:rPr lang="ru-RU" sz="800" dirty="0" err="1"/>
              <a:t>Іршанське</a:t>
            </a:r>
            <a:r>
              <a:rPr lang="ru-RU" sz="800" dirty="0"/>
              <a:t> ; </a:t>
            </a:r>
            <a:r>
              <a:rPr lang="ru-RU" sz="800" dirty="0" err="1"/>
              <a:t>вдсх</a:t>
            </a:r>
            <a:r>
              <a:rPr lang="ru-RU" sz="800" dirty="0"/>
              <a:t>, в/</a:t>
            </a:r>
            <a:r>
              <a:rPr lang="ru-RU" sz="800" dirty="0" err="1"/>
              <a:t>б'єф</a:t>
            </a:r>
            <a:r>
              <a:rPr lang="ru-RU" sz="800" dirty="0"/>
              <a:t> </a:t>
            </a:r>
            <a:r>
              <a:rPr lang="ru-RU" sz="800" dirty="0" err="1"/>
              <a:t>питний</a:t>
            </a:r>
            <a:r>
              <a:rPr lang="ru-RU" sz="800" dirty="0"/>
              <a:t> в/з </a:t>
            </a:r>
            <a:r>
              <a:rPr lang="ru-RU" sz="800" dirty="0" err="1"/>
              <a:t>смт.Нова</a:t>
            </a:r>
            <a:r>
              <a:rPr lang="ru-RU" sz="800" dirty="0"/>
              <a:t> Борова</a:t>
            </a:r>
            <a:r>
              <a:rPr lang="uk-UA" sz="800" dirty="0"/>
              <a:t>;</a:t>
            </a:r>
          </a:p>
          <a:p>
            <a:pPr eaLnBrk="0" hangingPunct="0"/>
            <a:r>
              <a:rPr lang="uk-UA" sz="800" dirty="0"/>
              <a:t> - </a:t>
            </a:r>
            <a:r>
              <a:rPr lang="uk-UA" sz="800" dirty="0" smtClean="0"/>
              <a:t>0,102 </a:t>
            </a:r>
            <a:r>
              <a:rPr lang="uk-UA" sz="800" dirty="0"/>
              <a:t>мг/дм</a:t>
            </a:r>
            <a:r>
              <a:rPr lang="uk-UA" sz="800" baseline="30000" dirty="0"/>
              <a:t>3</a:t>
            </a:r>
            <a:r>
              <a:rPr lang="uk-UA" sz="800" dirty="0"/>
              <a:t> </a:t>
            </a:r>
            <a:r>
              <a:rPr lang="uk-UA" sz="800" dirty="0" smtClean="0"/>
              <a:t>р</a:t>
            </a:r>
            <a:r>
              <a:rPr lang="uk-UA" sz="800" dirty="0"/>
              <a:t>. </a:t>
            </a:r>
            <a:r>
              <a:rPr lang="uk-UA" sz="800" dirty="0" err="1"/>
              <a:t>Ірша</a:t>
            </a:r>
            <a:r>
              <a:rPr lang="uk-UA" sz="800" dirty="0"/>
              <a:t>,</a:t>
            </a:r>
            <a:r>
              <a:rPr lang="uk-UA" sz="800" baseline="30000" dirty="0"/>
              <a:t> </a:t>
            </a:r>
            <a:r>
              <a:rPr lang="ru-RU" sz="800" dirty="0"/>
              <a:t>31 км, </a:t>
            </a:r>
            <a:r>
              <a:rPr lang="ru-RU" sz="800" dirty="0" err="1"/>
              <a:t>Малинське</a:t>
            </a:r>
            <a:r>
              <a:rPr lang="ru-RU" sz="800" dirty="0"/>
              <a:t> </a:t>
            </a:r>
            <a:r>
              <a:rPr lang="ru-RU" sz="800" dirty="0" err="1"/>
              <a:t>вдсх</a:t>
            </a:r>
            <a:r>
              <a:rPr lang="ru-RU" sz="800" dirty="0"/>
              <a:t>., </a:t>
            </a:r>
            <a:r>
              <a:rPr lang="ru-RU" sz="800" dirty="0" err="1"/>
              <a:t>питний</a:t>
            </a:r>
            <a:r>
              <a:rPr lang="ru-RU" sz="800" dirty="0"/>
              <a:t> в/з </a:t>
            </a:r>
            <a:r>
              <a:rPr lang="ru-RU" sz="800" dirty="0" err="1"/>
              <a:t>м.Малин</a:t>
            </a:r>
            <a:endParaRPr lang="ru-RU" sz="800" dirty="0"/>
          </a:p>
          <a:p>
            <a:pPr eaLnBrk="0" hangingPunct="0"/>
            <a:r>
              <a:rPr lang="uk-UA" sz="800" dirty="0"/>
              <a:t> - </a:t>
            </a:r>
            <a:r>
              <a:rPr lang="uk-UA" sz="800" dirty="0" smtClean="0"/>
              <a:t>0,100 </a:t>
            </a:r>
            <a:r>
              <a:rPr lang="uk-UA" sz="800" dirty="0"/>
              <a:t>мг/</a:t>
            </a:r>
            <a:r>
              <a:rPr lang="uk-UA" sz="800" baseline="30000" dirty="0"/>
              <a:t> </a:t>
            </a:r>
            <a:r>
              <a:rPr lang="uk-UA" sz="800" dirty="0"/>
              <a:t>дм</a:t>
            </a:r>
            <a:r>
              <a:rPr lang="uk-UA" sz="800" baseline="30000" dirty="0"/>
              <a:t>3</a:t>
            </a:r>
            <a:r>
              <a:rPr lang="ru-RU" sz="800" dirty="0"/>
              <a:t> </a:t>
            </a:r>
            <a:r>
              <a:rPr lang="ru-RU" sz="800" dirty="0" smtClean="0"/>
              <a:t>р. </a:t>
            </a:r>
            <a:r>
              <a:rPr lang="ru-RU" sz="800" dirty="0"/>
              <a:t>Возня,</a:t>
            </a:r>
            <a:r>
              <a:rPr lang="uk-UA" sz="800" baseline="30000" dirty="0"/>
              <a:t> </a:t>
            </a:r>
            <a:r>
              <a:rPr lang="ru-RU" sz="800" dirty="0"/>
              <a:t> 8км, </a:t>
            </a:r>
            <a:r>
              <a:rPr lang="ru-RU" sz="800" dirty="0" err="1"/>
              <a:t>с.Рудня</a:t>
            </a:r>
            <a:r>
              <a:rPr lang="ru-RU" sz="800" dirty="0"/>
              <a:t> </a:t>
            </a:r>
            <a:r>
              <a:rPr lang="ru-RU" sz="800" dirty="0" err="1"/>
              <a:t>Городищенська</a:t>
            </a:r>
            <a:r>
              <a:rPr lang="ru-RU" sz="800" dirty="0"/>
              <a:t>, </a:t>
            </a:r>
            <a:r>
              <a:rPr lang="ru-RU" sz="800" dirty="0" err="1"/>
              <a:t>питний</a:t>
            </a:r>
            <a:r>
              <a:rPr lang="ru-RU" sz="800" dirty="0"/>
              <a:t> в/з </a:t>
            </a:r>
            <a:r>
              <a:rPr lang="ru-RU" sz="800" dirty="0" err="1"/>
              <a:t>м.Малин</a:t>
            </a:r>
            <a:r>
              <a:rPr lang="ru-RU" sz="800" dirty="0">
                <a:solidFill>
                  <a:srgbClr val="FF0000"/>
                </a:solidFill>
              </a:rPr>
              <a:t> </a:t>
            </a:r>
            <a:r>
              <a:rPr lang="uk-UA" sz="800" dirty="0" smtClean="0"/>
              <a:t> </a:t>
            </a:r>
            <a:endParaRPr lang="ru-RU" sz="800" dirty="0">
              <a:solidFill>
                <a:schemeClr val="tx1"/>
              </a:solidFill>
            </a:endParaRPr>
          </a:p>
          <a:p>
            <a:pPr eaLnBrk="0" hangingPunct="0"/>
            <a:r>
              <a:rPr lang="uk-UA" sz="800" dirty="0" smtClean="0">
                <a:solidFill>
                  <a:schemeClr val="tx1"/>
                </a:solidFill>
              </a:rPr>
              <a:t> </a:t>
            </a:r>
            <a:r>
              <a:rPr lang="uk-UA" sz="800" dirty="0">
                <a:solidFill>
                  <a:schemeClr val="tx1"/>
                </a:solidFill>
              </a:rPr>
              <a:t>- </a:t>
            </a:r>
            <a:r>
              <a:rPr lang="uk-UA" sz="800" dirty="0" smtClean="0">
                <a:solidFill>
                  <a:schemeClr val="tx1"/>
                </a:solidFill>
              </a:rPr>
              <a:t>0,100 </a:t>
            </a:r>
            <a:r>
              <a:rPr lang="uk-UA" sz="800" dirty="0">
                <a:solidFill>
                  <a:schemeClr val="tx1"/>
                </a:solidFill>
              </a:rPr>
              <a:t>мг/</a:t>
            </a:r>
            <a:r>
              <a:rPr lang="uk-UA" sz="800" baseline="30000" dirty="0">
                <a:solidFill>
                  <a:schemeClr val="tx1"/>
                </a:solidFill>
              </a:rPr>
              <a:t> </a:t>
            </a:r>
            <a:r>
              <a:rPr lang="uk-UA" sz="800" dirty="0">
                <a:solidFill>
                  <a:schemeClr val="tx1"/>
                </a:solidFill>
              </a:rPr>
              <a:t>дм</a:t>
            </a:r>
            <a:r>
              <a:rPr lang="uk-UA" sz="800" baseline="30000" dirty="0">
                <a:solidFill>
                  <a:schemeClr val="tx1"/>
                </a:solidFill>
              </a:rPr>
              <a:t>3</a:t>
            </a:r>
            <a:r>
              <a:rPr lang="ru-RU" sz="800" dirty="0">
                <a:solidFill>
                  <a:schemeClr val="tx1"/>
                </a:solidFill>
              </a:rPr>
              <a:t> </a:t>
            </a:r>
            <a:r>
              <a:rPr lang="ru-RU" sz="800" dirty="0"/>
              <a:t>р. </a:t>
            </a:r>
            <a:r>
              <a:rPr lang="ru-RU" sz="800" dirty="0" err="1"/>
              <a:t>Рось</a:t>
            </a:r>
            <a:r>
              <a:rPr lang="ru-RU" sz="800" dirty="0"/>
              <a:t>, 64 км, м. </a:t>
            </a:r>
            <a:r>
              <a:rPr lang="ru-RU" sz="800" dirty="0" err="1"/>
              <a:t>Корсунь-Шевченківський</a:t>
            </a:r>
            <a:r>
              <a:rPr lang="ru-RU" sz="800" dirty="0"/>
              <a:t>, </a:t>
            </a:r>
            <a:r>
              <a:rPr lang="ru-RU" sz="800" dirty="0" err="1"/>
              <a:t>питний</a:t>
            </a:r>
            <a:r>
              <a:rPr lang="ru-RU" sz="800" dirty="0"/>
              <a:t> </a:t>
            </a:r>
            <a:r>
              <a:rPr lang="ru-RU" sz="800" dirty="0" err="1"/>
              <a:t>водозабір</a:t>
            </a:r>
            <a:endParaRPr lang="ru-RU" sz="800" dirty="0"/>
          </a:p>
          <a:p>
            <a:pPr eaLnBrk="0" hangingPunct="0"/>
            <a:endParaRPr lang="uk-UA" sz="800" dirty="0">
              <a:solidFill>
                <a:srgbClr val="000000"/>
              </a:solidFill>
            </a:endParaRPr>
          </a:p>
          <a:p>
            <a:pPr eaLnBrk="0" hangingPunct="0"/>
            <a:r>
              <a:rPr lang="uk-UA" sz="800" dirty="0" smtClean="0">
                <a:solidFill>
                  <a:srgbClr val="92D050"/>
                </a:solidFill>
              </a:rPr>
              <a:t> </a:t>
            </a:r>
            <a:endParaRPr lang="ru-RU" sz="800" dirty="0">
              <a:solidFill>
                <a:srgbClr val="92D050"/>
              </a:solidFill>
            </a:endParaRPr>
          </a:p>
        </p:txBody>
      </p:sp>
      <p:pic>
        <p:nvPicPr>
          <p:cNvPr id="18445" name="Рисунок 4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284788" y="849313"/>
            <a:ext cx="4556125" cy="2003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446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9056688" y="6562725"/>
            <a:ext cx="587375" cy="106363"/>
          </a:xfrm>
          <a:noFill/>
          <a:ln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fld id="{EC6169EB-FF81-4D85-9E48-C315497E4E4A}" type="slidenum">
              <a:rPr lang="ru-RU" altLang="uk-UA" smtClean="0">
                <a:latin typeface="Arial" charset="0"/>
                <a:cs typeface="Arial" charset="0"/>
              </a:rPr>
              <a:pPr/>
              <a:t>1</a:t>
            </a:fld>
            <a:endParaRPr lang="ru-RU" altLang="uk-UA" smtClean="0">
              <a:latin typeface="Arial" charset="0"/>
              <a:cs typeface="Arial" charset="0"/>
            </a:endParaRPr>
          </a:p>
        </p:txBody>
      </p:sp>
      <p:graphicFrame>
        <p:nvGraphicFramePr>
          <p:cNvPr id="2" name="Диаграмма 6"/>
          <p:cNvGraphicFramePr/>
          <p:nvPr>
            <p:extLst>
              <p:ext uri="{D42A27DB-BD31-4B8C-83A1-F6EECF244321}">
                <p14:modId xmlns:p14="http://schemas.microsoft.com/office/powerpoint/2010/main" val="452802458"/>
              </p:ext>
            </p:extLst>
          </p:nvPr>
        </p:nvGraphicFramePr>
        <p:xfrm>
          <a:off x="450578" y="849314"/>
          <a:ext cx="4248785" cy="140652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FCFDFE"/>
            </a:gs>
            <a:gs pos="74001">
              <a:srgbClr val="E0F1F2"/>
            </a:gs>
            <a:gs pos="83000">
              <a:srgbClr val="E0F1F2"/>
            </a:gs>
            <a:gs pos="100000">
              <a:srgbClr val="EBF6F7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33363" y="73025"/>
            <a:ext cx="471487" cy="446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83" name="Рисунок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04850" y="139700"/>
            <a:ext cx="9136063" cy="311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484" name="Текстове поле 2"/>
          <p:cNvSpPr txBox="1">
            <a:spLocks noChangeArrowheads="1"/>
          </p:cNvSpPr>
          <p:nvPr/>
        </p:nvSpPr>
        <p:spPr bwMode="auto">
          <a:xfrm>
            <a:off x="4530725" y="455613"/>
            <a:ext cx="5310188" cy="414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eaLnBrk="0" hangingPunct="0">
              <a:lnSpc>
                <a:spcPct val="115000"/>
              </a:lnSpc>
              <a:spcAft>
                <a:spcPts val="1000"/>
              </a:spcAft>
            </a:pPr>
            <a:endParaRPr lang="uk-UA" altLang="uk-UA" sz="1100" i="1">
              <a:latin typeface="Calibri" pitchFamily="34" charset="0"/>
              <a:ea typeface="Calibri" pitchFamily="34" charset="0"/>
              <a:cs typeface="Times New Roman" pitchFamily="18" charset="0"/>
            </a:endParaRPr>
          </a:p>
        </p:txBody>
      </p:sp>
      <p:sp>
        <p:nvSpPr>
          <p:cNvPr id="20485" name="Прямоугольник 12"/>
          <p:cNvSpPr>
            <a:spLocks noChangeArrowheads="1"/>
          </p:cNvSpPr>
          <p:nvPr/>
        </p:nvSpPr>
        <p:spPr bwMode="auto">
          <a:xfrm>
            <a:off x="190500" y="6448425"/>
            <a:ext cx="4249738" cy="33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 eaLnBrk="0" hangingPunct="0"/>
            <a:r>
              <a:rPr lang="uk-UA" sz="800" b="1"/>
              <a:t>   </a:t>
            </a:r>
            <a:endParaRPr lang="ru-RU" sz="800" b="1"/>
          </a:p>
          <a:p>
            <a:pPr eaLnBrk="0" hangingPunct="0"/>
            <a:r>
              <a:rPr lang="uk-UA" sz="800"/>
              <a:t>  </a:t>
            </a:r>
          </a:p>
        </p:txBody>
      </p:sp>
      <p:sp>
        <p:nvSpPr>
          <p:cNvPr id="20486" name="Прямоугольник 16"/>
          <p:cNvSpPr>
            <a:spLocks noChangeArrowheads="1"/>
          </p:cNvSpPr>
          <p:nvPr/>
        </p:nvSpPr>
        <p:spPr bwMode="auto">
          <a:xfrm>
            <a:off x="415925" y="1425575"/>
            <a:ext cx="9074150" cy="3662541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eaLnBrk="0" hangingPunct="0"/>
            <a:endParaRPr lang="uk-UA" sz="800" b="1" dirty="0" smtClean="0"/>
          </a:p>
          <a:p>
            <a:pPr eaLnBrk="0" hangingPunct="0"/>
            <a:r>
              <a:rPr lang="uk-UA" sz="800" b="1" dirty="0" smtClean="0"/>
              <a:t>Зафіксовано перевищення вмісту: нікель та  його сполуки (норма-34 </a:t>
            </a:r>
            <a:r>
              <a:rPr lang="uk-UA" sz="800" b="1" dirty="0" err="1" smtClean="0"/>
              <a:t>мкг</a:t>
            </a:r>
            <a:r>
              <a:rPr lang="uk-UA" sz="800" b="1" dirty="0" smtClean="0"/>
              <a:t>/дм</a:t>
            </a:r>
            <a:r>
              <a:rPr lang="uk-UA" sz="800" b="1" baseline="30000" dirty="0" smtClean="0"/>
              <a:t>3</a:t>
            </a:r>
            <a:r>
              <a:rPr lang="uk-UA" sz="800" b="1" dirty="0" smtClean="0"/>
              <a:t> )</a:t>
            </a:r>
          </a:p>
          <a:p>
            <a:pPr eaLnBrk="0" hangingPunct="0"/>
            <a:r>
              <a:rPr lang="ru-RU" sz="800" dirty="0" smtClean="0"/>
              <a:t>-35,4  мкг/дм3</a:t>
            </a:r>
            <a:r>
              <a:rPr lang="ru-RU" sz="800" dirty="0"/>
              <a:t>,   р. Дніпро, 594 км , с. </a:t>
            </a:r>
            <a:r>
              <a:rPr lang="ru-RU" sz="800" dirty="0" err="1"/>
              <a:t>Пронозівка</a:t>
            </a:r>
            <a:r>
              <a:rPr lang="ru-RU" sz="800" dirty="0"/>
              <a:t> </a:t>
            </a:r>
            <a:r>
              <a:rPr lang="ru-RU" sz="800" dirty="0" err="1"/>
              <a:t>Глобинського</a:t>
            </a:r>
            <a:r>
              <a:rPr lang="ru-RU" sz="800" dirty="0"/>
              <a:t> району, </a:t>
            </a:r>
            <a:r>
              <a:rPr lang="ru-RU" sz="800" dirty="0" err="1"/>
              <a:t>насосна</a:t>
            </a:r>
            <a:r>
              <a:rPr lang="ru-RU" sz="800" dirty="0"/>
              <a:t> </a:t>
            </a:r>
            <a:r>
              <a:rPr lang="ru-RU" sz="800" dirty="0" err="1"/>
              <a:t>станція</a:t>
            </a:r>
            <a:r>
              <a:rPr lang="ru-RU" sz="800" dirty="0"/>
              <a:t> </a:t>
            </a:r>
            <a:r>
              <a:rPr lang="ru-RU" sz="800" dirty="0" err="1"/>
              <a:t>Градизької</a:t>
            </a:r>
            <a:r>
              <a:rPr lang="ru-RU" sz="800" dirty="0"/>
              <a:t> </a:t>
            </a:r>
            <a:r>
              <a:rPr lang="ru-RU" sz="800" dirty="0" err="1"/>
              <a:t>зрошувальної</a:t>
            </a:r>
            <a:r>
              <a:rPr lang="ru-RU" sz="800" dirty="0"/>
              <a:t> </a:t>
            </a:r>
            <a:r>
              <a:rPr lang="ru-RU" sz="800" dirty="0" err="1" smtClean="0"/>
              <a:t>системи</a:t>
            </a:r>
            <a:endParaRPr lang="ru-RU" sz="800" dirty="0" smtClean="0"/>
          </a:p>
          <a:p>
            <a:pPr eaLnBrk="0" hangingPunct="0"/>
            <a:r>
              <a:rPr lang="ru-RU" sz="800" dirty="0" smtClean="0"/>
              <a:t>- 43,1  </a:t>
            </a:r>
            <a:r>
              <a:rPr lang="ru-RU" sz="800" dirty="0"/>
              <a:t>мкг/дм3,  р. Дніпро,  м. </a:t>
            </a:r>
            <a:r>
              <a:rPr lang="ru-RU" sz="800" dirty="0" err="1"/>
              <a:t>Кременчук</a:t>
            </a:r>
            <a:r>
              <a:rPr lang="ru-RU" sz="800" dirty="0"/>
              <a:t>, </a:t>
            </a:r>
            <a:r>
              <a:rPr lang="ru-RU" sz="800" dirty="0" err="1"/>
              <a:t>Власівський</a:t>
            </a:r>
            <a:r>
              <a:rPr lang="ru-RU" sz="800" dirty="0"/>
              <a:t> </a:t>
            </a:r>
            <a:r>
              <a:rPr lang="ru-RU" sz="800" dirty="0" err="1"/>
              <a:t>водозабір</a:t>
            </a:r>
            <a:r>
              <a:rPr lang="ru-RU" sz="800" dirty="0"/>
              <a:t> КП " </a:t>
            </a:r>
            <a:r>
              <a:rPr lang="ru-RU" sz="800" dirty="0" err="1"/>
              <a:t>Кременчукводоканал</a:t>
            </a:r>
            <a:r>
              <a:rPr lang="ru-RU" sz="800" dirty="0"/>
              <a:t>" </a:t>
            </a:r>
            <a:r>
              <a:rPr lang="ru-RU" sz="800" dirty="0" err="1"/>
              <a:t>Кременчуцької</a:t>
            </a:r>
            <a:r>
              <a:rPr lang="ru-RU" sz="800" dirty="0"/>
              <a:t> </a:t>
            </a:r>
            <a:r>
              <a:rPr lang="ru-RU" sz="800" dirty="0" err="1"/>
              <a:t>міської</a:t>
            </a:r>
            <a:r>
              <a:rPr lang="ru-RU" sz="800" dirty="0"/>
              <a:t> </a:t>
            </a:r>
            <a:r>
              <a:rPr lang="ru-RU" sz="800" dirty="0" smtClean="0"/>
              <a:t>ради</a:t>
            </a:r>
          </a:p>
          <a:p>
            <a:pPr eaLnBrk="0" hangingPunct="0"/>
            <a:r>
              <a:rPr lang="ru-RU" sz="800" dirty="0" smtClean="0"/>
              <a:t>- 43,1 </a:t>
            </a:r>
            <a:r>
              <a:rPr lang="ru-RU" sz="800" dirty="0"/>
              <a:t>мкг/дм3   р. Дніпро,, 550 км, м. </a:t>
            </a:r>
            <a:r>
              <a:rPr lang="ru-RU" sz="800" dirty="0" err="1"/>
              <a:t>Горішні</a:t>
            </a:r>
            <a:r>
              <a:rPr lang="ru-RU" sz="800" dirty="0"/>
              <a:t> </a:t>
            </a:r>
            <a:r>
              <a:rPr lang="ru-RU" sz="800" dirty="0" err="1"/>
              <a:t>Плавні</a:t>
            </a:r>
            <a:r>
              <a:rPr lang="ru-RU" sz="800" dirty="0"/>
              <a:t>, </a:t>
            </a:r>
            <a:r>
              <a:rPr lang="ru-RU" sz="800" dirty="0" err="1"/>
              <a:t>водозабір</a:t>
            </a:r>
            <a:r>
              <a:rPr lang="ru-RU" sz="800" dirty="0"/>
              <a:t> КП "ВУВКГ "</a:t>
            </a:r>
            <a:r>
              <a:rPr lang="ru-RU" sz="800" dirty="0" err="1"/>
              <a:t>Горішньоплавнівської</a:t>
            </a:r>
            <a:r>
              <a:rPr lang="ru-RU" sz="800" dirty="0"/>
              <a:t> </a:t>
            </a:r>
            <a:r>
              <a:rPr lang="ru-RU" sz="800" dirty="0" err="1"/>
              <a:t>міської</a:t>
            </a:r>
            <a:r>
              <a:rPr lang="ru-RU" sz="800" dirty="0"/>
              <a:t> </a:t>
            </a:r>
            <a:r>
              <a:rPr lang="ru-RU" sz="800" dirty="0" smtClean="0"/>
              <a:t>ради«</a:t>
            </a:r>
          </a:p>
          <a:p>
            <a:pPr eaLnBrk="0" hangingPunct="0"/>
            <a:r>
              <a:rPr lang="ru-RU" sz="800" dirty="0"/>
              <a:t>-</a:t>
            </a:r>
            <a:r>
              <a:rPr lang="ru-RU" sz="800" dirty="0" smtClean="0"/>
              <a:t>78,3   мкг/дм3</a:t>
            </a:r>
            <a:r>
              <a:rPr lang="ru-RU" sz="800" dirty="0"/>
              <a:t>,  р. Дніпро,   476 км, м. </a:t>
            </a:r>
            <a:r>
              <a:rPr lang="ru-RU" sz="800" dirty="0" err="1"/>
              <a:t>Верхньодніпровськ</a:t>
            </a:r>
            <a:r>
              <a:rPr lang="ru-RU" sz="800" dirty="0"/>
              <a:t>, </a:t>
            </a:r>
            <a:r>
              <a:rPr lang="ru-RU" sz="800" dirty="0" err="1"/>
              <a:t>питний</a:t>
            </a:r>
            <a:r>
              <a:rPr lang="ru-RU" sz="800" dirty="0"/>
              <a:t> в/з</a:t>
            </a:r>
            <a:endParaRPr lang="ru-RU" sz="800" dirty="0" smtClean="0"/>
          </a:p>
          <a:p>
            <a:pPr eaLnBrk="0" hangingPunct="0"/>
            <a:r>
              <a:rPr lang="ru-RU" sz="800" dirty="0" smtClean="0"/>
              <a:t>-</a:t>
            </a:r>
            <a:r>
              <a:rPr lang="ru-RU" sz="800" dirty="0"/>
              <a:t> </a:t>
            </a:r>
            <a:r>
              <a:rPr lang="ru-RU" sz="800" dirty="0" smtClean="0"/>
              <a:t>37,6 мкг/дм3   р</a:t>
            </a:r>
            <a:r>
              <a:rPr lang="ru-RU" sz="800" dirty="0"/>
              <a:t>. </a:t>
            </a:r>
            <a:r>
              <a:rPr lang="ru-RU" sz="800" dirty="0" err="1"/>
              <a:t>Ірша</a:t>
            </a:r>
            <a:r>
              <a:rPr lang="ru-RU" sz="800" dirty="0"/>
              <a:t> (</a:t>
            </a:r>
            <a:r>
              <a:rPr lang="ru-RU" sz="800" dirty="0" err="1"/>
              <a:t>Малинське</a:t>
            </a:r>
            <a:r>
              <a:rPr lang="ru-RU" sz="800" dirty="0"/>
              <a:t> </a:t>
            </a:r>
            <a:r>
              <a:rPr lang="ru-RU" sz="800" dirty="0" err="1"/>
              <a:t>водосховище</a:t>
            </a:r>
            <a:r>
              <a:rPr lang="ru-RU" sz="800" dirty="0"/>
              <a:t>), 31 км, </a:t>
            </a:r>
            <a:r>
              <a:rPr lang="ru-RU" sz="800" dirty="0" err="1"/>
              <a:t>питний</a:t>
            </a:r>
            <a:r>
              <a:rPr lang="ru-RU" sz="800" dirty="0"/>
              <a:t> в/з </a:t>
            </a:r>
            <a:r>
              <a:rPr lang="ru-RU" sz="800" dirty="0" err="1"/>
              <a:t>м.Малин</a:t>
            </a:r>
            <a:endParaRPr lang="ru-RU" sz="800" dirty="0"/>
          </a:p>
          <a:p>
            <a:pPr eaLnBrk="0" hangingPunct="0"/>
            <a:endParaRPr lang="ru-RU" sz="800" dirty="0" smtClean="0"/>
          </a:p>
          <a:p>
            <a:pPr eaLnBrk="0" hangingPunct="0"/>
            <a:r>
              <a:rPr lang="ru-RU" sz="800" b="1" dirty="0" err="1" smtClean="0"/>
              <a:t>Зафіксовано</a:t>
            </a:r>
            <a:r>
              <a:rPr lang="ru-RU" sz="800" b="1" dirty="0" smtClean="0"/>
              <a:t>  </a:t>
            </a:r>
            <a:r>
              <a:rPr lang="ru-RU" sz="800" b="1" dirty="0" err="1" smtClean="0"/>
              <a:t>перевищення</a:t>
            </a:r>
            <a:r>
              <a:rPr lang="ru-RU" sz="800" b="1" dirty="0" smtClean="0"/>
              <a:t> </a:t>
            </a:r>
            <a:r>
              <a:rPr lang="ru-RU" sz="800" b="1" dirty="0" err="1" smtClean="0"/>
              <a:t>вмісту</a:t>
            </a:r>
            <a:r>
              <a:rPr lang="ru-RU" sz="800" b="1" dirty="0" smtClean="0"/>
              <a:t>: Хром та </a:t>
            </a:r>
            <a:r>
              <a:rPr lang="ru-RU" sz="800" b="1" dirty="0" err="1" smtClean="0"/>
              <a:t>його</a:t>
            </a:r>
            <a:r>
              <a:rPr lang="ru-RU" sz="800" b="1" dirty="0" smtClean="0"/>
              <a:t> </a:t>
            </a:r>
            <a:r>
              <a:rPr lang="ru-RU" sz="800" b="1" dirty="0" err="1" smtClean="0"/>
              <a:t>сполуки</a:t>
            </a:r>
            <a:r>
              <a:rPr lang="ru-RU" sz="800" b="1" dirty="0" smtClean="0"/>
              <a:t> (норма-9,0 мкг/дм</a:t>
            </a:r>
            <a:r>
              <a:rPr lang="ru-RU" sz="800" b="1" baseline="30000" dirty="0" smtClean="0"/>
              <a:t>3</a:t>
            </a:r>
            <a:endParaRPr lang="uk-UA" sz="800" baseline="30000" dirty="0" smtClean="0">
              <a:solidFill>
                <a:srgbClr val="000000"/>
              </a:solidFill>
            </a:endParaRPr>
          </a:p>
          <a:p>
            <a:r>
              <a:rPr lang="uk-UA" sz="800" dirty="0" smtClean="0"/>
              <a:t> - </a:t>
            </a:r>
            <a:r>
              <a:rPr lang="ru-RU" sz="800" dirty="0" smtClean="0"/>
              <a:t>9,2- </a:t>
            </a:r>
            <a:r>
              <a:rPr lang="ru-RU" sz="800" dirty="0"/>
              <a:t>мкг/дм3,   р. Дніпро,580 км, </a:t>
            </a:r>
            <a:r>
              <a:rPr lang="ru-RU" sz="800" dirty="0" err="1"/>
              <a:t>правий</a:t>
            </a:r>
            <a:r>
              <a:rPr lang="ru-RU" sz="800" dirty="0"/>
              <a:t> берег, </a:t>
            </a:r>
            <a:r>
              <a:rPr lang="ru-RU" sz="800" dirty="0" err="1"/>
              <a:t>питний</a:t>
            </a:r>
            <a:r>
              <a:rPr lang="ru-RU" sz="800" dirty="0"/>
              <a:t> в/з м. </a:t>
            </a:r>
            <a:r>
              <a:rPr lang="ru-RU" sz="800" dirty="0" err="1"/>
              <a:t>Світловодськ</a:t>
            </a:r>
            <a:r>
              <a:rPr lang="ru-RU" sz="800" dirty="0"/>
              <a:t>, </a:t>
            </a:r>
            <a:r>
              <a:rPr lang="ru-RU" sz="800" dirty="0" err="1"/>
              <a:t>Кіровоградська</a:t>
            </a:r>
            <a:r>
              <a:rPr lang="ru-RU" sz="800" dirty="0"/>
              <a:t> область </a:t>
            </a:r>
            <a:endParaRPr lang="ru-RU" sz="800" dirty="0" smtClean="0"/>
          </a:p>
          <a:p>
            <a:r>
              <a:rPr lang="ru-RU" sz="800" dirty="0"/>
              <a:t> -49,4 мкг/дм3    р. Дніпро,678 км, с. </a:t>
            </a:r>
            <a:r>
              <a:rPr lang="ru-RU" sz="800" dirty="0" err="1"/>
              <a:t>Сокирне</a:t>
            </a:r>
            <a:r>
              <a:rPr lang="ru-RU" sz="800" dirty="0"/>
              <a:t>, </a:t>
            </a:r>
            <a:r>
              <a:rPr lang="ru-RU" sz="800" dirty="0" err="1"/>
              <a:t>питний</a:t>
            </a:r>
            <a:r>
              <a:rPr lang="ru-RU" sz="800" dirty="0"/>
              <a:t> </a:t>
            </a:r>
            <a:r>
              <a:rPr lang="ru-RU" sz="800" dirty="0" err="1"/>
              <a:t>водозабір</a:t>
            </a:r>
            <a:r>
              <a:rPr lang="ru-RU" sz="800" dirty="0"/>
              <a:t> </a:t>
            </a:r>
            <a:r>
              <a:rPr lang="ru-RU" sz="800" dirty="0" err="1" smtClean="0"/>
              <a:t>м.Черкаси</a:t>
            </a:r>
            <a:endParaRPr lang="ru-RU" sz="800" dirty="0" smtClean="0"/>
          </a:p>
          <a:p>
            <a:r>
              <a:rPr lang="ru-RU" sz="800" dirty="0" smtClean="0"/>
              <a:t> </a:t>
            </a:r>
            <a:r>
              <a:rPr lang="ru-RU" sz="800" dirty="0"/>
              <a:t>-13,6 - мкг/дм3,р. </a:t>
            </a:r>
            <a:r>
              <a:rPr lang="ru-RU" sz="800" dirty="0" err="1"/>
              <a:t>Гнилоп'ять</a:t>
            </a:r>
            <a:r>
              <a:rPr lang="ru-RU" sz="800" dirty="0"/>
              <a:t> (</a:t>
            </a:r>
            <a:r>
              <a:rPr lang="ru-RU" sz="800" dirty="0" err="1"/>
              <a:t>Бердичівське</a:t>
            </a:r>
            <a:r>
              <a:rPr lang="ru-RU" sz="800" dirty="0"/>
              <a:t> </a:t>
            </a:r>
            <a:r>
              <a:rPr lang="ru-RU" sz="800" dirty="0" err="1"/>
              <a:t>водосховище</a:t>
            </a:r>
            <a:r>
              <a:rPr lang="ru-RU" sz="800" dirty="0"/>
              <a:t>),59 км, </a:t>
            </a:r>
            <a:r>
              <a:rPr lang="ru-RU" sz="800" dirty="0" err="1"/>
              <a:t>питний</a:t>
            </a:r>
            <a:r>
              <a:rPr lang="ru-RU" sz="800" dirty="0"/>
              <a:t> в/з </a:t>
            </a:r>
            <a:r>
              <a:rPr lang="ru-RU" sz="800" dirty="0" err="1"/>
              <a:t>м.Бердичів</a:t>
            </a:r>
            <a:r>
              <a:rPr lang="ru-RU" sz="800" dirty="0"/>
              <a:t>									</a:t>
            </a:r>
            <a:r>
              <a:rPr lang="ru-RU" sz="800" dirty="0" smtClean="0"/>
              <a:t>     </a:t>
            </a:r>
            <a:r>
              <a:rPr lang="ru-RU" sz="800" dirty="0"/>
              <a:t>					</a:t>
            </a:r>
          </a:p>
          <a:p>
            <a:pPr lvl="0" eaLnBrk="0" hangingPunct="0"/>
            <a:r>
              <a:rPr lang="uk-UA" sz="800" b="1" dirty="0" smtClean="0">
                <a:solidFill>
                  <a:srgbClr val="000000"/>
                </a:solidFill>
              </a:rPr>
              <a:t>Зафіксовано </a:t>
            </a:r>
            <a:r>
              <a:rPr lang="uk-UA" sz="800" b="1" dirty="0">
                <a:solidFill>
                  <a:srgbClr val="000000"/>
                </a:solidFill>
              </a:rPr>
              <a:t>перевищення вмісту: миш</a:t>
            </a:r>
            <a:r>
              <a:rPr lang="en-US" sz="800" b="1" dirty="0">
                <a:solidFill>
                  <a:srgbClr val="000000"/>
                </a:solidFill>
              </a:rPr>
              <a:t>’</a:t>
            </a:r>
            <a:r>
              <a:rPr lang="uk-UA" sz="800" b="1" dirty="0">
                <a:solidFill>
                  <a:srgbClr val="000000"/>
                </a:solidFill>
              </a:rPr>
              <a:t>як (норма-4,3 </a:t>
            </a:r>
            <a:r>
              <a:rPr lang="uk-UA" sz="800" b="1" dirty="0" err="1">
                <a:solidFill>
                  <a:srgbClr val="000000"/>
                </a:solidFill>
              </a:rPr>
              <a:t>мкг</a:t>
            </a:r>
            <a:r>
              <a:rPr lang="uk-UA" sz="800" b="1" dirty="0">
                <a:solidFill>
                  <a:srgbClr val="000000"/>
                </a:solidFill>
              </a:rPr>
              <a:t>/дм</a:t>
            </a:r>
            <a:r>
              <a:rPr lang="uk-UA" sz="800" b="1" baseline="30000" dirty="0">
                <a:solidFill>
                  <a:srgbClr val="000000"/>
                </a:solidFill>
              </a:rPr>
              <a:t>3</a:t>
            </a:r>
            <a:r>
              <a:rPr lang="uk-UA" sz="800" b="1" dirty="0">
                <a:solidFill>
                  <a:srgbClr val="000000"/>
                </a:solidFill>
              </a:rPr>
              <a:t>) </a:t>
            </a:r>
            <a:endParaRPr lang="uk-UA" sz="800" b="1" dirty="0" smtClean="0">
              <a:solidFill>
                <a:srgbClr val="000000"/>
              </a:solidFill>
            </a:endParaRPr>
          </a:p>
          <a:p>
            <a:pPr lvl="0" eaLnBrk="0" hangingPunct="0"/>
            <a:r>
              <a:rPr lang="ru-RU" sz="800" b="1" dirty="0" smtClean="0">
                <a:solidFill>
                  <a:srgbClr val="000000"/>
                </a:solidFill>
              </a:rPr>
              <a:t>- </a:t>
            </a:r>
            <a:r>
              <a:rPr lang="ru-RU" sz="800" dirty="0" smtClean="0">
                <a:solidFill>
                  <a:srgbClr val="000000"/>
                </a:solidFill>
              </a:rPr>
              <a:t>17,4  </a:t>
            </a:r>
            <a:r>
              <a:rPr lang="ru-RU" sz="800" dirty="0">
                <a:solidFill>
                  <a:srgbClr val="000000"/>
                </a:solidFill>
              </a:rPr>
              <a:t>мкг/дм3, р. Дніпро,580 км, </a:t>
            </a:r>
            <a:r>
              <a:rPr lang="ru-RU" sz="800" dirty="0" err="1">
                <a:solidFill>
                  <a:srgbClr val="000000"/>
                </a:solidFill>
              </a:rPr>
              <a:t>правий</a:t>
            </a:r>
            <a:r>
              <a:rPr lang="ru-RU" sz="800" dirty="0">
                <a:solidFill>
                  <a:srgbClr val="000000"/>
                </a:solidFill>
              </a:rPr>
              <a:t> берег, </a:t>
            </a:r>
            <a:r>
              <a:rPr lang="ru-RU" sz="800" dirty="0" err="1">
                <a:solidFill>
                  <a:srgbClr val="000000"/>
                </a:solidFill>
              </a:rPr>
              <a:t>питний</a:t>
            </a:r>
            <a:r>
              <a:rPr lang="ru-RU" sz="800" dirty="0">
                <a:solidFill>
                  <a:srgbClr val="000000"/>
                </a:solidFill>
              </a:rPr>
              <a:t> в/з м. </a:t>
            </a:r>
            <a:r>
              <a:rPr lang="ru-RU" sz="800" dirty="0" err="1">
                <a:solidFill>
                  <a:srgbClr val="000000"/>
                </a:solidFill>
              </a:rPr>
              <a:t>Світловодськ</a:t>
            </a:r>
            <a:r>
              <a:rPr lang="ru-RU" sz="800" dirty="0">
                <a:solidFill>
                  <a:srgbClr val="000000"/>
                </a:solidFill>
              </a:rPr>
              <a:t>, </a:t>
            </a:r>
            <a:r>
              <a:rPr lang="ru-RU" sz="800" dirty="0" err="1">
                <a:solidFill>
                  <a:srgbClr val="000000"/>
                </a:solidFill>
              </a:rPr>
              <a:t>Кіровоградська</a:t>
            </a:r>
            <a:r>
              <a:rPr lang="ru-RU" sz="800" dirty="0">
                <a:solidFill>
                  <a:srgbClr val="000000"/>
                </a:solidFill>
              </a:rPr>
              <a:t> область</a:t>
            </a:r>
            <a:endParaRPr lang="uk-UA" sz="800" dirty="0">
              <a:solidFill>
                <a:srgbClr val="000000"/>
              </a:solidFill>
            </a:endParaRPr>
          </a:p>
          <a:p>
            <a:pPr lvl="0" eaLnBrk="0" hangingPunct="0"/>
            <a:r>
              <a:rPr lang="uk-UA" sz="800" dirty="0" smtClean="0">
                <a:solidFill>
                  <a:srgbClr val="000000"/>
                </a:solidFill>
              </a:rPr>
              <a:t> -</a:t>
            </a:r>
            <a:r>
              <a:rPr lang="ru-RU" sz="800" dirty="0">
                <a:solidFill>
                  <a:srgbClr val="000000"/>
                </a:solidFill>
              </a:rPr>
              <a:t>16,8 - мкг/дм3, р. Дніпро, 462 км, </a:t>
            </a:r>
            <a:r>
              <a:rPr lang="ru-RU" sz="800" dirty="0" err="1">
                <a:solidFill>
                  <a:srgbClr val="000000"/>
                </a:solidFill>
              </a:rPr>
              <a:t>смт</a:t>
            </a:r>
            <a:r>
              <a:rPr lang="ru-RU" sz="800" dirty="0">
                <a:solidFill>
                  <a:srgbClr val="000000"/>
                </a:solidFill>
              </a:rPr>
              <a:t> </a:t>
            </a:r>
            <a:r>
              <a:rPr lang="ru-RU" sz="800" dirty="0" err="1">
                <a:solidFill>
                  <a:srgbClr val="000000"/>
                </a:solidFill>
              </a:rPr>
              <a:t>Аули</a:t>
            </a:r>
            <a:r>
              <a:rPr lang="ru-RU" sz="800" dirty="0">
                <a:solidFill>
                  <a:srgbClr val="000000"/>
                </a:solidFill>
              </a:rPr>
              <a:t>, </a:t>
            </a:r>
            <a:r>
              <a:rPr lang="ru-RU" sz="800" dirty="0" err="1">
                <a:solidFill>
                  <a:srgbClr val="000000"/>
                </a:solidFill>
              </a:rPr>
              <a:t>питний</a:t>
            </a:r>
            <a:r>
              <a:rPr lang="ru-RU" sz="800" dirty="0">
                <a:solidFill>
                  <a:srgbClr val="000000"/>
                </a:solidFill>
              </a:rPr>
              <a:t> в/з м. Дніпро та </a:t>
            </a:r>
            <a:r>
              <a:rPr lang="ru-RU" sz="800" dirty="0" err="1">
                <a:solidFill>
                  <a:srgbClr val="000000"/>
                </a:solidFill>
              </a:rPr>
              <a:t>Кам'янське</a:t>
            </a:r>
            <a:r>
              <a:rPr lang="ru-RU" sz="800" dirty="0">
                <a:solidFill>
                  <a:srgbClr val="000000"/>
                </a:solidFill>
              </a:rPr>
              <a:t>					</a:t>
            </a:r>
          </a:p>
          <a:p>
            <a:pPr lvl="0" eaLnBrk="0" hangingPunct="0"/>
            <a:r>
              <a:rPr lang="uk-UA" sz="800" dirty="0" smtClean="0">
                <a:solidFill>
                  <a:srgbClr val="000000"/>
                </a:solidFill>
              </a:rPr>
              <a:t> -</a:t>
            </a:r>
            <a:r>
              <a:rPr lang="ru-RU" sz="800" dirty="0">
                <a:solidFill>
                  <a:srgbClr val="000000"/>
                </a:solidFill>
              </a:rPr>
              <a:t>19,0 - мкг/дм3,   р. </a:t>
            </a:r>
            <a:r>
              <a:rPr lang="ru-RU" sz="800" dirty="0" err="1">
                <a:solidFill>
                  <a:srgbClr val="000000"/>
                </a:solidFill>
              </a:rPr>
              <a:t>Гнилоп'ять</a:t>
            </a:r>
            <a:r>
              <a:rPr lang="ru-RU" sz="800" dirty="0">
                <a:solidFill>
                  <a:srgbClr val="000000"/>
                </a:solidFill>
              </a:rPr>
              <a:t> (</a:t>
            </a:r>
            <a:r>
              <a:rPr lang="ru-RU" sz="800" dirty="0" err="1">
                <a:solidFill>
                  <a:srgbClr val="000000"/>
                </a:solidFill>
              </a:rPr>
              <a:t>Бердичівське</a:t>
            </a:r>
            <a:r>
              <a:rPr lang="ru-RU" sz="800" dirty="0">
                <a:solidFill>
                  <a:srgbClr val="000000"/>
                </a:solidFill>
              </a:rPr>
              <a:t> </a:t>
            </a:r>
            <a:r>
              <a:rPr lang="ru-RU" sz="800" dirty="0" err="1">
                <a:solidFill>
                  <a:srgbClr val="000000"/>
                </a:solidFill>
              </a:rPr>
              <a:t>водосховище</a:t>
            </a:r>
            <a:r>
              <a:rPr lang="ru-RU" sz="800" dirty="0">
                <a:solidFill>
                  <a:srgbClr val="000000"/>
                </a:solidFill>
              </a:rPr>
              <a:t>),59 км, </a:t>
            </a:r>
            <a:r>
              <a:rPr lang="ru-RU" sz="800" dirty="0" err="1">
                <a:solidFill>
                  <a:srgbClr val="000000"/>
                </a:solidFill>
              </a:rPr>
              <a:t>питний</a:t>
            </a:r>
            <a:r>
              <a:rPr lang="ru-RU" sz="800" dirty="0">
                <a:solidFill>
                  <a:srgbClr val="000000"/>
                </a:solidFill>
              </a:rPr>
              <a:t> в/з </a:t>
            </a:r>
            <a:r>
              <a:rPr lang="ru-RU" sz="800" dirty="0" err="1">
                <a:solidFill>
                  <a:srgbClr val="000000"/>
                </a:solidFill>
              </a:rPr>
              <a:t>м.Бердичів</a:t>
            </a:r>
            <a:r>
              <a:rPr lang="ru-RU" sz="800" dirty="0">
                <a:solidFill>
                  <a:srgbClr val="000000"/>
                </a:solidFill>
              </a:rPr>
              <a:t>				</a:t>
            </a:r>
          </a:p>
          <a:p>
            <a:pPr lvl="0" eaLnBrk="0" hangingPunct="0"/>
            <a:r>
              <a:rPr lang="ru-RU" sz="800" b="1" dirty="0" smtClean="0">
                <a:solidFill>
                  <a:srgbClr val="000000"/>
                </a:solidFill>
              </a:rPr>
              <a:t> -</a:t>
            </a:r>
            <a:r>
              <a:rPr lang="ru-RU" sz="800" dirty="0" smtClean="0">
                <a:solidFill>
                  <a:srgbClr val="000000"/>
                </a:solidFill>
              </a:rPr>
              <a:t>13,4- </a:t>
            </a:r>
            <a:r>
              <a:rPr lang="ru-RU" sz="800" dirty="0">
                <a:solidFill>
                  <a:srgbClr val="000000"/>
                </a:solidFill>
              </a:rPr>
              <a:t>мкг/дм3,  р. </a:t>
            </a:r>
            <a:r>
              <a:rPr lang="ru-RU" sz="800" dirty="0" err="1">
                <a:solidFill>
                  <a:srgbClr val="000000"/>
                </a:solidFill>
              </a:rPr>
              <a:t>Рось</a:t>
            </a:r>
            <a:r>
              <a:rPr lang="ru-RU" sz="800" dirty="0">
                <a:solidFill>
                  <a:srgbClr val="000000"/>
                </a:solidFill>
              </a:rPr>
              <a:t>, 64 км, м. </a:t>
            </a:r>
            <a:r>
              <a:rPr lang="ru-RU" sz="800" dirty="0" err="1">
                <a:solidFill>
                  <a:srgbClr val="000000"/>
                </a:solidFill>
              </a:rPr>
              <a:t>Корсунь-Шевченківський</a:t>
            </a:r>
            <a:r>
              <a:rPr lang="ru-RU" sz="800" dirty="0">
                <a:solidFill>
                  <a:srgbClr val="000000"/>
                </a:solidFill>
              </a:rPr>
              <a:t>, </a:t>
            </a:r>
            <a:r>
              <a:rPr lang="ru-RU" sz="800" dirty="0" err="1">
                <a:solidFill>
                  <a:srgbClr val="000000"/>
                </a:solidFill>
              </a:rPr>
              <a:t>питний</a:t>
            </a:r>
            <a:r>
              <a:rPr lang="ru-RU" sz="800" dirty="0">
                <a:solidFill>
                  <a:srgbClr val="000000"/>
                </a:solidFill>
              </a:rPr>
              <a:t> </a:t>
            </a:r>
            <a:r>
              <a:rPr lang="ru-RU" sz="800" dirty="0" err="1" smtClean="0">
                <a:solidFill>
                  <a:srgbClr val="000000"/>
                </a:solidFill>
              </a:rPr>
              <a:t>водозабір</a:t>
            </a:r>
            <a:endParaRPr lang="ru-RU" sz="800" dirty="0" smtClean="0">
              <a:solidFill>
                <a:srgbClr val="000000"/>
              </a:solidFill>
            </a:endParaRPr>
          </a:p>
          <a:p>
            <a:pPr lvl="0" eaLnBrk="0" hangingPunct="0"/>
            <a:endParaRPr lang="ru-RU" sz="800" dirty="0" smtClean="0">
              <a:solidFill>
                <a:srgbClr val="000000"/>
              </a:solidFill>
            </a:endParaRPr>
          </a:p>
          <a:p>
            <a:pPr lvl="0" eaLnBrk="0" hangingPunct="0"/>
            <a:r>
              <a:rPr lang="uk-UA" sz="800" b="1" dirty="0" smtClean="0"/>
              <a:t>Виявлено </a:t>
            </a:r>
            <a:r>
              <a:rPr lang="uk-UA" sz="800" b="1" dirty="0"/>
              <a:t>вміст показників в межах екологічних нормативів </a:t>
            </a:r>
            <a:r>
              <a:rPr lang="uk-UA" sz="800" b="1" dirty="0" smtClean="0"/>
              <a:t>якості:</a:t>
            </a:r>
            <a:endParaRPr lang="uk-UA" sz="800" b="1" dirty="0"/>
          </a:p>
          <a:p>
            <a:pPr eaLnBrk="0" hangingPunct="0">
              <a:buFont typeface="Arial" charset="0"/>
              <a:buChar char="•"/>
            </a:pPr>
            <a:r>
              <a:rPr lang="uk-UA" sz="800" b="1" dirty="0" smtClean="0"/>
              <a:t>Пестициди</a:t>
            </a:r>
            <a:r>
              <a:rPr lang="uk-UA" sz="800" dirty="0" smtClean="0"/>
              <a:t> -  </a:t>
            </a:r>
            <a:r>
              <a:rPr lang="uk-UA" sz="800" dirty="0" err="1"/>
              <a:t>атразин</a:t>
            </a:r>
            <a:r>
              <a:rPr lang="uk-UA" sz="800" dirty="0"/>
              <a:t>,  </a:t>
            </a:r>
            <a:r>
              <a:rPr lang="uk-UA" sz="800" dirty="0" err="1"/>
              <a:t>дикофол</a:t>
            </a:r>
            <a:r>
              <a:rPr lang="uk-UA" sz="800" dirty="0"/>
              <a:t>,  </a:t>
            </a:r>
            <a:r>
              <a:rPr lang="uk-UA" sz="800" dirty="0" err="1"/>
              <a:t>квіноксифен,гептахлор</a:t>
            </a:r>
            <a:r>
              <a:rPr lang="uk-UA" sz="800" dirty="0"/>
              <a:t>,  </a:t>
            </a:r>
            <a:r>
              <a:rPr lang="uk-UA" sz="800" dirty="0" err="1"/>
              <a:t>тербутрин</a:t>
            </a:r>
            <a:r>
              <a:rPr lang="uk-UA" sz="800" dirty="0"/>
              <a:t>,</a:t>
            </a:r>
          </a:p>
          <a:p>
            <a:pPr eaLnBrk="0" hangingPunct="0">
              <a:buFont typeface="Arial" charset="0"/>
              <a:buChar char="•"/>
            </a:pPr>
            <a:r>
              <a:rPr lang="uk-UA" sz="800" b="1" dirty="0" err="1"/>
              <a:t>Проліароматичні</a:t>
            </a:r>
            <a:r>
              <a:rPr lang="uk-UA" sz="800" b="1" dirty="0"/>
              <a:t> </a:t>
            </a:r>
            <a:r>
              <a:rPr lang="uk-UA" sz="800" b="1" dirty="0" smtClean="0"/>
              <a:t>вуглеводні -  </a:t>
            </a:r>
            <a:r>
              <a:rPr lang="uk-UA" sz="800" dirty="0"/>
              <a:t>антрацен, </a:t>
            </a:r>
            <a:r>
              <a:rPr lang="uk-UA" sz="800" dirty="0" err="1" smtClean="0"/>
              <a:t>флуорантен</a:t>
            </a:r>
            <a:r>
              <a:rPr lang="uk-UA" sz="800" dirty="0" smtClean="0"/>
              <a:t>, </a:t>
            </a:r>
            <a:r>
              <a:rPr lang="uk-UA" sz="800" dirty="0" err="1" smtClean="0"/>
              <a:t>бензо</a:t>
            </a:r>
            <a:r>
              <a:rPr lang="uk-UA" sz="800" dirty="0" smtClean="0"/>
              <a:t>(</a:t>
            </a:r>
            <a:r>
              <a:rPr lang="en-US" sz="800" dirty="0"/>
              <a:t>b)</a:t>
            </a:r>
            <a:r>
              <a:rPr lang="uk-UA" sz="800" dirty="0" err="1" smtClean="0"/>
              <a:t>флуорантен</a:t>
            </a:r>
            <a:r>
              <a:rPr lang="uk-UA" sz="800" dirty="0" smtClean="0"/>
              <a:t>, </a:t>
            </a:r>
            <a:r>
              <a:rPr lang="uk-UA" sz="800" dirty="0" err="1" smtClean="0"/>
              <a:t>бензо</a:t>
            </a:r>
            <a:r>
              <a:rPr lang="uk-UA" sz="800" dirty="0" smtClean="0"/>
              <a:t>(</a:t>
            </a:r>
            <a:r>
              <a:rPr lang="en-US" sz="800" dirty="0"/>
              <a:t>k)</a:t>
            </a:r>
            <a:r>
              <a:rPr lang="uk-UA" sz="800" dirty="0" err="1"/>
              <a:t>флуорантен</a:t>
            </a:r>
            <a:r>
              <a:rPr lang="uk-UA" sz="800" b="1" dirty="0"/>
              <a:t>,</a:t>
            </a:r>
            <a:endParaRPr lang="uk-UA" sz="800" b="1" dirty="0" smtClean="0"/>
          </a:p>
          <a:p>
            <a:pPr eaLnBrk="0" hangingPunct="0">
              <a:buFont typeface="Arial" charset="0"/>
              <a:buChar char="•"/>
            </a:pPr>
            <a:r>
              <a:rPr lang="uk-UA" sz="800" b="1" dirty="0" smtClean="0"/>
              <a:t>Леткі </a:t>
            </a:r>
            <a:r>
              <a:rPr lang="uk-UA" sz="800" b="1" dirty="0"/>
              <a:t>органічні сполуки </a:t>
            </a:r>
            <a:r>
              <a:rPr lang="uk-UA" sz="800" dirty="0"/>
              <a:t>– </a:t>
            </a:r>
            <a:r>
              <a:rPr lang="ru-RU" sz="800" dirty="0" smtClean="0"/>
              <a:t> </a:t>
            </a:r>
            <a:r>
              <a:rPr lang="ru-RU" sz="800" dirty="0" err="1"/>
              <a:t>т</a:t>
            </a:r>
            <a:r>
              <a:rPr lang="ru-RU" sz="800" dirty="0" err="1" smtClean="0"/>
              <a:t>етрахлорметан</a:t>
            </a:r>
            <a:r>
              <a:rPr lang="ru-RU" sz="800" dirty="0" smtClean="0"/>
              <a:t> </a:t>
            </a:r>
            <a:r>
              <a:rPr lang="ru-RU" sz="800" dirty="0"/>
              <a:t>(</a:t>
            </a:r>
            <a:r>
              <a:rPr lang="ru-RU" sz="800" dirty="0" err="1"/>
              <a:t>чотирихлористий</a:t>
            </a:r>
            <a:r>
              <a:rPr lang="ru-RU" sz="800" dirty="0"/>
              <a:t> </a:t>
            </a:r>
            <a:r>
              <a:rPr lang="ru-RU" sz="800" dirty="0" err="1" smtClean="0"/>
              <a:t>вуглець</a:t>
            </a:r>
            <a:r>
              <a:rPr lang="ru-RU" sz="800" dirty="0" smtClean="0"/>
              <a:t>), </a:t>
            </a:r>
            <a:r>
              <a:rPr lang="ru-RU" sz="800" dirty="0" err="1" smtClean="0"/>
              <a:t>трихлорметан</a:t>
            </a:r>
            <a:r>
              <a:rPr lang="ru-RU" sz="800" dirty="0" smtClean="0"/>
              <a:t> </a:t>
            </a:r>
            <a:r>
              <a:rPr lang="ru-RU" sz="800" dirty="0"/>
              <a:t>(хлороформ), д</a:t>
            </a:r>
            <a:r>
              <a:rPr lang="ru-RU" sz="800" dirty="0" smtClean="0"/>
              <a:t>ихлорметан </a:t>
            </a:r>
            <a:r>
              <a:rPr lang="ru-RU" sz="800" dirty="0"/>
              <a:t>(</a:t>
            </a:r>
            <a:r>
              <a:rPr lang="ru-RU" sz="800" dirty="0" err="1"/>
              <a:t>хлористий</a:t>
            </a:r>
            <a:r>
              <a:rPr lang="ru-RU" sz="800" dirty="0"/>
              <a:t> </a:t>
            </a:r>
            <a:r>
              <a:rPr lang="ru-RU" sz="800" dirty="0" smtClean="0"/>
              <a:t>метилен</a:t>
            </a:r>
            <a:r>
              <a:rPr lang="ru-RU" sz="800" dirty="0"/>
              <a:t>), </a:t>
            </a:r>
            <a:r>
              <a:rPr lang="ru-RU" sz="800" dirty="0" err="1" smtClean="0"/>
              <a:t>трихлоетилен,тетрахлоретилен</a:t>
            </a:r>
            <a:endParaRPr lang="ru-RU" sz="800" b="1" dirty="0"/>
          </a:p>
          <a:p>
            <a:pPr eaLnBrk="0" hangingPunct="0">
              <a:buFont typeface="Arial" charset="0"/>
              <a:buChar char="•"/>
            </a:pPr>
            <a:r>
              <a:rPr lang="uk-UA" sz="800" b="1" dirty="0"/>
              <a:t>Важкі метали </a:t>
            </a:r>
            <a:r>
              <a:rPr lang="uk-UA" sz="700" dirty="0"/>
              <a:t>– </a:t>
            </a:r>
            <a:r>
              <a:rPr lang="uk-UA" sz="800" dirty="0"/>
              <a:t>кадмій</a:t>
            </a:r>
            <a:r>
              <a:rPr lang="uk-UA" sz="800" dirty="0" smtClean="0"/>
              <a:t>, свинець, </a:t>
            </a:r>
            <a:r>
              <a:rPr lang="uk-UA" sz="800" dirty="0"/>
              <a:t>нікель, миш</a:t>
            </a:r>
            <a:r>
              <a:rPr lang="en-US" sz="800" dirty="0"/>
              <a:t>’</a:t>
            </a:r>
            <a:r>
              <a:rPr lang="uk-UA" sz="800" dirty="0"/>
              <a:t>як та  хром </a:t>
            </a:r>
          </a:p>
          <a:p>
            <a:pPr eaLnBrk="0" hangingPunct="0"/>
            <a:endParaRPr lang="uk-UA" sz="800" b="1" dirty="0"/>
          </a:p>
          <a:p>
            <a:pPr eaLnBrk="0" hangingPunct="0"/>
            <a:r>
              <a:rPr lang="uk-UA" sz="800" b="1" dirty="0" smtClean="0"/>
              <a:t> </a:t>
            </a:r>
            <a:r>
              <a:rPr lang="uk-UA" sz="800" b="1" dirty="0">
                <a:solidFill>
                  <a:srgbClr val="000000"/>
                </a:solidFill>
              </a:rPr>
              <a:t>Нафтопродукти </a:t>
            </a:r>
            <a:r>
              <a:rPr lang="uk-UA" sz="800" dirty="0">
                <a:solidFill>
                  <a:srgbClr val="000000"/>
                </a:solidFill>
              </a:rPr>
              <a:t>(норма – 0,05</a:t>
            </a:r>
            <a:r>
              <a:rPr lang="uk-UA" sz="800" dirty="0"/>
              <a:t> мг/дм</a:t>
            </a:r>
            <a:r>
              <a:rPr lang="uk-UA" sz="800" baseline="30000" dirty="0"/>
              <a:t>3</a:t>
            </a:r>
            <a:r>
              <a:rPr lang="ru-RU" sz="800" dirty="0" smtClean="0"/>
              <a:t>):</a:t>
            </a:r>
            <a:endParaRPr lang="uk-UA" sz="800" b="1" dirty="0">
              <a:solidFill>
                <a:srgbClr val="000000"/>
              </a:solidFill>
            </a:endParaRPr>
          </a:p>
          <a:p>
            <a:pPr eaLnBrk="0" hangingPunct="0"/>
            <a:r>
              <a:rPr lang="uk-UA" sz="800" dirty="0">
                <a:solidFill>
                  <a:srgbClr val="000000"/>
                </a:solidFill>
              </a:rPr>
              <a:t> - </a:t>
            </a:r>
            <a:r>
              <a:rPr lang="uk-UA" sz="800" dirty="0" smtClean="0">
                <a:solidFill>
                  <a:srgbClr val="000000"/>
                </a:solidFill>
              </a:rPr>
              <a:t>0,104</a:t>
            </a:r>
            <a:r>
              <a:rPr lang="ru-RU" sz="800" dirty="0" smtClean="0"/>
              <a:t> </a:t>
            </a:r>
            <a:r>
              <a:rPr lang="ru-RU" sz="800" dirty="0"/>
              <a:t>мг/дм</a:t>
            </a:r>
            <a:r>
              <a:rPr lang="ru-RU" sz="800" baseline="30000" dirty="0"/>
              <a:t>3</a:t>
            </a:r>
            <a:r>
              <a:rPr lang="ru-RU" sz="800" dirty="0"/>
              <a:t> р.Дніпро, </a:t>
            </a:r>
            <a:r>
              <a:rPr lang="ru-RU" sz="800" dirty="0" err="1"/>
              <a:t>Кам’янське</a:t>
            </a:r>
            <a:r>
              <a:rPr lang="ru-RU" sz="800" dirty="0"/>
              <a:t> </a:t>
            </a:r>
            <a:r>
              <a:rPr lang="ru-RU" sz="800" dirty="0" err="1"/>
              <a:t>вдсх</a:t>
            </a:r>
            <a:r>
              <a:rPr lang="ru-RU" sz="800" dirty="0"/>
              <a:t>,</a:t>
            </a:r>
            <a:r>
              <a:rPr lang="ru-RU" sz="800" dirty="0">
                <a:solidFill>
                  <a:srgbClr val="1F1F1F"/>
                </a:solidFill>
                <a:latin typeface="Google Sans"/>
              </a:rPr>
              <a:t> </a:t>
            </a:r>
            <a:r>
              <a:rPr lang="ru-RU" sz="800" dirty="0"/>
              <a:t>476 км, м. </a:t>
            </a:r>
            <a:r>
              <a:rPr lang="ru-RU" sz="800" dirty="0" err="1"/>
              <a:t>Верхньодніпровськ</a:t>
            </a:r>
            <a:r>
              <a:rPr lang="ru-RU" sz="800" dirty="0"/>
              <a:t>, </a:t>
            </a:r>
            <a:r>
              <a:rPr lang="ru-RU" sz="800" dirty="0" err="1"/>
              <a:t>питний</a:t>
            </a:r>
            <a:r>
              <a:rPr lang="ru-RU" sz="800" dirty="0"/>
              <a:t> </a:t>
            </a:r>
            <a:r>
              <a:rPr lang="ru-RU" sz="800" dirty="0" smtClean="0"/>
              <a:t>в/з</a:t>
            </a:r>
            <a:endParaRPr lang="ru-RU" sz="800" dirty="0"/>
          </a:p>
          <a:p>
            <a:pPr eaLnBrk="0" hangingPunct="0"/>
            <a:r>
              <a:rPr lang="uk-UA" sz="800" dirty="0" smtClean="0"/>
              <a:t> </a:t>
            </a:r>
            <a:r>
              <a:rPr lang="uk-UA" sz="800">
                <a:solidFill>
                  <a:srgbClr val="000000"/>
                </a:solidFill>
              </a:rPr>
              <a:t>- </a:t>
            </a:r>
            <a:r>
              <a:rPr lang="uk-UA" sz="800" smtClean="0">
                <a:solidFill>
                  <a:srgbClr val="000000"/>
                </a:solidFill>
              </a:rPr>
              <a:t>0,116</a:t>
            </a:r>
            <a:r>
              <a:rPr lang="ru-RU" sz="800" smtClean="0"/>
              <a:t> мг/дм</a:t>
            </a:r>
            <a:r>
              <a:rPr lang="ru-RU" sz="800" baseline="30000" smtClean="0"/>
              <a:t>3</a:t>
            </a:r>
            <a:r>
              <a:rPr lang="ru-RU" sz="800" smtClean="0"/>
              <a:t> ,</a:t>
            </a:r>
            <a:r>
              <a:rPr lang="uk-UA" sz="800" dirty="0" smtClean="0"/>
              <a:t> </a:t>
            </a:r>
            <a:r>
              <a:rPr lang="ru-RU" sz="800" dirty="0" smtClean="0">
                <a:solidFill>
                  <a:srgbClr val="000000"/>
                </a:solidFill>
              </a:rPr>
              <a:t>р</a:t>
            </a:r>
            <a:r>
              <a:rPr lang="ru-RU" sz="800" dirty="0">
                <a:solidFill>
                  <a:srgbClr val="000000"/>
                </a:solidFill>
              </a:rPr>
              <a:t>. Дніпро, 462 км, </a:t>
            </a:r>
            <a:r>
              <a:rPr lang="ru-RU" sz="800" dirty="0" err="1">
                <a:solidFill>
                  <a:srgbClr val="000000"/>
                </a:solidFill>
              </a:rPr>
              <a:t>смт</a:t>
            </a:r>
            <a:r>
              <a:rPr lang="ru-RU" sz="800" dirty="0">
                <a:solidFill>
                  <a:srgbClr val="000000"/>
                </a:solidFill>
              </a:rPr>
              <a:t> </a:t>
            </a:r>
            <a:r>
              <a:rPr lang="ru-RU" sz="800" dirty="0" err="1">
                <a:solidFill>
                  <a:srgbClr val="000000"/>
                </a:solidFill>
              </a:rPr>
              <a:t>Аули</a:t>
            </a:r>
            <a:r>
              <a:rPr lang="ru-RU" sz="800" dirty="0">
                <a:solidFill>
                  <a:srgbClr val="000000"/>
                </a:solidFill>
              </a:rPr>
              <a:t>, </a:t>
            </a:r>
            <a:r>
              <a:rPr lang="ru-RU" sz="800" dirty="0" err="1">
                <a:solidFill>
                  <a:srgbClr val="000000"/>
                </a:solidFill>
              </a:rPr>
              <a:t>питний</a:t>
            </a:r>
            <a:r>
              <a:rPr lang="ru-RU" sz="800" dirty="0">
                <a:solidFill>
                  <a:srgbClr val="000000"/>
                </a:solidFill>
              </a:rPr>
              <a:t> в/з м. Дніпро та </a:t>
            </a:r>
            <a:r>
              <a:rPr lang="ru-RU" sz="800" dirty="0" err="1">
                <a:solidFill>
                  <a:srgbClr val="000000"/>
                </a:solidFill>
              </a:rPr>
              <a:t>Кам'янське</a:t>
            </a:r>
            <a:r>
              <a:rPr lang="uk-UA" sz="800" dirty="0" smtClean="0"/>
              <a:t>               </a:t>
            </a:r>
            <a:endParaRPr lang="ru-RU" sz="800" dirty="0"/>
          </a:p>
        </p:txBody>
      </p:sp>
      <p:sp>
        <p:nvSpPr>
          <p:cNvPr id="20" name="Прямоугольник 19"/>
          <p:cNvSpPr/>
          <p:nvPr/>
        </p:nvSpPr>
        <p:spPr>
          <a:xfrm>
            <a:off x="550863" y="874713"/>
            <a:ext cx="8723312" cy="307777"/>
          </a:xfrm>
          <a:prstGeom prst="rect">
            <a:avLst/>
          </a:prstGeom>
        </p:spPr>
        <p:txBody>
          <a:bodyPr>
            <a:spAutoFit/>
          </a:bodyPr>
          <a:lstStyle/>
          <a:p>
            <a:pPr eaLnBrk="0" hangingPunct="0"/>
            <a:r>
              <a:rPr lang="uk-UA" sz="1200" dirty="0">
                <a:solidFill>
                  <a:schemeClr val="bg2"/>
                </a:solidFill>
                <a:latin typeface="Arial Black" pitchFamily="34" charset="0"/>
              </a:rPr>
              <a:t>АНАЛІЗ</a:t>
            </a:r>
            <a:r>
              <a:rPr lang="uk-UA" sz="1400" dirty="0">
                <a:solidFill>
                  <a:schemeClr val="bg2"/>
                </a:solidFill>
                <a:latin typeface="Arial Black" pitchFamily="34" charset="0"/>
              </a:rPr>
              <a:t> </a:t>
            </a:r>
            <a:r>
              <a:rPr lang="uk-UA" sz="1200" dirty="0">
                <a:solidFill>
                  <a:schemeClr val="bg2"/>
                </a:solidFill>
                <a:latin typeface="Arial Black" pitchFamily="34" charset="0"/>
              </a:rPr>
              <a:t>СТАНУ МАСИВІВ  ПОВЕРХНЕВИХ ВОД ЗА ХІМІЧНИМИ ПОКАЗНИКАМИ  У </a:t>
            </a:r>
            <a:r>
              <a:rPr lang="uk-UA" sz="1200" dirty="0" smtClean="0">
                <a:solidFill>
                  <a:schemeClr val="bg2"/>
                </a:solidFill>
                <a:latin typeface="Arial Black" pitchFamily="34" charset="0"/>
              </a:rPr>
              <a:t>ЛИПНІ  МІСЯЦІ </a:t>
            </a:r>
            <a:endParaRPr lang="ru-RU" sz="1200" dirty="0"/>
          </a:p>
        </p:txBody>
      </p:sp>
      <p:sp>
        <p:nvSpPr>
          <p:cNvPr id="20488" name="TextBox 2"/>
          <p:cNvSpPr txBox="1">
            <a:spLocks noChangeArrowheads="1"/>
          </p:cNvSpPr>
          <p:nvPr/>
        </p:nvSpPr>
        <p:spPr bwMode="auto">
          <a:xfrm>
            <a:off x="8545513" y="106363"/>
            <a:ext cx="1098550" cy="261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 eaLnBrk="0" hangingPunct="0"/>
            <a:r>
              <a:rPr lang="uk-UA" sz="1100" b="1">
                <a:latin typeface="Times New Roman" pitchFamily="18" charset="0"/>
                <a:cs typeface="Times New Roman" pitchFamily="18" charset="0"/>
              </a:rPr>
              <a:t>Додаток </a:t>
            </a:r>
            <a:endParaRPr lang="uk-UA" sz="1300" b="1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489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9056688" y="6562725"/>
            <a:ext cx="587375" cy="106363"/>
          </a:xfrm>
          <a:noFill/>
          <a:ln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fld id="{F5BC330D-13AA-4B16-AFAC-D21B9F030035}" type="slidenum">
              <a:rPr lang="ru-RU" altLang="uk-UA" smtClean="0">
                <a:latin typeface="Arial" charset="0"/>
                <a:cs typeface="Arial" charset="0"/>
              </a:rPr>
              <a:pPr/>
              <a:t>2</a:t>
            </a:fld>
            <a:endParaRPr lang="ru-RU" altLang="uk-UA" smtClean="0">
              <a:latin typeface="Arial" charset="0"/>
              <a:cs typeface="Arial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Оформление по умолчанию">
  <a:themeElements>
    <a:clrScheme name="Оформление по умолчанию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Оформление по умолчанию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</a:spPr>
      <a:bodyPr vert="horz" wrap="square" lIns="91440" tIns="45720" rIns="91440" bIns="45720" numCol="1" anchor="t" anchorCtr="0" compatLnSpc="1"/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defRPr kumimoji="0" lang="ru-RU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anose="020B0604030504040204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</a:spPr>
      <a:bodyPr vert="horz" wrap="square" lIns="91440" tIns="45720" rIns="91440" bIns="45720" numCol="1" anchor="t" anchorCtr="0" compatLnSpc="1"/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defRPr kumimoji="0" lang="ru-RU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anose="020B0604030504040204" pitchFamily="34" charset="0"/>
          </a:defRPr>
        </a:defPPr>
      </a:lstStyle>
    </a:lnDef>
  </a:objectDefaults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631</TotalTime>
  <Words>919</Words>
  <Application>Microsoft Office PowerPoint</Application>
  <PresentationFormat>Лист A4 (210x297 мм)</PresentationFormat>
  <Paragraphs>106</Paragraphs>
  <Slides>2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</vt:i4>
      </vt:variant>
    </vt:vector>
  </HeadingPairs>
  <TitlesOfParts>
    <vt:vector size="10" baseType="lpstr">
      <vt:lpstr>Arial</vt:lpstr>
      <vt:lpstr>Arial Black</vt:lpstr>
      <vt:lpstr>Calibri</vt:lpstr>
      <vt:lpstr>Candara Light</vt:lpstr>
      <vt:lpstr>Google Sans</vt:lpstr>
      <vt:lpstr>Times New Roman</vt:lpstr>
      <vt:lpstr>Verdana</vt:lpstr>
      <vt:lpstr>Оформление по умолчанию</vt:lpstr>
      <vt:lpstr>Презентация PowerPoint</vt:lpstr>
      <vt:lpstr>Презентация PowerPoint</vt:lpstr>
    </vt:vector>
  </TitlesOfParts>
  <Company>Home, sweet home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User</cp:lastModifiedBy>
  <cp:revision>2045</cp:revision>
  <cp:lastPrinted>2026-06-17T07:59:37Z</cp:lastPrinted>
  <dcterms:created xsi:type="dcterms:W3CDTF">2006-06-01T14:33:00Z</dcterms:created>
  <dcterms:modified xsi:type="dcterms:W3CDTF">2026-08-28T07:45:39Z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8F0DD11CD84A41E7BFD4AAA22CC75721_13</vt:lpwstr>
  </property>
  <property fmtid="{D5CDD505-2E9C-101B-9397-08002B2CF9AE}" pid="3" name="KSOProductBuildVer">
    <vt:lpwstr>1049-12.2.0.22549</vt:lpwstr>
  </property>
</Properties>
</file>